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5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7"/>
    <p:restoredTop sz="86408"/>
  </p:normalViewPr>
  <p:slideViewPr>
    <p:cSldViewPr snapToGrid="0" snapToObjects="1">
      <p:cViewPr varScale="1">
        <p:scale>
          <a:sx n="98" d="100"/>
          <a:sy n="98" d="100"/>
        </p:scale>
        <p:origin x="140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Forster" userId="149febe0-2dd3-462d-b2b3-4f9ddb7c8fd8" providerId="ADAL" clId="{F6A64B6D-270D-4239-A86D-1CDE82C87791}"/>
    <pc:docChg chg="undo custSel modSld">
      <pc:chgData name="Stephen Forster" userId="149febe0-2dd3-462d-b2b3-4f9ddb7c8fd8" providerId="ADAL" clId="{F6A64B6D-270D-4239-A86D-1CDE82C87791}" dt="2021-05-19T10:38:15.157" v="5" actId="478"/>
      <pc:docMkLst>
        <pc:docMk/>
      </pc:docMkLst>
      <pc:sldChg chg="delSp mod delAnim">
        <pc:chgData name="Stephen Forster" userId="149febe0-2dd3-462d-b2b3-4f9ddb7c8fd8" providerId="ADAL" clId="{F6A64B6D-270D-4239-A86D-1CDE82C87791}" dt="2021-05-19T10:38:11.214" v="3" actId="478"/>
        <pc:sldMkLst>
          <pc:docMk/>
          <pc:sldMk cId="2700858200" sldId="257"/>
        </pc:sldMkLst>
        <pc:picChg chg="del">
          <ac:chgData name="Stephen Forster" userId="149febe0-2dd3-462d-b2b3-4f9ddb7c8fd8" providerId="ADAL" clId="{F6A64B6D-270D-4239-A86D-1CDE82C87791}" dt="2021-05-19T10:38:11.214" v="3" actId="478"/>
          <ac:picMkLst>
            <pc:docMk/>
            <pc:sldMk cId="2700858200" sldId="257"/>
            <ac:picMk id="4" creationId="{770A867D-D806-844A-8197-97F1A00DE31E}"/>
          </ac:picMkLst>
        </pc:picChg>
      </pc:sldChg>
      <pc:sldChg chg="delSp mod delAnim">
        <pc:chgData name="Stephen Forster" userId="149febe0-2dd3-462d-b2b3-4f9ddb7c8fd8" providerId="ADAL" clId="{F6A64B6D-270D-4239-A86D-1CDE82C87791}" dt="2021-05-19T10:38:13.302" v="4" actId="478"/>
        <pc:sldMkLst>
          <pc:docMk/>
          <pc:sldMk cId="1153908543" sldId="258"/>
        </pc:sldMkLst>
        <pc:picChg chg="del">
          <ac:chgData name="Stephen Forster" userId="149febe0-2dd3-462d-b2b3-4f9ddb7c8fd8" providerId="ADAL" clId="{F6A64B6D-270D-4239-A86D-1CDE82C87791}" dt="2021-05-19T10:38:13.302" v="4" actId="478"/>
          <ac:picMkLst>
            <pc:docMk/>
            <pc:sldMk cId="1153908543" sldId="258"/>
            <ac:picMk id="4" creationId="{D8FD9957-49A0-ED46-B0F1-E99588CFCC59}"/>
          </ac:picMkLst>
        </pc:picChg>
      </pc:sldChg>
      <pc:sldChg chg="delSp mod delAnim">
        <pc:chgData name="Stephen Forster" userId="149febe0-2dd3-462d-b2b3-4f9ddb7c8fd8" providerId="ADAL" clId="{F6A64B6D-270D-4239-A86D-1CDE82C87791}" dt="2021-05-19T10:38:15.157" v="5" actId="478"/>
        <pc:sldMkLst>
          <pc:docMk/>
          <pc:sldMk cId="4290714470" sldId="259"/>
        </pc:sldMkLst>
        <pc:picChg chg="del">
          <ac:chgData name="Stephen Forster" userId="149febe0-2dd3-462d-b2b3-4f9ddb7c8fd8" providerId="ADAL" clId="{F6A64B6D-270D-4239-A86D-1CDE82C87791}" dt="2021-05-19T10:38:15.157" v="5" actId="478"/>
          <ac:picMkLst>
            <pc:docMk/>
            <pc:sldMk cId="4290714470" sldId="259"/>
            <ac:picMk id="4" creationId="{821AE9DD-F4C4-4849-BA1B-44CE26422A9C}"/>
          </ac:picMkLst>
        </pc:picChg>
      </pc:sldChg>
      <pc:sldChg chg="addSp delSp mod addAnim delAnim">
        <pc:chgData name="Stephen Forster" userId="149febe0-2dd3-462d-b2b3-4f9ddb7c8fd8" providerId="ADAL" clId="{F6A64B6D-270D-4239-A86D-1CDE82C87791}" dt="2021-05-19T10:38:09.065" v="2" actId="478"/>
        <pc:sldMkLst>
          <pc:docMk/>
          <pc:sldMk cId="2994463124" sldId="285"/>
        </pc:sldMkLst>
        <pc:picChg chg="add del">
          <ac:chgData name="Stephen Forster" userId="149febe0-2dd3-462d-b2b3-4f9ddb7c8fd8" providerId="ADAL" clId="{F6A64B6D-270D-4239-A86D-1CDE82C87791}" dt="2021-05-19T10:38:09.065" v="2" actId="478"/>
          <ac:picMkLst>
            <pc:docMk/>
            <pc:sldMk cId="2994463124" sldId="285"/>
            <ac:picMk id="5" creationId="{0231431C-0119-4C0E-9827-497E3924033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513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64371-8703-B64F-8340-E1D66B256D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3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60692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853739"/>
            <a:ext cx="11465492" cy="436418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A360-1125-DF48-9361-F81F1E61DC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Using Freedom of Information Requests in Research</a:t>
            </a:r>
            <a:br>
              <a:rPr lang="en-US" dirty="0"/>
            </a:br>
            <a:r>
              <a:rPr lang="en-US" dirty="0"/>
              <a:t>Part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EF610-296A-874A-99BA-259DFC250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292266"/>
            <a:ext cx="11465492" cy="1860632"/>
          </a:xfrm>
        </p:spPr>
        <p:txBody>
          <a:bodyPr/>
          <a:lstStyle/>
          <a:p>
            <a:r>
              <a:rPr lang="en-US" dirty="0"/>
              <a:t>David Whyte</a:t>
            </a:r>
          </a:p>
          <a:p>
            <a:r>
              <a:rPr lang="en-US" dirty="0"/>
              <a:t>University of Liverpool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6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62"/>
    </mc:Choice>
    <mc:Fallback xmlns="">
      <p:transition spd="slow" advTm="4346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Using Freedom of Information Requests steps 1-3</a:t>
            </a:r>
            <a:br>
              <a:rPr lang="en-GB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3254" y="1853739"/>
            <a:ext cx="8313818" cy="436418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Step 1:  Know your subject. </a:t>
            </a:r>
          </a:p>
          <a:p>
            <a:pPr lvl="1"/>
            <a:r>
              <a:rPr lang="en-GB" dirty="0"/>
              <a:t>Frame the ‘right’ question. </a:t>
            </a:r>
          </a:p>
          <a:p>
            <a:pPr lvl="1"/>
            <a:r>
              <a:rPr lang="en-GB" dirty="0"/>
              <a:t>Research the subject.</a:t>
            </a:r>
          </a:p>
          <a:p>
            <a:pPr lvl="1"/>
            <a:endParaRPr lang="en-GB" dirty="0"/>
          </a:p>
          <a:p>
            <a:r>
              <a:rPr lang="en-GB" dirty="0"/>
              <a:t>Step 2: Know what’s out there.</a:t>
            </a:r>
          </a:p>
          <a:p>
            <a:pPr lvl="1"/>
            <a:r>
              <a:rPr lang="en-GB" dirty="0"/>
              <a:t>It may be the case that the data you seek is already in the public domain.  </a:t>
            </a:r>
          </a:p>
          <a:p>
            <a:pPr lvl="1"/>
            <a:r>
              <a:rPr lang="en-GB" dirty="0"/>
              <a:t>You can often find this out easily with a quick search of the authority’s website.</a:t>
            </a:r>
          </a:p>
          <a:p>
            <a:pPr lvl="1"/>
            <a:r>
              <a:rPr lang="en-GB" dirty="0"/>
              <a:t>Check What Do They Know? (https://</a:t>
            </a:r>
            <a:r>
              <a:rPr lang="en-GB" dirty="0" err="1"/>
              <a:t>www.whatdotheyknow.com</a:t>
            </a:r>
            <a:r>
              <a:rPr lang="en-GB" dirty="0"/>
              <a:t>/).</a:t>
            </a:r>
          </a:p>
          <a:p>
            <a:pPr lvl="1"/>
            <a:endParaRPr lang="en-GB" dirty="0"/>
          </a:p>
          <a:p>
            <a:r>
              <a:rPr lang="en-GB" dirty="0"/>
              <a:t>Step 3: Think about the scale of your request</a:t>
            </a:r>
          </a:p>
          <a:p>
            <a:pPr lvl="1"/>
            <a:r>
              <a:rPr lang="en-GB" dirty="0"/>
              <a:t>In Scotland, £100 of costs are free of charge and the authority is entitled to charge 10% of remaining costs.  In England and Wales there is a £600 cost limit for central government and £450 for all other public authorities .</a:t>
            </a:r>
          </a:p>
          <a:p>
            <a:pPr lvl="1"/>
            <a:r>
              <a:rPr lang="en-GB" dirty="0"/>
              <a:t>T</a:t>
            </a:r>
            <a:r>
              <a:rPr lang="en-US" dirty="0"/>
              <a:t>his time/cost limit works out as 24 hours’ work for central government, parliament and the armed forces, and 18 hours’ work for all other public authorities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5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298"/>
    </mc:Choice>
    <mc:Fallback xmlns="">
      <p:transition spd="slow" advTm="23229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Using Freedom of Information Requests steps 4-6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254" y="1853739"/>
            <a:ext cx="8343001" cy="436418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Step 4: Be aware of the limits of ‘openness’</a:t>
            </a:r>
          </a:p>
          <a:p>
            <a:pPr lvl="1"/>
            <a:r>
              <a:rPr lang="en-GB" dirty="0"/>
              <a:t>Know that it is possible there will be a background search on you.</a:t>
            </a:r>
          </a:p>
          <a:p>
            <a:pPr lvl="1"/>
            <a:r>
              <a:rPr lang="en-GB" dirty="0"/>
              <a:t>There is no need to disclose the purpose of your inquiry.</a:t>
            </a:r>
          </a:p>
          <a:p>
            <a:endParaRPr lang="en-GB" dirty="0"/>
          </a:p>
          <a:p>
            <a:r>
              <a:rPr lang="en-GB" dirty="0"/>
              <a:t>Step 5: Making contact with the relevant person in the organisation.</a:t>
            </a:r>
          </a:p>
          <a:p>
            <a:pPr lvl="1"/>
            <a:r>
              <a:rPr lang="en-GB" dirty="0"/>
              <a:t>It is possible that the information can be made available without a formal application.</a:t>
            </a:r>
          </a:p>
          <a:p>
            <a:pPr lvl="1"/>
            <a:r>
              <a:rPr lang="en-GB" dirty="0"/>
              <a:t>It also helps to establish contact before making a Freedom of Information request.</a:t>
            </a:r>
          </a:p>
          <a:p>
            <a:endParaRPr lang="en-GB" dirty="0"/>
          </a:p>
          <a:p>
            <a:r>
              <a:rPr lang="en-GB" dirty="0"/>
              <a:t>Step 6: When you do make a formal FOI request: be as specific as possible.</a:t>
            </a:r>
          </a:p>
          <a:p>
            <a:pPr lvl="1"/>
            <a:r>
              <a:rPr lang="en-GB" dirty="0"/>
              <a:t>Asking for a list or schedule of the information first.  </a:t>
            </a:r>
          </a:p>
          <a:p>
            <a:pPr lvl="1"/>
            <a:r>
              <a:rPr lang="en-GB" dirty="0"/>
              <a:t>Remember that not all information will be held in paper records (ask for all paper and electronically recorded information).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0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114"/>
    </mc:Choice>
    <mc:Fallback xmlns="">
      <p:transition spd="slow" advTm="25011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Using Freedom of Information Requests steps 7-9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254" y="1853739"/>
            <a:ext cx="8206814" cy="4364182"/>
          </a:xfrm>
        </p:spPr>
        <p:txBody>
          <a:bodyPr>
            <a:normAutofit fontScale="92500" lnSpcReduction="20000"/>
          </a:bodyPr>
          <a:lstStyle/>
          <a:p>
            <a:r>
              <a:rPr lang="en-GB" sz="2200" dirty="0"/>
              <a:t>Step 7: Keep in contact after you have submitted a Freedom of Information request.</a:t>
            </a:r>
          </a:p>
          <a:p>
            <a:pPr lvl="1"/>
            <a:r>
              <a:rPr lang="en-GB" sz="2100" dirty="0"/>
              <a:t>It will help to provide your contact with context</a:t>
            </a:r>
          </a:p>
          <a:p>
            <a:pPr lvl="1"/>
            <a:r>
              <a:rPr lang="en-GB" sz="2100" dirty="0"/>
              <a:t>Remember that every public authority is under an obligation to advise you on your request.</a:t>
            </a:r>
          </a:p>
          <a:p>
            <a:endParaRPr lang="en-GB" sz="2400" dirty="0"/>
          </a:p>
          <a:p>
            <a:r>
              <a:rPr lang="en-GB" sz="2200" dirty="0"/>
              <a:t>Step 8: Be aware of the limits of your data.</a:t>
            </a:r>
          </a:p>
          <a:p>
            <a:pPr lvl="1"/>
            <a:r>
              <a:rPr lang="en-GB" sz="1900" dirty="0"/>
              <a:t>Your data may not be useable in the way you hope.  </a:t>
            </a:r>
          </a:p>
          <a:p>
            <a:pPr lvl="1"/>
            <a:r>
              <a:rPr lang="en-GB" sz="1900" dirty="0"/>
              <a:t>Your data may not be comparable across authorities or may not be consistent across time.</a:t>
            </a:r>
          </a:p>
          <a:p>
            <a:endParaRPr lang="en-GB" dirty="0"/>
          </a:p>
          <a:p>
            <a:r>
              <a:rPr lang="en-GB" sz="2200" dirty="0"/>
              <a:t>Step 9: Remember you may be playing a ‘long game’.</a:t>
            </a:r>
          </a:p>
          <a:p>
            <a:pPr lvl="1"/>
            <a:r>
              <a:rPr lang="en-GB" sz="1900" dirty="0"/>
              <a:t>It is not unusual for requests to take more than the statutory 28 day period.</a:t>
            </a:r>
            <a:endParaRPr lang="en-US" sz="1900" dirty="0"/>
          </a:p>
          <a:p>
            <a:pPr lvl="1"/>
            <a:r>
              <a:rPr lang="en-GB" sz="1900" dirty="0"/>
              <a:t>You must be prepared to appeal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071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726"/>
    </mc:Choice>
    <mc:Fallback xmlns="">
      <p:transition spd="slow" advTm="297726"/>
    </mc:Fallback>
  </mc:AlternateContent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Words>456</Words>
  <Application>Microsoft Office PowerPoint</Application>
  <PresentationFormat>Widescreen</PresentationFormat>
  <Paragraphs>46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Using Freedom of Information Requests in Research Part 2</vt:lpstr>
      <vt:lpstr> Using Freedom of Information Requests steps 1-3 </vt:lpstr>
      <vt:lpstr> Using Freedom of Information Requests steps 4-6 </vt:lpstr>
      <vt:lpstr> Using Freedom of Information Requests steps 7-9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Stephen Forster</cp:lastModifiedBy>
  <cp:revision>29</cp:revision>
  <dcterms:created xsi:type="dcterms:W3CDTF">2020-05-12T14:44:09Z</dcterms:created>
  <dcterms:modified xsi:type="dcterms:W3CDTF">2021-05-19T10:38:17Z</dcterms:modified>
</cp:coreProperties>
</file>