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7" r:id="rId2"/>
    <p:sldId id="279" r:id="rId3"/>
    <p:sldId id="284" r:id="rId4"/>
    <p:sldId id="280" r:id="rId5"/>
    <p:sldId id="28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47"/>
    <p:restoredTop sz="86408"/>
  </p:normalViewPr>
  <p:slideViewPr>
    <p:cSldViewPr snapToGrid="0" snapToObjects="1">
      <p:cViewPr varScale="1">
        <p:scale>
          <a:sx n="65" d="100"/>
          <a:sy n="65" d="100"/>
        </p:scale>
        <p:origin x="59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phen Forster" userId="149febe0-2dd3-462d-b2b3-4f9ddb7c8fd8" providerId="ADAL" clId="{4739DF10-A673-42ED-980E-7CD31AA56AC2}"/>
    <pc:docChg chg="custSel modSld">
      <pc:chgData name="Stephen Forster" userId="149febe0-2dd3-462d-b2b3-4f9ddb7c8fd8" providerId="ADAL" clId="{4739DF10-A673-42ED-980E-7CD31AA56AC2}" dt="2021-05-19T10:42:03.517" v="4" actId="478"/>
      <pc:docMkLst>
        <pc:docMk/>
      </pc:docMkLst>
      <pc:sldChg chg="delSp mod delAnim">
        <pc:chgData name="Stephen Forster" userId="149febe0-2dd3-462d-b2b3-4f9ddb7c8fd8" providerId="ADAL" clId="{4739DF10-A673-42ED-980E-7CD31AA56AC2}" dt="2021-05-19T10:41:54.059" v="0" actId="478"/>
        <pc:sldMkLst>
          <pc:docMk/>
          <pc:sldMk cId="3857881513" sldId="267"/>
        </pc:sldMkLst>
        <pc:picChg chg="del">
          <ac:chgData name="Stephen Forster" userId="149febe0-2dd3-462d-b2b3-4f9ddb7c8fd8" providerId="ADAL" clId="{4739DF10-A673-42ED-980E-7CD31AA56AC2}" dt="2021-05-19T10:41:54.059" v="0" actId="478"/>
          <ac:picMkLst>
            <pc:docMk/>
            <pc:sldMk cId="3857881513" sldId="267"/>
            <ac:picMk id="28" creationId="{1DB3A073-34F6-274C-BDB3-BF5DFB31FF61}"/>
          </ac:picMkLst>
        </pc:picChg>
      </pc:sldChg>
      <pc:sldChg chg="delSp mod delAnim">
        <pc:chgData name="Stephen Forster" userId="149febe0-2dd3-462d-b2b3-4f9ddb7c8fd8" providerId="ADAL" clId="{4739DF10-A673-42ED-980E-7CD31AA56AC2}" dt="2021-05-19T10:41:56.959" v="1" actId="478"/>
        <pc:sldMkLst>
          <pc:docMk/>
          <pc:sldMk cId="2165453523" sldId="279"/>
        </pc:sldMkLst>
        <pc:picChg chg="del">
          <ac:chgData name="Stephen Forster" userId="149febe0-2dd3-462d-b2b3-4f9ddb7c8fd8" providerId="ADAL" clId="{4739DF10-A673-42ED-980E-7CD31AA56AC2}" dt="2021-05-19T10:41:56.959" v="1" actId="478"/>
          <ac:picMkLst>
            <pc:docMk/>
            <pc:sldMk cId="2165453523" sldId="279"/>
            <ac:picMk id="10" creationId="{4542B7D1-CFE2-CD42-AFAF-4525ED169870}"/>
          </ac:picMkLst>
        </pc:picChg>
      </pc:sldChg>
      <pc:sldChg chg="delSp mod delAnim">
        <pc:chgData name="Stephen Forster" userId="149febe0-2dd3-462d-b2b3-4f9ddb7c8fd8" providerId="ADAL" clId="{4739DF10-A673-42ED-980E-7CD31AA56AC2}" dt="2021-05-19T10:42:00.914" v="3" actId="478"/>
        <pc:sldMkLst>
          <pc:docMk/>
          <pc:sldMk cId="2549228337" sldId="280"/>
        </pc:sldMkLst>
        <pc:picChg chg="del">
          <ac:chgData name="Stephen Forster" userId="149febe0-2dd3-462d-b2b3-4f9ddb7c8fd8" providerId="ADAL" clId="{4739DF10-A673-42ED-980E-7CD31AA56AC2}" dt="2021-05-19T10:42:00.914" v="3" actId="478"/>
          <ac:picMkLst>
            <pc:docMk/>
            <pc:sldMk cId="2549228337" sldId="280"/>
            <ac:picMk id="4" creationId="{E38116A7-8808-FC42-8C09-5168F32267AD}"/>
          </ac:picMkLst>
        </pc:picChg>
      </pc:sldChg>
      <pc:sldChg chg="delSp mod delAnim">
        <pc:chgData name="Stephen Forster" userId="149febe0-2dd3-462d-b2b3-4f9ddb7c8fd8" providerId="ADAL" clId="{4739DF10-A673-42ED-980E-7CD31AA56AC2}" dt="2021-05-19T10:42:03.517" v="4" actId="478"/>
        <pc:sldMkLst>
          <pc:docMk/>
          <pc:sldMk cId="1177344975" sldId="281"/>
        </pc:sldMkLst>
        <pc:picChg chg="del">
          <ac:chgData name="Stephen Forster" userId="149febe0-2dd3-462d-b2b3-4f9ddb7c8fd8" providerId="ADAL" clId="{4739DF10-A673-42ED-980E-7CD31AA56AC2}" dt="2021-05-19T10:42:03.517" v="4" actId="478"/>
          <ac:picMkLst>
            <pc:docMk/>
            <pc:sldMk cId="1177344975" sldId="281"/>
            <ac:picMk id="4" creationId="{D1CB3ED9-04FA-EA43-91A8-9D49F783EEFA}"/>
          </ac:picMkLst>
        </pc:picChg>
      </pc:sldChg>
      <pc:sldChg chg="delSp mod delAnim">
        <pc:chgData name="Stephen Forster" userId="149febe0-2dd3-462d-b2b3-4f9ddb7c8fd8" providerId="ADAL" clId="{4739DF10-A673-42ED-980E-7CD31AA56AC2}" dt="2021-05-19T10:41:59.161" v="2" actId="478"/>
        <pc:sldMkLst>
          <pc:docMk/>
          <pc:sldMk cId="4215531243" sldId="284"/>
        </pc:sldMkLst>
        <pc:picChg chg="del">
          <ac:chgData name="Stephen Forster" userId="149febe0-2dd3-462d-b2b3-4f9ddb7c8fd8" providerId="ADAL" clId="{4739DF10-A673-42ED-980E-7CD31AA56AC2}" dt="2021-05-19T10:41:59.161" v="2" actId="478"/>
          <ac:picMkLst>
            <pc:docMk/>
            <pc:sldMk cId="4215531243" sldId="284"/>
            <ac:picMk id="4" creationId="{9E8CB627-6F79-7B4C-AA78-6DB88DCDD58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DD8AA-EFCD-4049-B290-2AD84D79EB78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230F0-8B93-9541-A11C-5C07D4A256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973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230F0-8B93-9541-A11C-5C07D4A256A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3792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364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9665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8D75CF-FE81-4D4E-AE17-2E9279689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65C69E-D9E2-4945-8D10-0A69C219A1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67768"/>
            <a:ext cx="6645558" cy="5189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EFAA12-1017-D24F-BA1C-92103FDAEF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2999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56D8-B8E7-9243-A2BE-A2440AAE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67770"/>
            <a:ext cx="6645558" cy="518919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617FF34-4298-D249-9A85-19BC7674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4408771" cy="104814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4F544FF3-EE4A-8745-81B6-51F48CC5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63254" y="2146178"/>
            <a:ext cx="4408771" cy="40107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9975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www.ncrm.ac.uk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38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69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628E6-B12D-5448-844A-4D0654447B37}"/>
              </a:ext>
            </a:extLst>
          </p:cNvPr>
          <p:cNvSpPr/>
          <p:nvPr userDrawn="1"/>
        </p:nvSpPr>
        <p:spPr>
          <a:xfrm>
            <a:off x="0" y="1267297"/>
            <a:ext cx="12192000" cy="483886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63748C-7BF2-404A-AC72-C23BCD2F8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3254" y="1564640"/>
            <a:ext cx="11465492" cy="229417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51F9B3-6AC9-AF47-819F-942053CCB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3950888"/>
            <a:ext cx="11465492" cy="186063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384B1B-FB67-3945-8684-91BF0AE0DE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63254" y="388306"/>
            <a:ext cx="5172814" cy="478159"/>
          </a:xfrm>
          <a:prstGeom prst="rect">
            <a:avLst/>
          </a:prstGeom>
        </p:spPr>
      </p:pic>
      <p:pic>
        <p:nvPicPr>
          <p:cNvPr id="7" name="Picture 6" descr="R:\CENTRES\NCRM\Publicity\Logos\University of Southampton\university logo copy.jpg">
            <a:extLst>
              <a:ext uri="{FF2B5EF4-FFF2-40B4-BE49-F238E27FC236}">
                <a16:creationId xmlns:a16="http://schemas.microsoft.com/office/drawing/2014/main" id="{D6D25CB6-1CAE-8B46-9C96-79D98998C5B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960" y="6297320"/>
            <a:ext cx="1944216" cy="422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R:\CENTRES\NCRM\Publicity\Logos\Other\TAB_col_white_background.png">
            <a:extLst>
              <a:ext uri="{FF2B5EF4-FFF2-40B4-BE49-F238E27FC236}">
                <a16:creationId xmlns:a16="http://schemas.microsoft.com/office/drawing/2014/main" id="{81AE495C-B492-4C4D-9AF6-92DDCC3365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477" y="6249432"/>
            <a:ext cx="1181829" cy="5008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R:\CENTRES\NCRM\Publicity\Logos\Other\298px-University_of_Edinburgh_logo.svg.png">
            <a:extLst>
              <a:ext uri="{FF2B5EF4-FFF2-40B4-BE49-F238E27FC236}">
                <a16:creationId xmlns:a16="http://schemas.microsoft.com/office/drawing/2014/main" id="{E6688575-48E5-7B4A-B014-D341528E13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2607" y="6224270"/>
            <a:ext cx="504056" cy="507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7F18DE1A-82E0-6541-9A23-838A0F31412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874637" y="6252596"/>
            <a:ext cx="1853022" cy="46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810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028D7D-7D49-6149-85A9-790F6302B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52792" cy="332023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EC164E-B923-E240-9549-3665C48CF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4314986"/>
            <a:ext cx="11452792" cy="18927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4841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C270E3-D185-C543-A176-FE39E0825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460800"/>
            <a:ext cx="11465492" cy="1325563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0CB8F3-4A2C-DA4D-A16E-D94E78743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4" y="1854000"/>
            <a:ext cx="11465492" cy="3711645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635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997A0-490A-784A-A385-F0CA6C767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E3A61-4AAF-E649-B9B9-0ED494C8F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3254" y="2178754"/>
            <a:ext cx="5618968" cy="4049326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07FADD-BF12-F941-A7FA-DA0D0D943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252" y="2178754"/>
            <a:ext cx="5631494" cy="404932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2001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0B68ED-93B3-CA48-BD14-08002B653C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78" y="2178754"/>
            <a:ext cx="5612445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CB3630-FA56-C944-829B-CDE5800343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60078" y="3002666"/>
            <a:ext cx="5612445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F61A93-23B8-BE4F-B7AB-D0733A8FA5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7252" y="2178754"/>
            <a:ext cx="5634670" cy="68625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F97EC-EC9C-4542-AD36-17998146D9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7252" y="3002666"/>
            <a:ext cx="5634670" cy="322541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7B4DD1CF-364C-6F46-BCE5-2169AE16F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09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5B45BDD3-1A9E-F648-95FA-6F2F7556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972992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268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CABCB-53D2-2848-96D0-2209714C46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3254" y="2506275"/>
            <a:ext cx="11465492" cy="37116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" name="Title Placeholder 9">
            <a:extLst>
              <a:ext uri="{FF2B5EF4-FFF2-40B4-BE49-F238E27FC236}">
                <a16:creationId xmlns:a16="http://schemas.microsoft.com/office/drawing/2014/main" id="{AC2D8B6F-598E-8249-89D1-C6BBA7F3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254" y="967769"/>
            <a:ext cx="1146549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7EF70C31-5F59-4D46-8052-4E0D39FFBD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469694"/>
            <a:ext cx="12192000" cy="3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64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51" r:id="rId5"/>
    <p:sldLayoutId id="2147483650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CA360-1125-DF48-9361-F81F1E61DC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Using Freedom of Information Requests in Research</a:t>
            </a:r>
            <a:br>
              <a:rPr lang="en-US" dirty="0"/>
            </a:br>
            <a:r>
              <a:rPr lang="en-US" dirty="0"/>
              <a:t>Part 1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3EF610-296A-874A-99BA-259DFC2502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254" y="4292266"/>
            <a:ext cx="11465492" cy="1860632"/>
          </a:xfrm>
        </p:spPr>
        <p:txBody>
          <a:bodyPr/>
          <a:lstStyle/>
          <a:p>
            <a:r>
              <a:rPr lang="en-US" dirty="0"/>
              <a:t>David Whyte</a:t>
            </a:r>
          </a:p>
          <a:p>
            <a:r>
              <a:rPr lang="en-US" dirty="0"/>
              <a:t>University of Liverpool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7881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462"/>
    </mc:Choice>
    <mc:Fallback xmlns="">
      <p:transition spd="slow" advTm="4346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Structural challenges of using FOI requests to generate research data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254" y="1854000"/>
            <a:ext cx="8443862" cy="3711645"/>
          </a:xfrm>
        </p:spPr>
        <p:txBody>
          <a:bodyPr/>
          <a:lstStyle/>
          <a:p>
            <a:r>
              <a:rPr lang="en-US" dirty="0"/>
              <a:t>‘Structural pluralism’ (Ackerman and Sandoval-Ballesteros. 2006) (exceptions: South Africa; Scottish Government has extended FOI coverage to a limited set of private providers)</a:t>
            </a:r>
          </a:p>
          <a:p>
            <a:r>
              <a:rPr lang="en-US" dirty="0"/>
              <a:t>Corporations as ‘legal persons’ have right to request but no obligation to disclose.</a:t>
            </a:r>
          </a:p>
          <a:p>
            <a:r>
              <a:rPr lang="en-US" dirty="0"/>
              <a:t>Networks of power and the limits to good governance (Blair, 2011).</a:t>
            </a:r>
          </a:p>
          <a:p>
            <a:r>
              <a:rPr lang="en-US" dirty="0"/>
              <a:t>Definitions of ‘public harm’ and ‘public interest’.</a:t>
            </a:r>
          </a:p>
          <a:p>
            <a:r>
              <a:rPr lang="en-US" dirty="0"/>
              <a:t>Domain power/habitus.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453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78000"/>
    </mc:Choice>
    <mc:Fallback>
      <p:transition spd="slow" advTm="678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87E00-F3DD-D34A-B4DD-C3861CFED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FOI data as ‘collective’ or ‘co-produced’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A9B959-638C-0040-9292-A7346A45D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4" y="1854000"/>
            <a:ext cx="8216542" cy="371164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FOI </a:t>
            </a:r>
            <a:r>
              <a:rPr lang="en-US" sz="2200" dirty="0"/>
              <a:t>data can be </a:t>
            </a:r>
            <a:r>
              <a:rPr lang="en-US" sz="2200" dirty="0" err="1"/>
              <a:t>analysed</a:t>
            </a:r>
            <a:r>
              <a:rPr lang="en-US" sz="2200" dirty="0"/>
              <a:t> on 3 levels:</a:t>
            </a:r>
          </a:p>
          <a:p>
            <a:pPr lvl="2"/>
            <a:r>
              <a:rPr lang="en-US" sz="1800" dirty="0"/>
              <a:t>those that cover the work of government; </a:t>
            </a:r>
          </a:p>
          <a:p>
            <a:pPr lvl="2"/>
            <a:r>
              <a:rPr lang="en-US" sz="1800" dirty="0"/>
              <a:t>those that are used to govern populations; and</a:t>
            </a:r>
          </a:p>
          <a:p>
            <a:pPr lvl="2"/>
            <a:r>
              <a:rPr lang="en-US" sz="1800" dirty="0"/>
              <a:t>unofficial texts not aimed at public circulation</a:t>
            </a:r>
          </a:p>
          <a:p>
            <a:endParaRPr lang="en-US" sz="2200" dirty="0"/>
          </a:p>
          <a:p>
            <a:r>
              <a:rPr lang="en-US" sz="2200" dirty="0"/>
              <a:t>Work (those texts need to be made real through the work of government employees; focusing on those texts means taking the agency of those employees as an object of analysis)</a:t>
            </a:r>
          </a:p>
          <a:p>
            <a:r>
              <a:rPr lang="en-US" sz="2200" dirty="0" err="1"/>
              <a:t>Organisation</a:t>
            </a:r>
            <a:r>
              <a:rPr lang="en-US" sz="2200" dirty="0"/>
              <a:t> (those texts are given meaning only through their organizational context; and </a:t>
            </a:r>
            <a:r>
              <a:rPr lang="en-US" sz="2200" dirty="0" err="1"/>
              <a:t>organisations</a:t>
            </a:r>
            <a:r>
              <a:rPr lang="en-US" sz="2200" dirty="0"/>
              <a:t> are given meaning through texts).</a:t>
            </a:r>
          </a:p>
          <a:p>
            <a:r>
              <a:rPr lang="en-US" sz="2200" dirty="0"/>
              <a:t>(</a:t>
            </a:r>
            <a:r>
              <a:rPr lang="en-US" sz="2200" dirty="0" err="1"/>
              <a:t>Walby</a:t>
            </a:r>
            <a:r>
              <a:rPr lang="en-US" sz="2200" dirty="0"/>
              <a:t> and Larsen, 2011)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531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13000"/>
    </mc:Choice>
    <mc:Fallback>
      <p:transition spd="slow" advTm="31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73D5B-BA8F-604E-8608-FF2058F26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FOI data in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520DD-F073-F04B-9196-25F370462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Triangulation</a:t>
            </a:r>
          </a:p>
          <a:p>
            <a:r>
              <a:rPr lang="en-US" dirty="0"/>
              <a:t>To fill data ‘gaps’ To confirm findings in a larger research project</a:t>
            </a:r>
          </a:p>
          <a:p>
            <a:r>
              <a:rPr lang="en-US" dirty="0"/>
              <a:t>2. Data building</a:t>
            </a:r>
          </a:p>
          <a:p>
            <a:r>
              <a:rPr lang="en-US" dirty="0"/>
              <a:t>- To build and maintain a data set over time</a:t>
            </a:r>
          </a:p>
          <a:p>
            <a:r>
              <a:rPr lang="en-US" dirty="0"/>
              <a:t>3. </a:t>
            </a:r>
            <a:r>
              <a:rPr lang="en-US" dirty="0" err="1"/>
              <a:t>Ilumination</a:t>
            </a:r>
            <a:endParaRPr lang="en-US" dirty="0"/>
          </a:p>
          <a:p>
            <a:r>
              <a:rPr lang="en-US" dirty="0"/>
              <a:t>- To find ‘headline’ illustrations to support a more detailed analysis</a:t>
            </a:r>
          </a:p>
          <a:p>
            <a:endParaRPr lang="en-US" dirty="0"/>
          </a:p>
          <a:p>
            <a:r>
              <a:rPr lang="en-US" dirty="0"/>
              <a:t>Is is possible to build a research project exclusively using FOI data?</a:t>
            </a:r>
          </a:p>
        </p:txBody>
      </p:sp>
    </p:spTree>
    <p:extLst>
      <p:ext uri="{BB962C8B-B14F-4D97-AF65-F5344CB8AC3E}">
        <p14:creationId xmlns:p14="http://schemas.microsoft.com/office/powerpoint/2010/main" val="2549228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85577"/>
    </mc:Choice>
    <mc:Fallback xmlns="">
      <p:transition spd="slow" advTm="28557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8C6B9-798A-C148-A698-E3BEBBABF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Problems with FOI-generated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27611-E6BE-E34A-B54D-FE306810D7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254" y="1854000"/>
            <a:ext cx="8294363" cy="371164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1. Methodological precision</a:t>
            </a:r>
          </a:p>
          <a:p>
            <a:pPr lvl="1"/>
            <a:r>
              <a:rPr lang="en-US" dirty="0"/>
              <a:t> it is never clear who conducted the research and therefore difficult to ‘quality control’</a:t>
            </a:r>
          </a:p>
          <a:p>
            <a:pPr lvl="1"/>
            <a:r>
              <a:rPr lang="en-US" dirty="0"/>
              <a:t> the methods used to gather data matter; you may never get the full detail of those methods</a:t>
            </a:r>
          </a:p>
          <a:p>
            <a:pPr lvl="1"/>
            <a:r>
              <a:rPr lang="en-US" dirty="0"/>
              <a:t>this has implications for knowing about the completeness and accuracy of the data</a:t>
            </a:r>
          </a:p>
          <a:p>
            <a:r>
              <a:rPr lang="en-US" dirty="0"/>
              <a:t>2. Presentation (different forms of data presentation affect how we ‘read’ the data)</a:t>
            </a:r>
          </a:p>
          <a:p>
            <a:r>
              <a:rPr lang="en-US" dirty="0"/>
              <a:t>3. Redaction (we might never see the full picture) </a:t>
            </a:r>
          </a:p>
          <a:p>
            <a:r>
              <a:rPr lang="en-US" dirty="0"/>
              <a:t>4. The Hawthorne effect (the full picture might be changed because of the general use of FOI as a research method; </a:t>
            </a:r>
            <a:r>
              <a:rPr lang="en-US" dirty="0" err="1"/>
              <a:t>Walby</a:t>
            </a:r>
            <a:r>
              <a:rPr lang="en-US" dirty="0"/>
              <a:t> and Larsen, 2011) </a:t>
            </a:r>
          </a:p>
        </p:txBody>
      </p:sp>
    </p:spTree>
    <p:extLst>
      <p:ext uri="{BB962C8B-B14F-4D97-AF65-F5344CB8AC3E}">
        <p14:creationId xmlns:p14="http://schemas.microsoft.com/office/powerpoint/2010/main" val="1177344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22250"/>
    </mc:Choice>
    <mc:Fallback>
      <p:transition spd="slow" advTm="122250"/>
    </mc:Fallback>
  </mc:AlternateContent>
</p:sld>
</file>

<file path=ppt/theme/theme1.xml><?xml version="1.0" encoding="utf-8"?>
<a:theme xmlns:a="http://schemas.openxmlformats.org/drawingml/2006/main" name="Office Theme">
  <a:themeElements>
    <a:clrScheme name="NCRM">
      <a:dk1>
        <a:srgbClr val="545860"/>
      </a:dk1>
      <a:lt1>
        <a:srgbClr val="FFFFFF"/>
      </a:lt1>
      <a:dk2>
        <a:srgbClr val="545860"/>
      </a:dk2>
      <a:lt2>
        <a:srgbClr val="E7E6E6"/>
      </a:lt2>
      <a:accent1>
        <a:srgbClr val="5BC3F5"/>
      </a:accent1>
      <a:accent2>
        <a:srgbClr val="3A5CB7"/>
      </a:accent2>
      <a:accent3>
        <a:srgbClr val="FFB653"/>
      </a:accent3>
      <a:accent4>
        <a:srgbClr val="E56B59"/>
      </a:accent4>
      <a:accent5>
        <a:srgbClr val="545860"/>
      </a:accent5>
      <a:accent6>
        <a:srgbClr val="E7E6E6"/>
      </a:accent6>
      <a:hlink>
        <a:srgbClr val="3A5CB7"/>
      </a:hlink>
      <a:folHlink>
        <a:srgbClr val="E56B5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A600451-2323-8640-8B92-977B474FAEB6}" vid="{1B9421E0-F233-9642-B89D-3A95E4A52F8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885</TotalTime>
  <Words>391</Words>
  <Application>Microsoft Office PowerPoint</Application>
  <PresentationFormat>Widescreen</PresentationFormat>
  <Paragraphs>36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 Using Freedom of Information Requests in Research Part 1</vt:lpstr>
      <vt:lpstr>Structural challenges of using FOI requests to generate research data </vt:lpstr>
      <vt:lpstr>FOI data as ‘collective’ or ‘co-produced’ research</vt:lpstr>
      <vt:lpstr>Using FOI data in research</vt:lpstr>
      <vt:lpstr>Problems with FOI-generated 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Blunt</dc:creator>
  <cp:lastModifiedBy>Stephen Forster</cp:lastModifiedBy>
  <cp:revision>33</cp:revision>
  <dcterms:created xsi:type="dcterms:W3CDTF">2020-05-12T14:44:09Z</dcterms:created>
  <dcterms:modified xsi:type="dcterms:W3CDTF">2021-05-19T10:42:06Z</dcterms:modified>
</cp:coreProperties>
</file>