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65" r:id="rId5"/>
    <p:sldId id="272" r:id="rId6"/>
    <p:sldId id="274" r:id="rId7"/>
    <p:sldId id="276" r:id="rId8"/>
    <p:sldId id="277" r:id="rId9"/>
    <p:sldId id="278" r:id="rId10"/>
    <p:sldId id="27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45"/>
    <p:restoredTop sz="95221"/>
  </p:normalViewPr>
  <p:slideViewPr>
    <p:cSldViewPr snapToGrid="0" snapToObjects="1">
      <p:cViewPr varScale="1">
        <p:scale>
          <a:sx n="92" d="100"/>
          <a:sy n="92" d="100"/>
        </p:scale>
        <p:origin x="936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80703-F9CE-3F4E-BE12-6F35386AA7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Socio-economic Classifications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776BF5-7496-0D4E-9A68-D9C03E9A07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Part 2:</a:t>
            </a:r>
          </a:p>
          <a:p>
            <a:r>
              <a:rPr lang="en-GB" sz="2800" dirty="0"/>
              <a:t>The National Statistics Socio-economic</a:t>
            </a:r>
          </a:p>
          <a:p>
            <a:r>
              <a:rPr lang="en-GB" sz="2800" dirty="0"/>
              <a:t>Classification (NS-SEC)</a:t>
            </a:r>
          </a:p>
        </p:txBody>
      </p:sp>
    </p:spTree>
    <p:extLst>
      <p:ext uri="{BB962C8B-B14F-4D97-AF65-F5344CB8AC3E}">
        <p14:creationId xmlns:p14="http://schemas.microsoft.com/office/powerpoint/2010/main" val="577628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12F16D-2A87-6945-96AE-16AEFFB7A977}"/>
              </a:ext>
            </a:extLst>
          </p:cNvPr>
          <p:cNvSpPr txBox="1"/>
          <p:nvPr/>
        </p:nvSpPr>
        <p:spPr>
          <a:xfrm>
            <a:off x="48713" y="1842766"/>
            <a:ext cx="1274618" cy="369332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Employers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ABC03D-A5FE-1E45-B40E-9144A595FC9F}"/>
              </a:ext>
            </a:extLst>
          </p:cNvPr>
          <p:cNvSpPr txBox="1"/>
          <p:nvPr/>
        </p:nvSpPr>
        <p:spPr>
          <a:xfrm>
            <a:off x="1726570" y="1627322"/>
            <a:ext cx="817419" cy="307777"/>
          </a:xfrm>
          <a:prstGeom prst="rect">
            <a:avLst/>
          </a:prstGeom>
          <a:solidFill>
            <a:srgbClr val="00B0F0">
              <a:alpha val="25000"/>
            </a:srgb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Large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8E7948-C0CF-C648-B2A8-FD95D66CD818}"/>
              </a:ext>
            </a:extLst>
          </p:cNvPr>
          <p:cNvSpPr txBox="1"/>
          <p:nvPr/>
        </p:nvSpPr>
        <p:spPr>
          <a:xfrm>
            <a:off x="1726570" y="2104957"/>
            <a:ext cx="817419" cy="307777"/>
          </a:xfrm>
          <a:prstGeom prst="rect">
            <a:avLst/>
          </a:prstGeom>
          <a:solidFill>
            <a:schemeClr val="bg1">
              <a:lumMod val="85000"/>
              <a:alpha val="2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Small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7A1D87-3B53-C146-AF38-2D6F27BC2979}"/>
              </a:ext>
            </a:extLst>
          </p:cNvPr>
          <p:cNvSpPr txBox="1"/>
          <p:nvPr/>
        </p:nvSpPr>
        <p:spPr>
          <a:xfrm>
            <a:off x="3552818" y="1873543"/>
            <a:ext cx="1128781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Higher prof.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73EAAD-3BD1-DF4F-9840-4E78C696477D}"/>
              </a:ext>
            </a:extLst>
          </p:cNvPr>
          <p:cNvSpPr txBox="1"/>
          <p:nvPr/>
        </p:nvSpPr>
        <p:spPr>
          <a:xfrm>
            <a:off x="7084272" y="1888931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54BD9ED-04A3-1848-87E4-98022F1D50DA}"/>
              </a:ext>
            </a:extLst>
          </p:cNvPr>
          <p:cNvSpPr txBox="1"/>
          <p:nvPr/>
        </p:nvSpPr>
        <p:spPr>
          <a:xfrm>
            <a:off x="3552815" y="1198362"/>
            <a:ext cx="1128781" cy="276999"/>
          </a:xfrm>
          <a:prstGeom prst="rect">
            <a:avLst/>
          </a:prstGeom>
          <a:solidFill>
            <a:srgbClr val="00B0F0">
              <a:alpha val="25000"/>
            </a:srgb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Lower prof.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944137B-0846-9E4A-A0B8-7CDF7CD44FF2}"/>
              </a:ext>
            </a:extLst>
          </p:cNvPr>
          <p:cNvSpPr txBox="1"/>
          <p:nvPr/>
        </p:nvSpPr>
        <p:spPr>
          <a:xfrm>
            <a:off x="3552815" y="1548594"/>
            <a:ext cx="1128781" cy="276999"/>
          </a:xfrm>
          <a:prstGeom prst="rect">
            <a:avLst/>
          </a:prstGeom>
          <a:solidFill>
            <a:srgbClr val="00B0F0">
              <a:alpha val="25000"/>
            </a:srgb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Other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533123D-D62F-3141-9BDE-2EA615C16B56}"/>
              </a:ext>
            </a:extLst>
          </p:cNvPr>
          <p:cNvSpPr txBox="1"/>
          <p:nvPr/>
        </p:nvSpPr>
        <p:spPr>
          <a:xfrm>
            <a:off x="3552815" y="2200483"/>
            <a:ext cx="1128781" cy="276999"/>
          </a:xfrm>
          <a:prstGeom prst="rect">
            <a:avLst/>
          </a:prstGeom>
          <a:solidFill>
            <a:schemeClr val="bg1">
              <a:lumMod val="85000"/>
              <a:alpha val="2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Other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FD1B39B-9421-7D43-AD65-9DE395609FD8}"/>
              </a:ext>
            </a:extLst>
          </p:cNvPr>
          <p:cNvSpPr txBox="1"/>
          <p:nvPr/>
        </p:nvSpPr>
        <p:spPr>
          <a:xfrm>
            <a:off x="3552817" y="2553685"/>
            <a:ext cx="1128781" cy="276999"/>
          </a:xfrm>
          <a:prstGeom prst="rect">
            <a:avLst/>
          </a:prstGeom>
          <a:solidFill>
            <a:schemeClr val="bg1">
              <a:lumMod val="85000"/>
              <a:alpha val="2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Lower prof.</a:t>
            </a:r>
          </a:p>
        </p:txBody>
      </p: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4685CD1E-602C-0143-9422-9BCF29AA0553}"/>
              </a:ext>
            </a:extLst>
          </p:cNvPr>
          <p:cNvCxnSpPr>
            <a:cxnSpLocks/>
            <a:stCxn id="2" idx="3"/>
            <a:endCxn id="6" idx="1"/>
          </p:cNvCxnSpPr>
          <p:nvPr/>
        </p:nvCxnSpPr>
        <p:spPr>
          <a:xfrm flipV="1">
            <a:off x="1323331" y="1781211"/>
            <a:ext cx="403239" cy="24622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BE4DA3F8-F4F5-A140-B3FE-274423C82730}"/>
              </a:ext>
            </a:extLst>
          </p:cNvPr>
          <p:cNvCxnSpPr>
            <a:cxnSpLocks/>
            <a:stCxn id="2" idx="3"/>
            <a:endCxn id="7" idx="1"/>
          </p:cNvCxnSpPr>
          <p:nvPr/>
        </p:nvCxnSpPr>
        <p:spPr>
          <a:xfrm>
            <a:off x="1323331" y="2027432"/>
            <a:ext cx="403239" cy="23141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000067DC-7206-B04A-AE3C-D662104083E2}"/>
              </a:ext>
            </a:extLst>
          </p:cNvPr>
          <p:cNvCxnSpPr>
            <a:stCxn id="6" idx="3"/>
            <a:endCxn id="13" idx="1"/>
          </p:cNvCxnSpPr>
          <p:nvPr/>
        </p:nvCxnSpPr>
        <p:spPr>
          <a:xfrm>
            <a:off x="2543989" y="1781211"/>
            <a:ext cx="1008829" cy="230832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>
            <a:extLst>
              <a:ext uri="{FF2B5EF4-FFF2-40B4-BE49-F238E27FC236}">
                <a16:creationId xmlns:a16="http://schemas.microsoft.com/office/drawing/2014/main" id="{A7B366AB-1BD6-4345-9C4F-7DE60E1CF62F}"/>
              </a:ext>
            </a:extLst>
          </p:cNvPr>
          <p:cNvCxnSpPr>
            <a:stCxn id="7" idx="3"/>
            <a:endCxn id="13" idx="1"/>
          </p:cNvCxnSpPr>
          <p:nvPr/>
        </p:nvCxnSpPr>
        <p:spPr>
          <a:xfrm flipV="1">
            <a:off x="2543989" y="2012043"/>
            <a:ext cx="1008829" cy="246803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>
            <a:extLst>
              <a:ext uri="{FF2B5EF4-FFF2-40B4-BE49-F238E27FC236}">
                <a16:creationId xmlns:a16="http://schemas.microsoft.com/office/drawing/2014/main" id="{5D07CA16-B752-C449-B456-DFE500C0C01F}"/>
              </a:ext>
            </a:extLst>
          </p:cNvPr>
          <p:cNvCxnSpPr>
            <a:cxnSpLocks/>
            <a:stCxn id="6" idx="0"/>
            <a:endCxn id="33" idx="1"/>
          </p:cNvCxnSpPr>
          <p:nvPr/>
        </p:nvCxnSpPr>
        <p:spPr>
          <a:xfrm rot="16200000" flipH="1">
            <a:off x="2814161" y="948441"/>
            <a:ext cx="59772" cy="1417535"/>
          </a:xfrm>
          <a:prstGeom prst="bentConnector4">
            <a:avLst>
              <a:gd name="adj1" fmla="val -382453"/>
              <a:gd name="adj2" fmla="val 644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>
            <a:extLst>
              <a:ext uri="{FF2B5EF4-FFF2-40B4-BE49-F238E27FC236}">
                <a16:creationId xmlns:a16="http://schemas.microsoft.com/office/drawing/2014/main" id="{EEED864B-E454-5E4D-B00B-271DC1CA8385}"/>
              </a:ext>
            </a:extLst>
          </p:cNvPr>
          <p:cNvCxnSpPr>
            <a:cxnSpLocks/>
            <a:stCxn id="6" idx="0"/>
            <a:endCxn id="27" idx="1"/>
          </p:cNvCxnSpPr>
          <p:nvPr/>
        </p:nvCxnSpPr>
        <p:spPr>
          <a:xfrm rot="5400000" flipH="1" flipV="1">
            <a:off x="2698817" y="773325"/>
            <a:ext cx="290460" cy="141753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>
            <a:extLst>
              <a:ext uri="{FF2B5EF4-FFF2-40B4-BE49-F238E27FC236}">
                <a16:creationId xmlns:a16="http://schemas.microsoft.com/office/drawing/2014/main" id="{29BD5BCB-BC25-3E44-828B-EB7BE69F0758}"/>
              </a:ext>
            </a:extLst>
          </p:cNvPr>
          <p:cNvCxnSpPr>
            <a:cxnSpLocks/>
            <a:stCxn id="7" idx="2"/>
            <a:endCxn id="36" idx="1"/>
          </p:cNvCxnSpPr>
          <p:nvPr/>
        </p:nvCxnSpPr>
        <p:spPr>
          <a:xfrm rot="16200000" flipH="1">
            <a:off x="2704323" y="1843690"/>
            <a:ext cx="279451" cy="141753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>
            <a:extLst>
              <a:ext uri="{FF2B5EF4-FFF2-40B4-BE49-F238E27FC236}">
                <a16:creationId xmlns:a16="http://schemas.microsoft.com/office/drawing/2014/main" id="{2FB38E75-C5D6-4448-889B-64EAFB132A0B}"/>
              </a:ext>
            </a:extLst>
          </p:cNvPr>
          <p:cNvCxnSpPr>
            <a:stCxn id="7" idx="2"/>
            <a:endCxn id="35" idx="1"/>
          </p:cNvCxnSpPr>
          <p:nvPr/>
        </p:nvCxnSpPr>
        <p:spPr>
          <a:xfrm rot="5400000" flipH="1" flipV="1">
            <a:off x="2807171" y="1667091"/>
            <a:ext cx="73751" cy="1417535"/>
          </a:xfrm>
          <a:prstGeom prst="bentConnector4">
            <a:avLst>
              <a:gd name="adj1" fmla="val -309962"/>
              <a:gd name="adj2" fmla="val 644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CD426F3-AC6B-5249-BD85-2F395B684E60}"/>
              </a:ext>
            </a:extLst>
          </p:cNvPr>
          <p:cNvCxnSpPr>
            <a:stCxn id="13" idx="3"/>
            <a:endCxn id="18" idx="1"/>
          </p:cNvCxnSpPr>
          <p:nvPr/>
        </p:nvCxnSpPr>
        <p:spPr>
          <a:xfrm>
            <a:off x="4681599" y="2012043"/>
            <a:ext cx="2402673" cy="153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EE084B41-8365-3045-A751-4B3123987003}"/>
              </a:ext>
            </a:extLst>
          </p:cNvPr>
          <p:cNvSpPr txBox="1"/>
          <p:nvPr/>
        </p:nvSpPr>
        <p:spPr>
          <a:xfrm>
            <a:off x="7084272" y="1373617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 Large employers</a:t>
            </a:r>
          </a:p>
        </p:txBody>
      </p:sp>
      <p:cxnSp>
        <p:nvCxnSpPr>
          <p:cNvPr id="62" name="Elbow Connector 61">
            <a:extLst>
              <a:ext uri="{FF2B5EF4-FFF2-40B4-BE49-F238E27FC236}">
                <a16:creationId xmlns:a16="http://schemas.microsoft.com/office/drawing/2014/main" id="{9DBA03AB-62D2-7343-A743-ABC7F30F6E44}"/>
              </a:ext>
            </a:extLst>
          </p:cNvPr>
          <p:cNvCxnSpPr>
            <a:stCxn id="33" idx="3"/>
            <a:endCxn id="60" idx="1"/>
          </p:cNvCxnSpPr>
          <p:nvPr/>
        </p:nvCxnSpPr>
        <p:spPr>
          <a:xfrm flipV="1">
            <a:off x="4681596" y="1512117"/>
            <a:ext cx="2402676" cy="174977"/>
          </a:xfrm>
          <a:prstGeom prst="bentConnector3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CAE6BD18-1DD1-AA46-8DB8-A5A42FB36920}"/>
              </a:ext>
            </a:extLst>
          </p:cNvPr>
          <p:cNvCxnSpPr>
            <a:stCxn id="27" idx="3"/>
            <a:endCxn id="60" idx="1"/>
          </p:cNvCxnSpPr>
          <p:nvPr/>
        </p:nvCxnSpPr>
        <p:spPr>
          <a:xfrm>
            <a:off x="4681596" y="1336862"/>
            <a:ext cx="2402676" cy="175255"/>
          </a:xfrm>
          <a:prstGeom prst="bentConnector3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9FD025D6-15BE-7241-94AB-2199CF782AEF}"/>
              </a:ext>
            </a:extLst>
          </p:cNvPr>
          <p:cNvSpPr txBox="1"/>
          <p:nvPr/>
        </p:nvSpPr>
        <p:spPr>
          <a:xfrm>
            <a:off x="7083181" y="2223365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L8 Small employers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DDF1C8C-C1F6-9749-979C-46F70D882937}"/>
              </a:ext>
            </a:extLst>
          </p:cNvPr>
          <p:cNvSpPr txBox="1"/>
          <p:nvPr/>
        </p:nvSpPr>
        <p:spPr>
          <a:xfrm>
            <a:off x="7083181" y="2546524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66906214-1CC5-AE44-9FDF-9DCC3E1829EF}"/>
              </a:ext>
            </a:extLst>
          </p:cNvPr>
          <p:cNvCxnSpPr>
            <a:stCxn id="35" idx="3"/>
            <a:endCxn id="65" idx="1"/>
          </p:cNvCxnSpPr>
          <p:nvPr/>
        </p:nvCxnSpPr>
        <p:spPr>
          <a:xfrm>
            <a:off x="4681596" y="2338983"/>
            <a:ext cx="2401585" cy="22882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FC9AFB93-3F75-4C45-88B6-6CD3CFC706AD}"/>
              </a:ext>
            </a:extLst>
          </p:cNvPr>
          <p:cNvCxnSpPr>
            <a:stCxn id="36" idx="3"/>
            <a:endCxn id="66" idx="1"/>
          </p:cNvCxnSpPr>
          <p:nvPr/>
        </p:nvCxnSpPr>
        <p:spPr>
          <a:xfrm flipV="1">
            <a:off x="4681598" y="2685024"/>
            <a:ext cx="2401583" cy="7161"/>
          </a:xfrm>
          <a:prstGeom prst="bentConnector3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0DCDF02-5816-BD49-85F3-728E3621BB21}"/>
              </a:ext>
            </a:extLst>
          </p:cNvPr>
          <p:cNvSpPr txBox="1"/>
          <p:nvPr/>
        </p:nvSpPr>
        <p:spPr>
          <a:xfrm>
            <a:off x="48713" y="3438909"/>
            <a:ext cx="1662546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Self-employed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42CC25A-82A2-7948-B68A-5C5CA292A799}"/>
              </a:ext>
            </a:extLst>
          </p:cNvPr>
          <p:cNvSpPr txBox="1"/>
          <p:nvPr/>
        </p:nvSpPr>
        <p:spPr>
          <a:xfrm>
            <a:off x="3552815" y="3488992"/>
            <a:ext cx="1128781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Lower prof.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D1EFB7C-0C9E-DC44-81FF-E51A6E09AEC5}"/>
              </a:ext>
            </a:extLst>
          </p:cNvPr>
          <p:cNvSpPr txBox="1"/>
          <p:nvPr/>
        </p:nvSpPr>
        <p:spPr>
          <a:xfrm>
            <a:off x="3552815" y="3109785"/>
            <a:ext cx="1128781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Higher prof.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C6326CC-6AAE-594F-9F5E-D2FB21E0A4C7}"/>
              </a:ext>
            </a:extLst>
          </p:cNvPr>
          <p:cNvSpPr txBox="1"/>
          <p:nvPr/>
        </p:nvSpPr>
        <p:spPr>
          <a:xfrm>
            <a:off x="3552815" y="3872886"/>
            <a:ext cx="1128781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Other</a:t>
            </a:r>
          </a:p>
        </p:txBody>
      </p:sp>
      <p:cxnSp>
        <p:nvCxnSpPr>
          <p:cNvPr id="75" name="Elbow Connector 74">
            <a:extLst>
              <a:ext uri="{FF2B5EF4-FFF2-40B4-BE49-F238E27FC236}">
                <a16:creationId xmlns:a16="http://schemas.microsoft.com/office/drawing/2014/main" id="{40901A50-1262-3E41-8F08-E1141A849222}"/>
              </a:ext>
            </a:extLst>
          </p:cNvPr>
          <p:cNvCxnSpPr>
            <a:stCxn id="3" idx="3"/>
            <a:endCxn id="72" idx="1"/>
          </p:cNvCxnSpPr>
          <p:nvPr/>
        </p:nvCxnSpPr>
        <p:spPr>
          <a:xfrm flipV="1">
            <a:off x="1711259" y="3248285"/>
            <a:ext cx="1841556" cy="375290"/>
          </a:xfrm>
          <a:prstGeom prst="bentConnector3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>
            <a:extLst>
              <a:ext uri="{FF2B5EF4-FFF2-40B4-BE49-F238E27FC236}">
                <a16:creationId xmlns:a16="http://schemas.microsoft.com/office/drawing/2014/main" id="{01900A48-98E7-1C40-BAFF-ED90D53445A3}"/>
              </a:ext>
            </a:extLst>
          </p:cNvPr>
          <p:cNvCxnSpPr>
            <a:cxnSpLocks/>
            <a:stCxn id="3" idx="3"/>
            <a:endCxn id="71" idx="1"/>
          </p:cNvCxnSpPr>
          <p:nvPr/>
        </p:nvCxnSpPr>
        <p:spPr>
          <a:xfrm>
            <a:off x="1711259" y="3623575"/>
            <a:ext cx="1841556" cy="3917"/>
          </a:xfrm>
          <a:prstGeom prst="bentConnector3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>
            <a:extLst>
              <a:ext uri="{FF2B5EF4-FFF2-40B4-BE49-F238E27FC236}">
                <a16:creationId xmlns:a16="http://schemas.microsoft.com/office/drawing/2014/main" id="{48DCAB14-76FE-F245-BF6D-BA08340AD527}"/>
              </a:ext>
            </a:extLst>
          </p:cNvPr>
          <p:cNvCxnSpPr>
            <a:stCxn id="3" idx="3"/>
            <a:endCxn id="73" idx="1"/>
          </p:cNvCxnSpPr>
          <p:nvPr/>
        </p:nvCxnSpPr>
        <p:spPr>
          <a:xfrm>
            <a:off x="1711259" y="3623575"/>
            <a:ext cx="1841556" cy="387811"/>
          </a:xfrm>
          <a:prstGeom prst="bentConnector3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CF8C9C0E-63B0-1242-9C88-25DA4D2C3BB9}"/>
              </a:ext>
            </a:extLst>
          </p:cNvPr>
          <p:cNvSpPr txBox="1"/>
          <p:nvPr/>
        </p:nvSpPr>
        <p:spPr>
          <a:xfrm>
            <a:off x="7084272" y="311217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ED421EC-A70F-ED4E-A749-A0D8C5C3558B}"/>
              </a:ext>
            </a:extLst>
          </p:cNvPr>
          <p:cNvSpPr txBox="1"/>
          <p:nvPr/>
        </p:nvSpPr>
        <p:spPr>
          <a:xfrm>
            <a:off x="7083181" y="3492772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F90CED8-8C91-C148-B366-9CA2F03FCBE1}"/>
              </a:ext>
            </a:extLst>
          </p:cNvPr>
          <p:cNvSpPr txBox="1"/>
          <p:nvPr/>
        </p:nvSpPr>
        <p:spPr>
          <a:xfrm>
            <a:off x="7083181" y="3872419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L9 Own account workers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AFC34137-580E-4447-B396-6CA576A0B6E6}"/>
              </a:ext>
            </a:extLst>
          </p:cNvPr>
          <p:cNvCxnSpPr>
            <a:stCxn id="72" idx="3"/>
            <a:endCxn id="81" idx="1"/>
          </p:cNvCxnSpPr>
          <p:nvPr/>
        </p:nvCxnSpPr>
        <p:spPr>
          <a:xfrm>
            <a:off x="4681596" y="3248285"/>
            <a:ext cx="2402676" cy="2393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01C7E4A5-6249-0344-BF4B-5339C534439A}"/>
              </a:ext>
            </a:extLst>
          </p:cNvPr>
          <p:cNvCxnSpPr>
            <a:stCxn id="71" idx="3"/>
            <a:endCxn id="82" idx="1"/>
          </p:cNvCxnSpPr>
          <p:nvPr/>
        </p:nvCxnSpPr>
        <p:spPr>
          <a:xfrm>
            <a:off x="4681596" y="3627492"/>
            <a:ext cx="2401585" cy="3780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B7D26CD0-92F5-3342-8FEF-99BF569A0DCC}"/>
              </a:ext>
            </a:extLst>
          </p:cNvPr>
          <p:cNvCxnSpPr>
            <a:stCxn id="73" idx="3"/>
            <a:endCxn id="83" idx="1"/>
          </p:cNvCxnSpPr>
          <p:nvPr/>
        </p:nvCxnSpPr>
        <p:spPr>
          <a:xfrm flipV="1">
            <a:off x="4681596" y="4010919"/>
            <a:ext cx="2401585" cy="467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B19AA4B4-2611-E644-A492-7A3FF6989B21}"/>
              </a:ext>
            </a:extLst>
          </p:cNvPr>
          <p:cNvSpPr txBox="1"/>
          <p:nvPr/>
        </p:nvSpPr>
        <p:spPr>
          <a:xfrm>
            <a:off x="48713" y="4536390"/>
            <a:ext cx="153785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Employees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49B6F79-5EDB-284C-99CB-7D267FDF7C70}"/>
              </a:ext>
            </a:extLst>
          </p:cNvPr>
          <p:cNvSpPr txBox="1"/>
          <p:nvPr/>
        </p:nvSpPr>
        <p:spPr>
          <a:xfrm>
            <a:off x="48713" y="5237794"/>
            <a:ext cx="1191493" cy="369332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Excluded</a:t>
            </a:r>
          </a:p>
        </p:txBody>
      </p:sp>
    </p:spTree>
    <p:extLst>
      <p:ext uri="{BB962C8B-B14F-4D97-AF65-F5344CB8AC3E}">
        <p14:creationId xmlns:p14="http://schemas.microsoft.com/office/powerpoint/2010/main" val="7520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13" grpId="0" animBg="1"/>
      <p:bldP spid="18" grpId="0" animBg="1"/>
      <p:bldP spid="27" grpId="0" animBg="1"/>
      <p:bldP spid="33" grpId="0" animBg="1"/>
      <p:bldP spid="35" grpId="0" animBg="1"/>
      <p:bldP spid="36" grpId="0" animBg="1"/>
      <p:bldP spid="60" grpId="0" animBg="1"/>
      <p:bldP spid="65" grpId="0" animBg="1"/>
      <p:bldP spid="66" grpId="0" animBg="1"/>
      <p:bldP spid="3" grpId="0" animBg="1"/>
      <p:bldP spid="71" grpId="0" animBg="1"/>
      <p:bldP spid="72" grpId="0" animBg="1"/>
      <p:bldP spid="73" grpId="0" animBg="1"/>
      <p:bldP spid="81" grpId="0" animBg="1"/>
      <p:bldP spid="82" grpId="0" animBg="1"/>
      <p:bldP spid="83" grpId="0" animBg="1"/>
      <p:bldP spid="156" grpId="0" animBg="1"/>
      <p:bldP spid="2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12F16D-2A87-6945-96AE-16AEFFB7A977}"/>
              </a:ext>
            </a:extLst>
          </p:cNvPr>
          <p:cNvSpPr txBox="1"/>
          <p:nvPr/>
        </p:nvSpPr>
        <p:spPr>
          <a:xfrm>
            <a:off x="59067" y="512156"/>
            <a:ext cx="1274618" cy="369332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Employers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DCDF02-5816-BD49-85F3-728E3621BB21}"/>
              </a:ext>
            </a:extLst>
          </p:cNvPr>
          <p:cNvSpPr txBox="1"/>
          <p:nvPr/>
        </p:nvSpPr>
        <p:spPr>
          <a:xfrm>
            <a:off x="59067" y="1797009"/>
            <a:ext cx="1662546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Self-employed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73EAAD-3BD1-DF4F-9840-4E78C696477D}"/>
              </a:ext>
            </a:extLst>
          </p:cNvPr>
          <p:cNvSpPr txBox="1"/>
          <p:nvPr/>
        </p:nvSpPr>
        <p:spPr>
          <a:xfrm>
            <a:off x="2038817" y="41982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4685CD1E-602C-0143-9422-9BCF29AA0553}"/>
              </a:ext>
            </a:extLst>
          </p:cNvPr>
          <p:cNvCxnSpPr>
            <a:cxnSpLocks/>
            <a:stCxn id="2" idx="3"/>
            <a:endCxn id="18" idx="1"/>
          </p:cNvCxnSpPr>
          <p:nvPr/>
        </p:nvCxnSpPr>
        <p:spPr>
          <a:xfrm flipV="1">
            <a:off x="1333685" y="558323"/>
            <a:ext cx="705132" cy="13849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BE4DA3F8-F4F5-A140-B3FE-274423C82730}"/>
              </a:ext>
            </a:extLst>
          </p:cNvPr>
          <p:cNvCxnSpPr>
            <a:cxnSpLocks/>
            <a:stCxn id="2" idx="3"/>
            <a:endCxn id="65" idx="1"/>
          </p:cNvCxnSpPr>
          <p:nvPr/>
        </p:nvCxnSpPr>
        <p:spPr>
          <a:xfrm>
            <a:off x="1333685" y="696822"/>
            <a:ext cx="705132" cy="20771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EE084B41-8365-3045-A751-4B3123987003}"/>
              </a:ext>
            </a:extLst>
          </p:cNvPr>
          <p:cNvSpPr txBox="1"/>
          <p:nvPr/>
        </p:nvSpPr>
        <p:spPr>
          <a:xfrm>
            <a:off x="2038817" y="5874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 Large employers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FD025D6-15BE-7241-94AB-2199CF782AEF}"/>
              </a:ext>
            </a:extLst>
          </p:cNvPr>
          <p:cNvSpPr txBox="1"/>
          <p:nvPr/>
        </p:nvSpPr>
        <p:spPr>
          <a:xfrm>
            <a:off x="2038817" y="76603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L8 Small employers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DDF1C8C-C1F6-9749-979C-46F70D882937}"/>
              </a:ext>
            </a:extLst>
          </p:cNvPr>
          <p:cNvSpPr txBox="1"/>
          <p:nvPr/>
        </p:nvSpPr>
        <p:spPr>
          <a:xfrm>
            <a:off x="2038817" y="1127111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F8C9C0E-63B0-1242-9C88-25DA4D2C3BB9}"/>
              </a:ext>
            </a:extLst>
          </p:cNvPr>
          <p:cNvSpPr txBox="1"/>
          <p:nvPr/>
        </p:nvSpPr>
        <p:spPr>
          <a:xfrm>
            <a:off x="2038817" y="1499380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ED421EC-A70F-ED4E-A749-A0D8C5C3558B}"/>
              </a:ext>
            </a:extLst>
          </p:cNvPr>
          <p:cNvSpPr txBox="1"/>
          <p:nvPr/>
        </p:nvSpPr>
        <p:spPr>
          <a:xfrm>
            <a:off x="2038817" y="184933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F90CED8-8C91-C148-B366-9CA2F03FCBE1}"/>
              </a:ext>
            </a:extLst>
          </p:cNvPr>
          <p:cNvSpPr txBox="1"/>
          <p:nvPr/>
        </p:nvSpPr>
        <p:spPr>
          <a:xfrm>
            <a:off x="2038817" y="2193857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L9 Own account workers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48B00C2E-0886-1241-A738-6F70C284252A}"/>
              </a:ext>
            </a:extLst>
          </p:cNvPr>
          <p:cNvSpPr txBox="1"/>
          <p:nvPr/>
        </p:nvSpPr>
        <p:spPr>
          <a:xfrm>
            <a:off x="2025307" y="4885205"/>
            <a:ext cx="1537855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Labour contract</a:t>
            </a:r>
          </a:p>
        </p:txBody>
      </p: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80FCA49D-CF1D-5946-BDFC-A3CFF8437BEE}"/>
              </a:ext>
            </a:extLst>
          </p:cNvPr>
          <p:cNvCxnSpPr>
            <a:stCxn id="91" idx="3"/>
            <a:endCxn id="93" idx="1"/>
          </p:cNvCxnSpPr>
          <p:nvPr/>
        </p:nvCxnSpPr>
        <p:spPr>
          <a:xfrm>
            <a:off x="3563163" y="4185456"/>
            <a:ext cx="3530372" cy="0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D0A54386-74B2-5B4C-ACF7-AA750601E931}"/>
              </a:ext>
            </a:extLst>
          </p:cNvPr>
          <p:cNvSpPr txBox="1"/>
          <p:nvPr/>
        </p:nvSpPr>
        <p:spPr>
          <a:xfrm>
            <a:off x="5627886" y="4413521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Supervisory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6F2605F0-C7D3-D548-B6CF-CA5727CBDEE3}"/>
              </a:ext>
            </a:extLst>
          </p:cNvPr>
          <p:cNvSpPr txBox="1"/>
          <p:nvPr/>
        </p:nvSpPr>
        <p:spPr>
          <a:xfrm>
            <a:off x="7093535" y="43981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L10 Lower supervisors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5445123-3530-B24F-9570-CBF2A8799D74}"/>
              </a:ext>
            </a:extLst>
          </p:cNvPr>
          <p:cNvSpPr txBox="1"/>
          <p:nvPr/>
        </p:nvSpPr>
        <p:spPr>
          <a:xfrm>
            <a:off x="2025309" y="2866816"/>
            <a:ext cx="1537855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Service relationship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6AF6C7A-683D-C34F-84DF-8C33D94D48F3}"/>
              </a:ext>
            </a:extLst>
          </p:cNvPr>
          <p:cNvSpPr txBox="1"/>
          <p:nvPr/>
        </p:nvSpPr>
        <p:spPr>
          <a:xfrm>
            <a:off x="2025308" y="4046956"/>
            <a:ext cx="1537855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Intermediate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7F89BA5-2787-FE4B-909A-20547168573A}"/>
              </a:ext>
            </a:extLst>
          </p:cNvPr>
          <p:cNvSpPr txBox="1"/>
          <p:nvPr/>
        </p:nvSpPr>
        <p:spPr>
          <a:xfrm>
            <a:off x="7093535" y="404695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L7 Intermediate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6A3A3A8-F89E-7A48-AF86-37E912362CEF}"/>
              </a:ext>
            </a:extLst>
          </p:cNvPr>
          <p:cNvSpPr txBox="1"/>
          <p:nvPr/>
        </p:nvSpPr>
        <p:spPr>
          <a:xfrm>
            <a:off x="4124097" y="2555318"/>
            <a:ext cx="1128781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Higher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B1B8170-1F66-0D43-9DB5-5EFF35B23AE8}"/>
              </a:ext>
            </a:extLst>
          </p:cNvPr>
          <p:cNvSpPr txBox="1"/>
          <p:nvPr/>
        </p:nvSpPr>
        <p:spPr>
          <a:xfrm>
            <a:off x="4124097" y="3384022"/>
            <a:ext cx="1128781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Lower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0E04670-9C03-1042-83D8-E1B7D2081A42}"/>
              </a:ext>
            </a:extLst>
          </p:cNvPr>
          <p:cNvSpPr txBox="1"/>
          <p:nvPr/>
        </p:nvSpPr>
        <p:spPr>
          <a:xfrm>
            <a:off x="5627889" y="2409785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Managers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04A2AFC-AEED-3F4C-9499-6D9BF326867F}"/>
              </a:ext>
            </a:extLst>
          </p:cNvPr>
          <p:cNvSpPr txBox="1"/>
          <p:nvPr/>
        </p:nvSpPr>
        <p:spPr>
          <a:xfrm>
            <a:off x="5627887" y="2741756"/>
            <a:ext cx="1128781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Professional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455B78F-905F-A848-8EEB-2F34A08C34C4}"/>
              </a:ext>
            </a:extLst>
          </p:cNvPr>
          <p:cNvSpPr txBox="1"/>
          <p:nvPr/>
        </p:nvSpPr>
        <p:spPr>
          <a:xfrm>
            <a:off x="7093535" y="2399877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L2 Higher managers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6C91269-F0E0-574C-AC6B-4B3763E83CCB}"/>
              </a:ext>
            </a:extLst>
          </p:cNvPr>
          <p:cNvSpPr txBox="1"/>
          <p:nvPr/>
        </p:nvSpPr>
        <p:spPr>
          <a:xfrm>
            <a:off x="7093535" y="272636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16051AD-EE82-4D46-A317-668684ACE445}"/>
              </a:ext>
            </a:extLst>
          </p:cNvPr>
          <p:cNvSpPr txBox="1"/>
          <p:nvPr/>
        </p:nvSpPr>
        <p:spPr>
          <a:xfrm>
            <a:off x="7093535" y="3376009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8C46A0F-23AF-744D-89D3-2A3E3DD85F1F}"/>
              </a:ext>
            </a:extLst>
          </p:cNvPr>
          <p:cNvSpPr txBox="1"/>
          <p:nvPr/>
        </p:nvSpPr>
        <p:spPr>
          <a:xfrm>
            <a:off x="7093535" y="305068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L5 Lower managers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CB4BA30-2CF7-1840-A3C1-A8CF1A91E31F}"/>
              </a:ext>
            </a:extLst>
          </p:cNvPr>
          <p:cNvSpPr txBox="1"/>
          <p:nvPr/>
        </p:nvSpPr>
        <p:spPr>
          <a:xfrm>
            <a:off x="5627887" y="3066074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Managers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1AF425E1-63CF-A948-BE91-2D270EBE11F3}"/>
              </a:ext>
            </a:extLst>
          </p:cNvPr>
          <p:cNvSpPr txBox="1"/>
          <p:nvPr/>
        </p:nvSpPr>
        <p:spPr>
          <a:xfrm>
            <a:off x="5627885" y="3390392"/>
            <a:ext cx="1128781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Professional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19AA4B4-2611-E644-A492-7A3FF6989B21}"/>
              </a:ext>
            </a:extLst>
          </p:cNvPr>
          <p:cNvSpPr txBox="1"/>
          <p:nvPr/>
        </p:nvSpPr>
        <p:spPr>
          <a:xfrm>
            <a:off x="59067" y="4000789"/>
            <a:ext cx="153785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Employees</a:t>
            </a:r>
          </a:p>
        </p:txBody>
      </p: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E983B374-7E92-8047-A5C6-6ACCA45ED667}"/>
              </a:ext>
            </a:extLst>
          </p:cNvPr>
          <p:cNvCxnSpPr>
            <a:cxnSpLocks/>
            <a:stCxn id="156" idx="3"/>
            <a:endCxn id="91" idx="1"/>
          </p:cNvCxnSpPr>
          <p:nvPr/>
        </p:nvCxnSpPr>
        <p:spPr>
          <a:xfrm>
            <a:off x="1596922" y="4185455"/>
            <a:ext cx="428386" cy="1"/>
          </a:xfrm>
          <a:prstGeom prst="straightConnector1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Elbow Connector 160">
            <a:extLst>
              <a:ext uri="{FF2B5EF4-FFF2-40B4-BE49-F238E27FC236}">
                <a16:creationId xmlns:a16="http://schemas.microsoft.com/office/drawing/2014/main" id="{C4364E8C-137C-2F44-8FF9-6DBF1381392A}"/>
              </a:ext>
            </a:extLst>
          </p:cNvPr>
          <p:cNvCxnSpPr>
            <a:cxnSpLocks/>
            <a:stCxn id="156" idx="3"/>
            <a:endCxn id="90" idx="1"/>
          </p:cNvCxnSpPr>
          <p:nvPr/>
        </p:nvCxnSpPr>
        <p:spPr>
          <a:xfrm flipV="1">
            <a:off x="1596922" y="3005316"/>
            <a:ext cx="428387" cy="1180139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F1321E41-BC09-6D44-B338-D57137C4B7AE}"/>
              </a:ext>
            </a:extLst>
          </p:cNvPr>
          <p:cNvCxnSpPr>
            <a:stCxn id="98" idx="3"/>
            <a:endCxn id="104" idx="1"/>
          </p:cNvCxnSpPr>
          <p:nvPr/>
        </p:nvCxnSpPr>
        <p:spPr>
          <a:xfrm>
            <a:off x="6756668" y="2532896"/>
            <a:ext cx="336867" cy="548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33B64495-5C23-6B41-9205-A4F3856BB59E}"/>
              </a:ext>
            </a:extLst>
          </p:cNvPr>
          <p:cNvCxnSpPr>
            <a:stCxn id="99" idx="3"/>
            <a:endCxn id="105" idx="1"/>
          </p:cNvCxnSpPr>
          <p:nvPr/>
        </p:nvCxnSpPr>
        <p:spPr>
          <a:xfrm>
            <a:off x="6756668" y="2864867"/>
            <a:ext cx="336867" cy="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FDDDFB88-0A38-7C48-BABE-E48929ED701A}"/>
              </a:ext>
            </a:extLst>
          </p:cNvPr>
          <p:cNvCxnSpPr>
            <a:stCxn id="151" idx="3"/>
            <a:endCxn id="107" idx="1"/>
          </p:cNvCxnSpPr>
          <p:nvPr/>
        </p:nvCxnSpPr>
        <p:spPr>
          <a:xfrm>
            <a:off x="6756666" y="3189185"/>
            <a:ext cx="336869" cy="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D242B374-991B-BF4A-BB98-12AA888DB874}"/>
              </a:ext>
            </a:extLst>
          </p:cNvPr>
          <p:cNvCxnSpPr>
            <a:stCxn id="152" idx="3"/>
            <a:endCxn id="106" idx="1"/>
          </p:cNvCxnSpPr>
          <p:nvPr/>
        </p:nvCxnSpPr>
        <p:spPr>
          <a:xfrm>
            <a:off x="6756666" y="3513503"/>
            <a:ext cx="336869" cy="1006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lbow Connector 174">
            <a:extLst>
              <a:ext uri="{FF2B5EF4-FFF2-40B4-BE49-F238E27FC236}">
                <a16:creationId xmlns:a16="http://schemas.microsoft.com/office/drawing/2014/main" id="{945B1EC3-017D-3149-BC17-00C8F3789D9A}"/>
              </a:ext>
            </a:extLst>
          </p:cNvPr>
          <p:cNvCxnSpPr>
            <a:stCxn id="90" idx="3"/>
            <a:endCxn id="96" idx="1"/>
          </p:cNvCxnSpPr>
          <p:nvPr/>
        </p:nvCxnSpPr>
        <p:spPr>
          <a:xfrm flipV="1">
            <a:off x="3563164" y="2693818"/>
            <a:ext cx="560933" cy="311498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Elbow Connector 176">
            <a:extLst>
              <a:ext uri="{FF2B5EF4-FFF2-40B4-BE49-F238E27FC236}">
                <a16:creationId xmlns:a16="http://schemas.microsoft.com/office/drawing/2014/main" id="{7738362C-5BCE-E840-ABBC-B75CF7AD41BE}"/>
              </a:ext>
            </a:extLst>
          </p:cNvPr>
          <p:cNvCxnSpPr>
            <a:stCxn id="90" idx="3"/>
            <a:endCxn id="97" idx="1"/>
          </p:cNvCxnSpPr>
          <p:nvPr/>
        </p:nvCxnSpPr>
        <p:spPr>
          <a:xfrm>
            <a:off x="3563164" y="3005316"/>
            <a:ext cx="560933" cy="517206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Elbow Connector 178">
            <a:extLst>
              <a:ext uri="{FF2B5EF4-FFF2-40B4-BE49-F238E27FC236}">
                <a16:creationId xmlns:a16="http://schemas.microsoft.com/office/drawing/2014/main" id="{F8471F19-AFBC-B149-BFD5-5738EEF15432}"/>
              </a:ext>
            </a:extLst>
          </p:cNvPr>
          <p:cNvCxnSpPr>
            <a:stCxn id="96" idx="3"/>
            <a:endCxn id="98" idx="1"/>
          </p:cNvCxnSpPr>
          <p:nvPr/>
        </p:nvCxnSpPr>
        <p:spPr>
          <a:xfrm flipV="1">
            <a:off x="5252878" y="2532896"/>
            <a:ext cx="375011" cy="160922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Elbow Connector 180">
            <a:extLst>
              <a:ext uri="{FF2B5EF4-FFF2-40B4-BE49-F238E27FC236}">
                <a16:creationId xmlns:a16="http://schemas.microsoft.com/office/drawing/2014/main" id="{A2870CF1-0988-F24A-A578-109C52AE5850}"/>
              </a:ext>
            </a:extLst>
          </p:cNvPr>
          <p:cNvCxnSpPr>
            <a:stCxn id="96" idx="3"/>
            <a:endCxn id="99" idx="1"/>
          </p:cNvCxnSpPr>
          <p:nvPr/>
        </p:nvCxnSpPr>
        <p:spPr>
          <a:xfrm>
            <a:off x="5252878" y="2693818"/>
            <a:ext cx="375009" cy="171049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Elbow Connector 182">
            <a:extLst>
              <a:ext uri="{FF2B5EF4-FFF2-40B4-BE49-F238E27FC236}">
                <a16:creationId xmlns:a16="http://schemas.microsoft.com/office/drawing/2014/main" id="{842CF613-AC5E-8A46-8AD3-E0963BAACD5E}"/>
              </a:ext>
            </a:extLst>
          </p:cNvPr>
          <p:cNvCxnSpPr>
            <a:stCxn id="97" idx="3"/>
            <a:endCxn id="151" idx="1"/>
          </p:cNvCxnSpPr>
          <p:nvPr/>
        </p:nvCxnSpPr>
        <p:spPr>
          <a:xfrm flipV="1">
            <a:off x="5252878" y="3189185"/>
            <a:ext cx="375009" cy="333337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>
            <a:extLst>
              <a:ext uri="{FF2B5EF4-FFF2-40B4-BE49-F238E27FC236}">
                <a16:creationId xmlns:a16="http://schemas.microsoft.com/office/drawing/2014/main" id="{A3B2D8F8-5773-6345-9222-85682CADC576}"/>
              </a:ext>
            </a:extLst>
          </p:cNvPr>
          <p:cNvCxnSpPr>
            <a:stCxn id="97" idx="3"/>
            <a:endCxn id="152" idx="1"/>
          </p:cNvCxnSpPr>
          <p:nvPr/>
        </p:nvCxnSpPr>
        <p:spPr>
          <a:xfrm flipV="1">
            <a:off x="5252878" y="3513503"/>
            <a:ext cx="375007" cy="9019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C469E05A-1F6B-E745-BA51-247CC7539AD0}"/>
              </a:ext>
            </a:extLst>
          </p:cNvPr>
          <p:cNvSpPr txBox="1"/>
          <p:nvPr/>
        </p:nvSpPr>
        <p:spPr>
          <a:xfrm>
            <a:off x="7093535" y="3701331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L6 Higher supervisors 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0124DB7A-23A0-514B-B1DB-275BAF544B90}"/>
              </a:ext>
            </a:extLst>
          </p:cNvPr>
          <p:cNvSpPr txBox="1"/>
          <p:nvPr/>
        </p:nvSpPr>
        <p:spPr>
          <a:xfrm>
            <a:off x="5627884" y="3716720"/>
            <a:ext cx="1128781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Supervisory</a:t>
            </a:r>
          </a:p>
        </p:txBody>
      </p:sp>
      <p:cxnSp>
        <p:nvCxnSpPr>
          <p:cNvPr id="204" name="Elbow Connector 203">
            <a:extLst>
              <a:ext uri="{FF2B5EF4-FFF2-40B4-BE49-F238E27FC236}">
                <a16:creationId xmlns:a16="http://schemas.microsoft.com/office/drawing/2014/main" id="{12BA7D54-8572-4445-81EF-8E7AD9D18735}"/>
              </a:ext>
            </a:extLst>
          </p:cNvPr>
          <p:cNvCxnSpPr>
            <a:stCxn id="97" idx="3"/>
            <a:endCxn id="190" idx="1"/>
          </p:cNvCxnSpPr>
          <p:nvPr/>
        </p:nvCxnSpPr>
        <p:spPr>
          <a:xfrm>
            <a:off x="5252878" y="3522522"/>
            <a:ext cx="375006" cy="317309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48AA9C78-7071-424E-95C9-0F500377CB91}"/>
              </a:ext>
            </a:extLst>
          </p:cNvPr>
          <p:cNvCxnSpPr>
            <a:stCxn id="190" idx="3"/>
            <a:endCxn id="189" idx="1"/>
          </p:cNvCxnSpPr>
          <p:nvPr/>
        </p:nvCxnSpPr>
        <p:spPr>
          <a:xfrm>
            <a:off x="6756665" y="3839831"/>
            <a:ext cx="336870" cy="0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213">
            <a:extLst>
              <a:ext uri="{FF2B5EF4-FFF2-40B4-BE49-F238E27FC236}">
                <a16:creationId xmlns:a16="http://schemas.microsoft.com/office/drawing/2014/main" id="{40DBF92D-4429-0F4D-96FA-6D2FB46A5A10}"/>
              </a:ext>
            </a:extLst>
          </p:cNvPr>
          <p:cNvSpPr txBox="1"/>
          <p:nvPr/>
        </p:nvSpPr>
        <p:spPr>
          <a:xfrm>
            <a:off x="7093535" y="47496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L11 Lower technical</a:t>
            </a:r>
          </a:p>
        </p:txBody>
      </p:sp>
      <p:cxnSp>
        <p:nvCxnSpPr>
          <p:cNvPr id="78" name="Elbow Connector 77">
            <a:extLst>
              <a:ext uri="{FF2B5EF4-FFF2-40B4-BE49-F238E27FC236}">
                <a16:creationId xmlns:a16="http://schemas.microsoft.com/office/drawing/2014/main" id="{02BAB554-D9B3-4D4A-B58A-0433CECDBFCF}"/>
              </a:ext>
            </a:extLst>
          </p:cNvPr>
          <p:cNvCxnSpPr>
            <a:cxnSpLocks/>
            <a:stCxn id="2" idx="3"/>
            <a:endCxn id="66" idx="1"/>
          </p:cNvCxnSpPr>
          <p:nvPr/>
        </p:nvCxnSpPr>
        <p:spPr>
          <a:xfrm>
            <a:off x="1333685" y="696822"/>
            <a:ext cx="705132" cy="56878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A393551E-E27F-3540-A8A6-8AC8C1CA649C}"/>
              </a:ext>
            </a:extLst>
          </p:cNvPr>
          <p:cNvCxnSpPr>
            <a:cxnSpLocks/>
            <a:stCxn id="2" idx="3"/>
            <a:endCxn id="60" idx="1"/>
          </p:cNvCxnSpPr>
          <p:nvPr/>
        </p:nvCxnSpPr>
        <p:spPr>
          <a:xfrm flipV="1">
            <a:off x="1333685" y="197248"/>
            <a:ext cx="705132" cy="49957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6B864DC3-B195-7744-9681-43088DD87C10}"/>
              </a:ext>
            </a:extLst>
          </p:cNvPr>
          <p:cNvCxnSpPr>
            <a:stCxn id="3" idx="3"/>
            <a:endCxn id="81" idx="1"/>
          </p:cNvCxnSpPr>
          <p:nvPr/>
        </p:nvCxnSpPr>
        <p:spPr>
          <a:xfrm flipV="1">
            <a:off x="1721613" y="1637880"/>
            <a:ext cx="317204" cy="343795"/>
          </a:xfrm>
          <a:prstGeom prst="bentConnector3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>
            <a:extLst>
              <a:ext uri="{FF2B5EF4-FFF2-40B4-BE49-F238E27FC236}">
                <a16:creationId xmlns:a16="http://schemas.microsoft.com/office/drawing/2014/main" id="{E7311E8D-5D6E-0140-8433-080C0EA9E9EB}"/>
              </a:ext>
            </a:extLst>
          </p:cNvPr>
          <p:cNvCxnSpPr>
            <a:cxnSpLocks/>
            <a:stCxn id="3" idx="3"/>
            <a:endCxn id="83" idx="1"/>
          </p:cNvCxnSpPr>
          <p:nvPr/>
        </p:nvCxnSpPr>
        <p:spPr>
          <a:xfrm>
            <a:off x="1721613" y="1981675"/>
            <a:ext cx="317204" cy="350682"/>
          </a:xfrm>
          <a:prstGeom prst="bentConnector3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29B0F3A-D67E-CD4A-89ED-48FFDC513EA8}"/>
              </a:ext>
            </a:extLst>
          </p:cNvPr>
          <p:cNvCxnSpPr>
            <a:stCxn id="3" idx="3"/>
            <a:endCxn id="82" idx="1"/>
          </p:cNvCxnSpPr>
          <p:nvPr/>
        </p:nvCxnSpPr>
        <p:spPr>
          <a:xfrm>
            <a:off x="1721613" y="1981675"/>
            <a:ext cx="317204" cy="6163"/>
          </a:xfrm>
          <a:prstGeom prst="straightConnector1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6D5A9142-D130-AE40-86A5-CB491B888E0A}"/>
              </a:ext>
            </a:extLst>
          </p:cNvPr>
          <p:cNvSpPr txBox="1"/>
          <p:nvPr/>
        </p:nvSpPr>
        <p:spPr>
          <a:xfrm>
            <a:off x="7093535" y="51011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L12 Semi routine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74D6A698-593D-D248-A0C1-358F317D6F94}"/>
              </a:ext>
            </a:extLst>
          </p:cNvPr>
          <p:cNvSpPr txBox="1"/>
          <p:nvPr/>
        </p:nvSpPr>
        <p:spPr>
          <a:xfrm>
            <a:off x="7093535" y="54526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L13 Routine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8D271EA-62CD-F84E-BF75-52078C6278CD}"/>
              </a:ext>
            </a:extLst>
          </p:cNvPr>
          <p:cNvSpPr txBox="1"/>
          <p:nvPr/>
        </p:nvSpPr>
        <p:spPr>
          <a:xfrm>
            <a:off x="5627886" y="4762095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Technical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315B9A5-6DA2-4B4B-A7E2-0A8AE2700C98}"/>
              </a:ext>
            </a:extLst>
          </p:cNvPr>
          <p:cNvSpPr txBox="1"/>
          <p:nvPr/>
        </p:nvSpPr>
        <p:spPr>
          <a:xfrm>
            <a:off x="5629634" y="5116521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Semi-routine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12649E0F-AD53-2743-994D-A624E5512195}"/>
              </a:ext>
            </a:extLst>
          </p:cNvPr>
          <p:cNvSpPr txBox="1"/>
          <p:nvPr/>
        </p:nvSpPr>
        <p:spPr>
          <a:xfrm>
            <a:off x="5627886" y="5461194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Routine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51B0489E-6502-8747-ACCC-91F9FB7A35E6}"/>
              </a:ext>
            </a:extLst>
          </p:cNvPr>
          <p:cNvCxnSpPr>
            <a:stCxn id="156" idx="3"/>
            <a:endCxn id="92" idx="1"/>
          </p:cNvCxnSpPr>
          <p:nvPr/>
        </p:nvCxnSpPr>
        <p:spPr>
          <a:xfrm>
            <a:off x="1596922" y="4185455"/>
            <a:ext cx="428385" cy="838250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>
            <a:extLst>
              <a:ext uri="{FF2B5EF4-FFF2-40B4-BE49-F238E27FC236}">
                <a16:creationId xmlns:a16="http://schemas.microsoft.com/office/drawing/2014/main" id="{5373588A-5F63-6D44-A04D-68A78CB90783}"/>
              </a:ext>
            </a:extLst>
          </p:cNvPr>
          <p:cNvCxnSpPr>
            <a:stCxn id="92" idx="3"/>
            <a:endCxn id="186" idx="1"/>
          </p:cNvCxnSpPr>
          <p:nvPr/>
        </p:nvCxnSpPr>
        <p:spPr>
          <a:xfrm flipV="1">
            <a:off x="3563162" y="4536632"/>
            <a:ext cx="2064724" cy="487073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AB603CDC-96D4-5048-82A0-93453C0C1275}"/>
              </a:ext>
            </a:extLst>
          </p:cNvPr>
          <p:cNvCxnSpPr>
            <a:stCxn id="92" idx="3"/>
            <a:endCxn id="116" idx="1"/>
          </p:cNvCxnSpPr>
          <p:nvPr/>
        </p:nvCxnSpPr>
        <p:spPr>
          <a:xfrm flipV="1">
            <a:off x="3563162" y="4885206"/>
            <a:ext cx="2064724" cy="138499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75">
            <a:extLst>
              <a:ext uri="{FF2B5EF4-FFF2-40B4-BE49-F238E27FC236}">
                <a16:creationId xmlns:a16="http://schemas.microsoft.com/office/drawing/2014/main" id="{6197EDFF-2DFF-404D-BAE6-30FE94C7B6DD}"/>
              </a:ext>
            </a:extLst>
          </p:cNvPr>
          <p:cNvCxnSpPr>
            <a:stCxn id="92" idx="3"/>
            <a:endCxn id="117" idx="1"/>
          </p:cNvCxnSpPr>
          <p:nvPr/>
        </p:nvCxnSpPr>
        <p:spPr>
          <a:xfrm>
            <a:off x="3563162" y="5023705"/>
            <a:ext cx="2066472" cy="215927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>
            <a:extLst>
              <a:ext uri="{FF2B5EF4-FFF2-40B4-BE49-F238E27FC236}">
                <a16:creationId xmlns:a16="http://schemas.microsoft.com/office/drawing/2014/main" id="{7967530D-2446-5B4F-84EE-072AC250542D}"/>
              </a:ext>
            </a:extLst>
          </p:cNvPr>
          <p:cNvCxnSpPr>
            <a:stCxn id="92" idx="3"/>
            <a:endCxn id="118" idx="1"/>
          </p:cNvCxnSpPr>
          <p:nvPr/>
        </p:nvCxnSpPr>
        <p:spPr>
          <a:xfrm>
            <a:off x="3563162" y="5023705"/>
            <a:ext cx="2064724" cy="560600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1A93B5BD-606E-1F46-A963-6CE20E5435F7}"/>
              </a:ext>
            </a:extLst>
          </p:cNvPr>
          <p:cNvCxnSpPr>
            <a:stCxn id="186" idx="3"/>
            <a:endCxn id="187" idx="1"/>
          </p:cNvCxnSpPr>
          <p:nvPr/>
        </p:nvCxnSpPr>
        <p:spPr>
          <a:xfrm>
            <a:off x="6756665" y="4536632"/>
            <a:ext cx="336870" cy="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71450BB2-3DA8-2A49-B609-D87C3DBFDB74}"/>
              </a:ext>
            </a:extLst>
          </p:cNvPr>
          <p:cNvCxnSpPr>
            <a:cxnSpLocks/>
            <a:stCxn id="116" idx="3"/>
            <a:endCxn id="214" idx="1"/>
          </p:cNvCxnSpPr>
          <p:nvPr/>
        </p:nvCxnSpPr>
        <p:spPr>
          <a:xfrm>
            <a:off x="6756665" y="4885206"/>
            <a:ext cx="336870" cy="2927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18C59BFA-9763-AE4D-A067-4C7954E82C84}"/>
              </a:ext>
            </a:extLst>
          </p:cNvPr>
          <p:cNvCxnSpPr>
            <a:cxnSpLocks/>
            <a:stCxn id="117" idx="3"/>
            <a:endCxn id="114" idx="1"/>
          </p:cNvCxnSpPr>
          <p:nvPr/>
        </p:nvCxnSpPr>
        <p:spPr>
          <a:xfrm>
            <a:off x="6758413" y="5239632"/>
            <a:ext cx="335122" cy="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12DB04FC-5332-3B4B-B874-959B37EB9A5D}"/>
              </a:ext>
            </a:extLst>
          </p:cNvPr>
          <p:cNvCxnSpPr>
            <a:cxnSpLocks/>
            <a:stCxn id="118" idx="3"/>
            <a:endCxn id="115" idx="1"/>
          </p:cNvCxnSpPr>
          <p:nvPr/>
        </p:nvCxnSpPr>
        <p:spPr>
          <a:xfrm>
            <a:off x="6756665" y="5584305"/>
            <a:ext cx="336870" cy="6828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4C3593EE-99F4-D645-87AF-1F4C188A7C66}"/>
              </a:ext>
            </a:extLst>
          </p:cNvPr>
          <p:cNvSpPr txBox="1"/>
          <p:nvPr/>
        </p:nvSpPr>
        <p:spPr>
          <a:xfrm>
            <a:off x="60470" y="5907716"/>
            <a:ext cx="1191493" cy="369332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Excluded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E45B463-ABF4-4040-8619-B0038FF62BBC}"/>
              </a:ext>
            </a:extLst>
          </p:cNvPr>
          <p:cNvSpPr txBox="1"/>
          <p:nvPr/>
        </p:nvSpPr>
        <p:spPr>
          <a:xfrm>
            <a:off x="7093535" y="5803214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L14.1 Never worked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DE7967D1-F9B9-9248-9849-246E6706F823}"/>
              </a:ext>
            </a:extLst>
          </p:cNvPr>
          <p:cNvSpPr txBox="1"/>
          <p:nvPr/>
        </p:nvSpPr>
        <p:spPr>
          <a:xfrm>
            <a:off x="7093535" y="6138550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L14.2 Unemployed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2D661584-089E-7E4A-BDDF-48B28B2815F2}"/>
              </a:ext>
            </a:extLst>
          </p:cNvPr>
          <p:cNvSpPr txBox="1"/>
          <p:nvPr/>
        </p:nvSpPr>
        <p:spPr>
          <a:xfrm>
            <a:off x="2025306" y="5807524"/>
            <a:ext cx="1537855" cy="276999"/>
          </a:xfrm>
          <a:prstGeom prst="rect">
            <a:avLst/>
          </a:prstGeom>
          <a:solidFill>
            <a:srgbClr val="92D050">
              <a:alpha val="23000"/>
            </a:srgb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Never worked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399427B7-60FA-BF46-9205-7E607FAD7780}"/>
              </a:ext>
            </a:extLst>
          </p:cNvPr>
          <p:cNvSpPr txBox="1"/>
          <p:nvPr/>
        </p:nvSpPr>
        <p:spPr>
          <a:xfrm>
            <a:off x="2025306" y="6138549"/>
            <a:ext cx="1537855" cy="276999"/>
          </a:xfrm>
          <a:prstGeom prst="rect">
            <a:avLst/>
          </a:prstGeom>
          <a:solidFill>
            <a:srgbClr val="92D050">
              <a:alpha val="23000"/>
            </a:srgb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Unemployed</a:t>
            </a:r>
          </a:p>
        </p:txBody>
      </p:sp>
      <p:cxnSp>
        <p:nvCxnSpPr>
          <p:cNvPr id="112" name="Elbow Connector 111">
            <a:extLst>
              <a:ext uri="{FF2B5EF4-FFF2-40B4-BE49-F238E27FC236}">
                <a16:creationId xmlns:a16="http://schemas.microsoft.com/office/drawing/2014/main" id="{EF9F1304-731A-8544-9551-B1B4B1621678}"/>
              </a:ext>
            </a:extLst>
          </p:cNvPr>
          <p:cNvCxnSpPr>
            <a:stCxn id="142" idx="3"/>
            <a:endCxn id="145" idx="1"/>
          </p:cNvCxnSpPr>
          <p:nvPr/>
        </p:nvCxnSpPr>
        <p:spPr>
          <a:xfrm flipV="1">
            <a:off x="1251963" y="5946024"/>
            <a:ext cx="773343" cy="146358"/>
          </a:xfrm>
          <a:prstGeom prst="bentConnector3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>
            <a:extLst>
              <a:ext uri="{FF2B5EF4-FFF2-40B4-BE49-F238E27FC236}">
                <a16:creationId xmlns:a16="http://schemas.microsoft.com/office/drawing/2014/main" id="{FC95D114-20FF-594A-A1F9-37A35C4C58B1}"/>
              </a:ext>
            </a:extLst>
          </p:cNvPr>
          <p:cNvCxnSpPr>
            <a:stCxn id="142" idx="3"/>
            <a:endCxn id="146" idx="1"/>
          </p:cNvCxnSpPr>
          <p:nvPr/>
        </p:nvCxnSpPr>
        <p:spPr>
          <a:xfrm>
            <a:off x="1251963" y="6092382"/>
            <a:ext cx="773343" cy="184667"/>
          </a:xfrm>
          <a:prstGeom prst="bentConnector3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40FFB921-2C33-484A-9648-AFBD1E09AC52}"/>
              </a:ext>
            </a:extLst>
          </p:cNvPr>
          <p:cNvCxnSpPr>
            <a:stCxn id="145" idx="3"/>
            <a:endCxn id="143" idx="1"/>
          </p:cNvCxnSpPr>
          <p:nvPr/>
        </p:nvCxnSpPr>
        <p:spPr>
          <a:xfrm flipV="1">
            <a:off x="3563161" y="5941714"/>
            <a:ext cx="3530374" cy="4310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C424EA0D-CB45-0B44-AC92-6D7C74AB8E8C}"/>
              </a:ext>
            </a:extLst>
          </p:cNvPr>
          <p:cNvCxnSpPr>
            <a:cxnSpLocks/>
            <a:stCxn id="146" idx="3"/>
            <a:endCxn id="144" idx="1"/>
          </p:cNvCxnSpPr>
          <p:nvPr/>
        </p:nvCxnSpPr>
        <p:spPr>
          <a:xfrm>
            <a:off x="3563161" y="6277049"/>
            <a:ext cx="3530374" cy="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35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2" grpId="1" animBg="1"/>
      <p:bldP spid="186" grpId="0" animBg="1"/>
      <p:bldP spid="187" grpId="0" animBg="1"/>
      <p:bldP spid="90" grpId="0" animBg="1"/>
      <p:bldP spid="91" grpId="0" animBg="1"/>
      <p:bldP spid="91" grpId="1" animBg="1"/>
      <p:bldP spid="93" grpId="0" animBg="1"/>
      <p:bldP spid="96" grpId="0" animBg="1"/>
      <p:bldP spid="97" grpId="0" animBg="1"/>
      <p:bldP spid="98" grpId="0" animBg="1"/>
      <p:bldP spid="99" grpId="0" animBg="1"/>
      <p:bldP spid="104" grpId="0" animBg="1"/>
      <p:bldP spid="105" grpId="0" animBg="1"/>
      <p:bldP spid="106" grpId="0" animBg="1"/>
      <p:bldP spid="107" grpId="0" animBg="1"/>
      <p:bldP spid="151" grpId="0" animBg="1"/>
      <p:bldP spid="152" grpId="0" animBg="1"/>
      <p:bldP spid="189" grpId="0" animBg="1"/>
      <p:bldP spid="190" grpId="0" animBg="1"/>
      <p:bldP spid="214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43" grpId="0" animBg="1"/>
      <p:bldP spid="144" grpId="0" animBg="1"/>
      <p:bldP spid="145" grpId="0" animBg="1"/>
      <p:bldP spid="1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12F16D-2A87-6945-96AE-16AEFFB7A977}"/>
              </a:ext>
            </a:extLst>
          </p:cNvPr>
          <p:cNvSpPr txBox="1"/>
          <p:nvPr/>
        </p:nvSpPr>
        <p:spPr>
          <a:xfrm>
            <a:off x="59067" y="512156"/>
            <a:ext cx="1274618" cy="369332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Employers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DCDF02-5816-BD49-85F3-728E3621BB21}"/>
              </a:ext>
            </a:extLst>
          </p:cNvPr>
          <p:cNvSpPr txBox="1"/>
          <p:nvPr/>
        </p:nvSpPr>
        <p:spPr>
          <a:xfrm>
            <a:off x="59067" y="1797009"/>
            <a:ext cx="1662546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Self-employed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73EAAD-3BD1-DF4F-9840-4E78C696477D}"/>
              </a:ext>
            </a:extLst>
          </p:cNvPr>
          <p:cNvSpPr txBox="1"/>
          <p:nvPr/>
        </p:nvSpPr>
        <p:spPr>
          <a:xfrm>
            <a:off x="2038817" y="41982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4685CD1E-602C-0143-9422-9BCF29AA0553}"/>
              </a:ext>
            </a:extLst>
          </p:cNvPr>
          <p:cNvCxnSpPr>
            <a:cxnSpLocks/>
            <a:stCxn id="2" idx="3"/>
            <a:endCxn id="18" idx="1"/>
          </p:cNvCxnSpPr>
          <p:nvPr/>
        </p:nvCxnSpPr>
        <p:spPr>
          <a:xfrm flipV="1">
            <a:off x="1333685" y="558323"/>
            <a:ext cx="705132" cy="13849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BE4DA3F8-F4F5-A140-B3FE-274423C82730}"/>
              </a:ext>
            </a:extLst>
          </p:cNvPr>
          <p:cNvCxnSpPr>
            <a:cxnSpLocks/>
            <a:stCxn id="2" idx="3"/>
            <a:endCxn id="65" idx="1"/>
          </p:cNvCxnSpPr>
          <p:nvPr/>
        </p:nvCxnSpPr>
        <p:spPr>
          <a:xfrm>
            <a:off x="1333685" y="696822"/>
            <a:ext cx="705132" cy="20771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EE084B41-8365-3045-A751-4B3123987003}"/>
              </a:ext>
            </a:extLst>
          </p:cNvPr>
          <p:cNvSpPr txBox="1"/>
          <p:nvPr/>
        </p:nvSpPr>
        <p:spPr>
          <a:xfrm>
            <a:off x="2038817" y="5874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 Large employers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FD025D6-15BE-7241-94AB-2199CF782AEF}"/>
              </a:ext>
            </a:extLst>
          </p:cNvPr>
          <p:cNvSpPr txBox="1"/>
          <p:nvPr/>
        </p:nvSpPr>
        <p:spPr>
          <a:xfrm>
            <a:off x="2038817" y="76603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L8 Small employers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DDF1C8C-C1F6-9749-979C-46F70D882937}"/>
              </a:ext>
            </a:extLst>
          </p:cNvPr>
          <p:cNvSpPr txBox="1"/>
          <p:nvPr/>
        </p:nvSpPr>
        <p:spPr>
          <a:xfrm>
            <a:off x="2038817" y="1127111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F8C9C0E-63B0-1242-9C88-25DA4D2C3BB9}"/>
              </a:ext>
            </a:extLst>
          </p:cNvPr>
          <p:cNvSpPr txBox="1"/>
          <p:nvPr/>
        </p:nvSpPr>
        <p:spPr>
          <a:xfrm>
            <a:off x="2038817" y="1499380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ED421EC-A70F-ED4E-A749-A0D8C5C3558B}"/>
              </a:ext>
            </a:extLst>
          </p:cNvPr>
          <p:cNvSpPr txBox="1"/>
          <p:nvPr/>
        </p:nvSpPr>
        <p:spPr>
          <a:xfrm>
            <a:off x="2038817" y="184933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F90CED8-8C91-C148-B366-9CA2F03FCBE1}"/>
              </a:ext>
            </a:extLst>
          </p:cNvPr>
          <p:cNvSpPr txBox="1"/>
          <p:nvPr/>
        </p:nvSpPr>
        <p:spPr>
          <a:xfrm>
            <a:off x="2038817" y="2193857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L9 Own account workers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48B00C2E-0886-1241-A738-6F70C284252A}"/>
              </a:ext>
            </a:extLst>
          </p:cNvPr>
          <p:cNvSpPr txBox="1"/>
          <p:nvPr/>
        </p:nvSpPr>
        <p:spPr>
          <a:xfrm>
            <a:off x="2025307" y="4885205"/>
            <a:ext cx="1537855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Labour contract</a:t>
            </a:r>
          </a:p>
        </p:txBody>
      </p: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80FCA49D-CF1D-5946-BDFC-A3CFF8437BEE}"/>
              </a:ext>
            </a:extLst>
          </p:cNvPr>
          <p:cNvCxnSpPr>
            <a:stCxn id="91" idx="3"/>
            <a:endCxn id="93" idx="1"/>
          </p:cNvCxnSpPr>
          <p:nvPr/>
        </p:nvCxnSpPr>
        <p:spPr>
          <a:xfrm>
            <a:off x="3563163" y="4185456"/>
            <a:ext cx="3530372" cy="0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D0A54386-74B2-5B4C-ACF7-AA750601E931}"/>
              </a:ext>
            </a:extLst>
          </p:cNvPr>
          <p:cNvSpPr txBox="1"/>
          <p:nvPr/>
        </p:nvSpPr>
        <p:spPr>
          <a:xfrm>
            <a:off x="5627886" y="4413521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Supervisory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6F2605F0-C7D3-D548-B6CF-CA5727CBDEE3}"/>
              </a:ext>
            </a:extLst>
          </p:cNvPr>
          <p:cNvSpPr txBox="1"/>
          <p:nvPr/>
        </p:nvSpPr>
        <p:spPr>
          <a:xfrm>
            <a:off x="7093535" y="43981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L10 Lower supervisors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5445123-3530-B24F-9570-CBF2A8799D74}"/>
              </a:ext>
            </a:extLst>
          </p:cNvPr>
          <p:cNvSpPr txBox="1"/>
          <p:nvPr/>
        </p:nvSpPr>
        <p:spPr>
          <a:xfrm>
            <a:off x="2025309" y="2866816"/>
            <a:ext cx="1537855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Service relationship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6AF6C7A-683D-C34F-84DF-8C33D94D48F3}"/>
              </a:ext>
            </a:extLst>
          </p:cNvPr>
          <p:cNvSpPr txBox="1"/>
          <p:nvPr/>
        </p:nvSpPr>
        <p:spPr>
          <a:xfrm>
            <a:off x="2025308" y="4046956"/>
            <a:ext cx="1537855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Intermediate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7F89BA5-2787-FE4B-909A-20547168573A}"/>
              </a:ext>
            </a:extLst>
          </p:cNvPr>
          <p:cNvSpPr txBox="1"/>
          <p:nvPr/>
        </p:nvSpPr>
        <p:spPr>
          <a:xfrm>
            <a:off x="7093535" y="404695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L7 Intermediate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6A3A3A8-F89E-7A48-AF86-37E912362CEF}"/>
              </a:ext>
            </a:extLst>
          </p:cNvPr>
          <p:cNvSpPr txBox="1"/>
          <p:nvPr/>
        </p:nvSpPr>
        <p:spPr>
          <a:xfrm>
            <a:off x="4124097" y="2555318"/>
            <a:ext cx="1128781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Higher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B1B8170-1F66-0D43-9DB5-5EFF35B23AE8}"/>
              </a:ext>
            </a:extLst>
          </p:cNvPr>
          <p:cNvSpPr txBox="1"/>
          <p:nvPr/>
        </p:nvSpPr>
        <p:spPr>
          <a:xfrm>
            <a:off x="4124097" y="3384022"/>
            <a:ext cx="1128781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Lower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0E04670-9C03-1042-83D8-E1B7D2081A42}"/>
              </a:ext>
            </a:extLst>
          </p:cNvPr>
          <p:cNvSpPr txBox="1"/>
          <p:nvPr/>
        </p:nvSpPr>
        <p:spPr>
          <a:xfrm>
            <a:off x="5627889" y="2409785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Managers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04A2AFC-AEED-3F4C-9499-6D9BF326867F}"/>
              </a:ext>
            </a:extLst>
          </p:cNvPr>
          <p:cNvSpPr txBox="1"/>
          <p:nvPr/>
        </p:nvSpPr>
        <p:spPr>
          <a:xfrm>
            <a:off x="5627887" y="2741756"/>
            <a:ext cx="1128781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Professional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455B78F-905F-A848-8EEB-2F34A08C34C4}"/>
              </a:ext>
            </a:extLst>
          </p:cNvPr>
          <p:cNvSpPr txBox="1"/>
          <p:nvPr/>
        </p:nvSpPr>
        <p:spPr>
          <a:xfrm>
            <a:off x="7093535" y="2399877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L2 Higher managers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6C91269-F0E0-574C-AC6B-4B3763E83CCB}"/>
              </a:ext>
            </a:extLst>
          </p:cNvPr>
          <p:cNvSpPr txBox="1"/>
          <p:nvPr/>
        </p:nvSpPr>
        <p:spPr>
          <a:xfrm>
            <a:off x="7093535" y="272636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16051AD-EE82-4D46-A317-668684ACE445}"/>
              </a:ext>
            </a:extLst>
          </p:cNvPr>
          <p:cNvSpPr txBox="1"/>
          <p:nvPr/>
        </p:nvSpPr>
        <p:spPr>
          <a:xfrm>
            <a:off x="7093535" y="3376009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8C46A0F-23AF-744D-89D3-2A3E3DD85F1F}"/>
              </a:ext>
            </a:extLst>
          </p:cNvPr>
          <p:cNvSpPr txBox="1"/>
          <p:nvPr/>
        </p:nvSpPr>
        <p:spPr>
          <a:xfrm>
            <a:off x="7093535" y="305068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L5 Lower managers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CB4BA30-2CF7-1840-A3C1-A8CF1A91E31F}"/>
              </a:ext>
            </a:extLst>
          </p:cNvPr>
          <p:cNvSpPr txBox="1"/>
          <p:nvPr/>
        </p:nvSpPr>
        <p:spPr>
          <a:xfrm>
            <a:off x="5627887" y="3066074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Managers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1AF425E1-63CF-A948-BE91-2D270EBE11F3}"/>
              </a:ext>
            </a:extLst>
          </p:cNvPr>
          <p:cNvSpPr txBox="1"/>
          <p:nvPr/>
        </p:nvSpPr>
        <p:spPr>
          <a:xfrm>
            <a:off x="5627885" y="3390392"/>
            <a:ext cx="1128781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Professional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19AA4B4-2611-E644-A492-7A3FF6989B21}"/>
              </a:ext>
            </a:extLst>
          </p:cNvPr>
          <p:cNvSpPr txBox="1"/>
          <p:nvPr/>
        </p:nvSpPr>
        <p:spPr>
          <a:xfrm>
            <a:off x="59067" y="4000789"/>
            <a:ext cx="153785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Employees</a:t>
            </a:r>
          </a:p>
        </p:txBody>
      </p: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E983B374-7E92-8047-A5C6-6ACCA45ED667}"/>
              </a:ext>
            </a:extLst>
          </p:cNvPr>
          <p:cNvCxnSpPr>
            <a:cxnSpLocks/>
            <a:stCxn id="156" idx="3"/>
            <a:endCxn id="91" idx="1"/>
          </p:cNvCxnSpPr>
          <p:nvPr/>
        </p:nvCxnSpPr>
        <p:spPr>
          <a:xfrm>
            <a:off x="1596922" y="4185455"/>
            <a:ext cx="428386" cy="1"/>
          </a:xfrm>
          <a:prstGeom prst="straightConnector1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Elbow Connector 160">
            <a:extLst>
              <a:ext uri="{FF2B5EF4-FFF2-40B4-BE49-F238E27FC236}">
                <a16:creationId xmlns:a16="http://schemas.microsoft.com/office/drawing/2014/main" id="{C4364E8C-137C-2F44-8FF9-6DBF1381392A}"/>
              </a:ext>
            </a:extLst>
          </p:cNvPr>
          <p:cNvCxnSpPr>
            <a:cxnSpLocks/>
            <a:stCxn id="156" idx="3"/>
            <a:endCxn id="90" idx="1"/>
          </p:cNvCxnSpPr>
          <p:nvPr/>
        </p:nvCxnSpPr>
        <p:spPr>
          <a:xfrm flipV="1">
            <a:off x="1596922" y="3005316"/>
            <a:ext cx="428387" cy="1180139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F1321E41-BC09-6D44-B338-D57137C4B7AE}"/>
              </a:ext>
            </a:extLst>
          </p:cNvPr>
          <p:cNvCxnSpPr>
            <a:stCxn id="98" idx="3"/>
            <a:endCxn id="104" idx="1"/>
          </p:cNvCxnSpPr>
          <p:nvPr/>
        </p:nvCxnSpPr>
        <p:spPr>
          <a:xfrm>
            <a:off x="6756668" y="2532896"/>
            <a:ext cx="336867" cy="548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33B64495-5C23-6B41-9205-A4F3856BB59E}"/>
              </a:ext>
            </a:extLst>
          </p:cNvPr>
          <p:cNvCxnSpPr>
            <a:stCxn id="99" idx="3"/>
            <a:endCxn id="105" idx="1"/>
          </p:cNvCxnSpPr>
          <p:nvPr/>
        </p:nvCxnSpPr>
        <p:spPr>
          <a:xfrm>
            <a:off x="6756668" y="2864867"/>
            <a:ext cx="336867" cy="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FDDDFB88-0A38-7C48-BABE-E48929ED701A}"/>
              </a:ext>
            </a:extLst>
          </p:cNvPr>
          <p:cNvCxnSpPr>
            <a:stCxn id="151" idx="3"/>
            <a:endCxn id="107" idx="1"/>
          </p:cNvCxnSpPr>
          <p:nvPr/>
        </p:nvCxnSpPr>
        <p:spPr>
          <a:xfrm>
            <a:off x="6756666" y="3189185"/>
            <a:ext cx="336869" cy="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D242B374-991B-BF4A-BB98-12AA888DB874}"/>
              </a:ext>
            </a:extLst>
          </p:cNvPr>
          <p:cNvCxnSpPr>
            <a:stCxn id="152" idx="3"/>
            <a:endCxn id="106" idx="1"/>
          </p:cNvCxnSpPr>
          <p:nvPr/>
        </p:nvCxnSpPr>
        <p:spPr>
          <a:xfrm>
            <a:off x="6756666" y="3513503"/>
            <a:ext cx="336869" cy="1006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lbow Connector 174">
            <a:extLst>
              <a:ext uri="{FF2B5EF4-FFF2-40B4-BE49-F238E27FC236}">
                <a16:creationId xmlns:a16="http://schemas.microsoft.com/office/drawing/2014/main" id="{945B1EC3-017D-3149-BC17-00C8F3789D9A}"/>
              </a:ext>
            </a:extLst>
          </p:cNvPr>
          <p:cNvCxnSpPr>
            <a:stCxn id="90" idx="3"/>
            <a:endCxn id="96" idx="1"/>
          </p:cNvCxnSpPr>
          <p:nvPr/>
        </p:nvCxnSpPr>
        <p:spPr>
          <a:xfrm flipV="1">
            <a:off x="3563164" y="2693818"/>
            <a:ext cx="560933" cy="311498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Elbow Connector 176">
            <a:extLst>
              <a:ext uri="{FF2B5EF4-FFF2-40B4-BE49-F238E27FC236}">
                <a16:creationId xmlns:a16="http://schemas.microsoft.com/office/drawing/2014/main" id="{7738362C-5BCE-E840-ABBC-B75CF7AD41BE}"/>
              </a:ext>
            </a:extLst>
          </p:cNvPr>
          <p:cNvCxnSpPr>
            <a:stCxn id="90" idx="3"/>
            <a:endCxn id="97" idx="1"/>
          </p:cNvCxnSpPr>
          <p:nvPr/>
        </p:nvCxnSpPr>
        <p:spPr>
          <a:xfrm>
            <a:off x="3563164" y="3005316"/>
            <a:ext cx="560933" cy="517206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Elbow Connector 178">
            <a:extLst>
              <a:ext uri="{FF2B5EF4-FFF2-40B4-BE49-F238E27FC236}">
                <a16:creationId xmlns:a16="http://schemas.microsoft.com/office/drawing/2014/main" id="{F8471F19-AFBC-B149-BFD5-5738EEF15432}"/>
              </a:ext>
            </a:extLst>
          </p:cNvPr>
          <p:cNvCxnSpPr>
            <a:stCxn id="96" idx="3"/>
            <a:endCxn id="98" idx="1"/>
          </p:cNvCxnSpPr>
          <p:nvPr/>
        </p:nvCxnSpPr>
        <p:spPr>
          <a:xfrm flipV="1">
            <a:off x="5252878" y="2532896"/>
            <a:ext cx="375011" cy="160922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Elbow Connector 180">
            <a:extLst>
              <a:ext uri="{FF2B5EF4-FFF2-40B4-BE49-F238E27FC236}">
                <a16:creationId xmlns:a16="http://schemas.microsoft.com/office/drawing/2014/main" id="{A2870CF1-0988-F24A-A578-109C52AE5850}"/>
              </a:ext>
            </a:extLst>
          </p:cNvPr>
          <p:cNvCxnSpPr>
            <a:stCxn id="96" idx="3"/>
            <a:endCxn id="99" idx="1"/>
          </p:cNvCxnSpPr>
          <p:nvPr/>
        </p:nvCxnSpPr>
        <p:spPr>
          <a:xfrm>
            <a:off x="5252878" y="2693818"/>
            <a:ext cx="375009" cy="171049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Elbow Connector 182">
            <a:extLst>
              <a:ext uri="{FF2B5EF4-FFF2-40B4-BE49-F238E27FC236}">
                <a16:creationId xmlns:a16="http://schemas.microsoft.com/office/drawing/2014/main" id="{842CF613-AC5E-8A46-8AD3-E0963BAACD5E}"/>
              </a:ext>
            </a:extLst>
          </p:cNvPr>
          <p:cNvCxnSpPr>
            <a:stCxn id="97" idx="3"/>
            <a:endCxn id="151" idx="1"/>
          </p:cNvCxnSpPr>
          <p:nvPr/>
        </p:nvCxnSpPr>
        <p:spPr>
          <a:xfrm flipV="1">
            <a:off x="5252878" y="3189185"/>
            <a:ext cx="375009" cy="333337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>
            <a:extLst>
              <a:ext uri="{FF2B5EF4-FFF2-40B4-BE49-F238E27FC236}">
                <a16:creationId xmlns:a16="http://schemas.microsoft.com/office/drawing/2014/main" id="{A3B2D8F8-5773-6345-9222-85682CADC576}"/>
              </a:ext>
            </a:extLst>
          </p:cNvPr>
          <p:cNvCxnSpPr>
            <a:stCxn id="97" idx="3"/>
            <a:endCxn id="152" idx="1"/>
          </p:cNvCxnSpPr>
          <p:nvPr/>
        </p:nvCxnSpPr>
        <p:spPr>
          <a:xfrm flipV="1">
            <a:off x="5252878" y="3513503"/>
            <a:ext cx="375007" cy="9019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C469E05A-1F6B-E745-BA51-247CC7539AD0}"/>
              </a:ext>
            </a:extLst>
          </p:cNvPr>
          <p:cNvSpPr txBox="1"/>
          <p:nvPr/>
        </p:nvSpPr>
        <p:spPr>
          <a:xfrm>
            <a:off x="7093535" y="3701331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L6 Higher supervisors 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0124DB7A-23A0-514B-B1DB-275BAF544B90}"/>
              </a:ext>
            </a:extLst>
          </p:cNvPr>
          <p:cNvSpPr txBox="1"/>
          <p:nvPr/>
        </p:nvSpPr>
        <p:spPr>
          <a:xfrm>
            <a:off x="5627884" y="3716720"/>
            <a:ext cx="1128781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Supervisory</a:t>
            </a:r>
          </a:p>
        </p:txBody>
      </p:sp>
      <p:cxnSp>
        <p:nvCxnSpPr>
          <p:cNvPr id="204" name="Elbow Connector 203">
            <a:extLst>
              <a:ext uri="{FF2B5EF4-FFF2-40B4-BE49-F238E27FC236}">
                <a16:creationId xmlns:a16="http://schemas.microsoft.com/office/drawing/2014/main" id="{12BA7D54-8572-4445-81EF-8E7AD9D18735}"/>
              </a:ext>
            </a:extLst>
          </p:cNvPr>
          <p:cNvCxnSpPr>
            <a:stCxn id="97" idx="3"/>
            <a:endCxn id="190" idx="1"/>
          </p:cNvCxnSpPr>
          <p:nvPr/>
        </p:nvCxnSpPr>
        <p:spPr>
          <a:xfrm>
            <a:off x="5252878" y="3522522"/>
            <a:ext cx="375006" cy="317309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48AA9C78-7071-424E-95C9-0F500377CB91}"/>
              </a:ext>
            </a:extLst>
          </p:cNvPr>
          <p:cNvCxnSpPr>
            <a:stCxn id="190" idx="3"/>
            <a:endCxn id="189" idx="1"/>
          </p:cNvCxnSpPr>
          <p:nvPr/>
        </p:nvCxnSpPr>
        <p:spPr>
          <a:xfrm>
            <a:off x="6756665" y="3839831"/>
            <a:ext cx="336870" cy="0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213">
            <a:extLst>
              <a:ext uri="{FF2B5EF4-FFF2-40B4-BE49-F238E27FC236}">
                <a16:creationId xmlns:a16="http://schemas.microsoft.com/office/drawing/2014/main" id="{40DBF92D-4429-0F4D-96FA-6D2FB46A5A10}"/>
              </a:ext>
            </a:extLst>
          </p:cNvPr>
          <p:cNvSpPr txBox="1"/>
          <p:nvPr/>
        </p:nvSpPr>
        <p:spPr>
          <a:xfrm>
            <a:off x="7093535" y="47496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L11 Lower technical</a:t>
            </a:r>
          </a:p>
        </p:txBody>
      </p:sp>
      <p:cxnSp>
        <p:nvCxnSpPr>
          <p:cNvPr id="78" name="Elbow Connector 77">
            <a:extLst>
              <a:ext uri="{FF2B5EF4-FFF2-40B4-BE49-F238E27FC236}">
                <a16:creationId xmlns:a16="http://schemas.microsoft.com/office/drawing/2014/main" id="{02BAB554-D9B3-4D4A-B58A-0433CECDBFCF}"/>
              </a:ext>
            </a:extLst>
          </p:cNvPr>
          <p:cNvCxnSpPr>
            <a:cxnSpLocks/>
            <a:stCxn id="2" idx="3"/>
            <a:endCxn id="66" idx="1"/>
          </p:cNvCxnSpPr>
          <p:nvPr/>
        </p:nvCxnSpPr>
        <p:spPr>
          <a:xfrm>
            <a:off x="1333685" y="696822"/>
            <a:ext cx="705132" cy="56878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A393551E-E27F-3540-A8A6-8AC8C1CA649C}"/>
              </a:ext>
            </a:extLst>
          </p:cNvPr>
          <p:cNvCxnSpPr>
            <a:cxnSpLocks/>
            <a:stCxn id="2" idx="3"/>
            <a:endCxn id="60" idx="1"/>
          </p:cNvCxnSpPr>
          <p:nvPr/>
        </p:nvCxnSpPr>
        <p:spPr>
          <a:xfrm flipV="1">
            <a:off x="1333685" y="197248"/>
            <a:ext cx="705132" cy="49957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6B864DC3-B195-7744-9681-43088DD87C10}"/>
              </a:ext>
            </a:extLst>
          </p:cNvPr>
          <p:cNvCxnSpPr>
            <a:stCxn id="3" idx="3"/>
            <a:endCxn id="81" idx="1"/>
          </p:cNvCxnSpPr>
          <p:nvPr/>
        </p:nvCxnSpPr>
        <p:spPr>
          <a:xfrm flipV="1">
            <a:off x="1721613" y="1637880"/>
            <a:ext cx="317204" cy="343795"/>
          </a:xfrm>
          <a:prstGeom prst="bentConnector3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>
            <a:extLst>
              <a:ext uri="{FF2B5EF4-FFF2-40B4-BE49-F238E27FC236}">
                <a16:creationId xmlns:a16="http://schemas.microsoft.com/office/drawing/2014/main" id="{E7311E8D-5D6E-0140-8433-080C0EA9E9EB}"/>
              </a:ext>
            </a:extLst>
          </p:cNvPr>
          <p:cNvCxnSpPr>
            <a:cxnSpLocks/>
            <a:stCxn id="3" idx="3"/>
            <a:endCxn id="83" idx="1"/>
          </p:cNvCxnSpPr>
          <p:nvPr/>
        </p:nvCxnSpPr>
        <p:spPr>
          <a:xfrm>
            <a:off x="1721613" y="1981675"/>
            <a:ext cx="317204" cy="350682"/>
          </a:xfrm>
          <a:prstGeom prst="bentConnector3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29B0F3A-D67E-CD4A-89ED-48FFDC513EA8}"/>
              </a:ext>
            </a:extLst>
          </p:cNvPr>
          <p:cNvCxnSpPr>
            <a:stCxn id="3" idx="3"/>
            <a:endCxn id="82" idx="1"/>
          </p:cNvCxnSpPr>
          <p:nvPr/>
        </p:nvCxnSpPr>
        <p:spPr>
          <a:xfrm>
            <a:off x="1721613" y="1981675"/>
            <a:ext cx="317204" cy="6163"/>
          </a:xfrm>
          <a:prstGeom prst="straightConnector1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6D5A9142-D130-AE40-86A5-CB491B888E0A}"/>
              </a:ext>
            </a:extLst>
          </p:cNvPr>
          <p:cNvSpPr txBox="1"/>
          <p:nvPr/>
        </p:nvSpPr>
        <p:spPr>
          <a:xfrm>
            <a:off x="7093535" y="51011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L12 Semi routine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74D6A698-593D-D248-A0C1-358F317D6F94}"/>
              </a:ext>
            </a:extLst>
          </p:cNvPr>
          <p:cNvSpPr txBox="1"/>
          <p:nvPr/>
        </p:nvSpPr>
        <p:spPr>
          <a:xfrm>
            <a:off x="7093535" y="54526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L13 Routine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8D271EA-62CD-F84E-BF75-52078C6278CD}"/>
              </a:ext>
            </a:extLst>
          </p:cNvPr>
          <p:cNvSpPr txBox="1"/>
          <p:nvPr/>
        </p:nvSpPr>
        <p:spPr>
          <a:xfrm>
            <a:off x="5627886" y="4762095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Technical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315B9A5-6DA2-4B4B-A7E2-0A8AE2700C98}"/>
              </a:ext>
            </a:extLst>
          </p:cNvPr>
          <p:cNvSpPr txBox="1"/>
          <p:nvPr/>
        </p:nvSpPr>
        <p:spPr>
          <a:xfrm>
            <a:off x="5629634" y="5116521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Semi-routine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12649E0F-AD53-2743-994D-A624E5512195}"/>
              </a:ext>
            </a:extLst>
          </p:cNvPr>
          <p:cNvSpPr txBox="1"/>
          <p:nvPr/>
        </p:nvSpPr>
        <p:spPr>
          <a:xfrm>
            <a:off x="5627886" y="5461194"/>
            <a:ext cx="1128779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Routine</a:t>
            </a:r>
          </a:p>
        </p:txBody>
      </p: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51B0489E-6502-8747-ACCC-91F9FB7A35E6}"/>
              </a:ext>
            </a:extLst>
          </p:cNvPr>
          <p:cNvCxnSpPr>
            <a:stCxn id="156" idx="3"/>
            <a:endCxn id="92" idx="1"/>
          </p:cNvCxnSpPr>
          <p:nvPr/>
        </p:nvCxnSpPr>
        <p:spPr>
          <a:xfrm>
            <a:off x="1596922" y="4185455"/>
            <a:ext cx="428385" cy="838250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>
            <a:extLst>
              <a:ext uri="{FF2B5EF4-FFF2-40B4-BE49-F238E27FC236}">
                <a16:creationId xmlns:a16="http://schemas.microsoft.com/office/drawing/2014/main" id="{5373588A-5F63-6D44-A04D-68A78CB90783}"/>
              </a:ext>
            </a:extLst>
          </p:cNvPr>
          <p:cNvCxnSpPr>
            <a:stCxn id="92" idx="3"/>
            <a:endCxn id="186" idx="1"/>
          </p:cNvCxnSpPr>
          <p:nvPr/>
        </p:nvCxnSpPr>
        <p:spPr>
          <a:xfrm flipV="1">
            <a:off x="3563162" y="4536632"/>
            <a:ext cx="2064724" cy="487073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AB603CDC-96D4-5048-82A0-93453C0C1275}"/>
              </a:ext>
            </a:extLst>
          </p:cNvPr>
          <p:cNvCxnSpPr>
            <a:stCxn id="92" idx="3"/>
            <a:endCxn id="116" idx="1"/>
          </p:cNvCxnSpPr>
          <p:nvPr/>
        </p:nvCxnSpPr>
        <p:spPr>
          <a:xfrm flipV="1">
            <a:off x="3563162" y="4885206"/>
            <a:ext cx="2064724" cy="138499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75">
            <a:extLst>
              <a:ext uri="{FF2B5EF4-FFF2-40B4-BE49-F238E27FC236}">
                <a16:creationId xmlns:a16="http://schemas.microsoft.com/office/drawing/2014/main" id="{6197EDFF-2DFF-404D-BAE6-30FE94C7B6DD}"/>
              </a:ext>
            </a:extLst>
          </p:cNvPr>
          <p:cNvCxnSpPr>
            <a:stCxn id="92" idx="3"/>
            <a:endCxn id="117" idx="1"/>
          </p:cNvCxnSpPr>
          <p:nvPr/>
        </p:nvCxnSpPr>
        <p:spPr>
          <a:xfrm>
            <a:off x="3563162" y="5023705"/>
            <a:ext cx="2066472" cy="215927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>
            <a:extLst>
              <a:ext uri="{FF2B5EF4-FFF2-40B4-BE49-F238E27FC236}">
                <a16:creationId xmlns:a16="http://schemas.microsoft.com/office/drawing/2014/main" id="{7967530D-2446-5B4F-84EE-072AC250542D}"/>
              </a:ext>
            </a:extLst>
          </p:cNvPr>
          <p:cNvCxnSpPr>
            <a:stCxn id="92" idx="3"/>
            <a:endCxn id="118" idx="1"/>
          </p:cNvCxnSpPr>
          <p:nvPr/>
        </p:nvCxnSpPr>
        <p:spPr>
          <a:xfrm>
            <a:off x="3563162" y="5023705"/>
            <a:ext cx="2064724" cy="560600"/>
          </a:xfrm>
          <a:prstGeom prst="bentConnector3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1A93B5BD-606E-1F46-A963-6CE20E5435F7}"/>
              </a:ext>
            </a:extLst>
          </p:cNvPr>
          <p:cNvCxnSpPr>
            <a:stCxn id="186" idx="3"/>
            <a:endCxn id="187" idx="1"/>
          </p:cNvCxnSpPr>
          <p:nvPr/>
        </p:nvCxnSpPr>
        <p:spPr>
          <a:xfrm>
            <a:off x="6756665" y="4536632"/>
            <a:ext cx="336870" cy="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71450BB2-3DA8-2A49-B609-D87C3DBFDB74}"/>
              </a:ext>
            </a:extLst>
          </p:cNvPr>
          <p:cNvCxnSpPr>
            <a:cxnSpLocks/>
            <a:stCxn id="116" idx="3"/>
            <a:endCxn id="214" idx="1"/>
          </p:cNvCxnSpPr>
          <p:nvPr/>
        </p:nvCxnSpPr>
        <p:spPr>
          <a:xfrm>
            <a:off x="6756665" y="4885206"/>
            <a:ext cx="336870" cy="2927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18C59BFA-9763-AE4D-A067-4C7954E82C84}"/>
              </a:ext>
            </a:extLst>
          </p:cNvPr>
          <p:cNvCxnSpPr>
            <a:cxnSpLocks/>
            <a:stCxn id="117" idx="3"/>
            <a:endCxn id="114" idx="1"/>
          </p:cNvCxnSpPr>
          <p:nvPr/>
        </p:nvCxnSpPr>
        <p:spPr>
          <a:xfrm>
            <a:off x="6758413" y="5239632"/>
            <a:ext cx="335122" cy="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12DB04FC-5332-3B4B-B874-959B37EB9A5D}"/>
              </a:ext>
            </a:extLst>
          </p:cNvPr>
          <p:cNvCxnSpPr>
            <a:cxnSpLocks/>
            <a:stCxn id="118" idx="3"/>
            <a:endCxn id="115" idx="1"/>
          </p:cNvCxnSpPr>
          <p:nvPr/>
        </p:nvCxnSpPr>
        <p:spPr>
          <a:xfrm>
            <a:off x="6756665" y="5584305"/>
            <a:ext cx="336870" cy="6828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4C3593EE-99F4-D645-87AF-1F4C188A7C66}"/>
              </a:ext>
            </a:extLst>
          </p:cNvPr>
          <p:cNvSpPr txBox="1"/>
          <p:nvPr/>
        </p:nvSpPr>
        <p:spPr>
          <a:xfrm>
            <a:off x="60470" y="5907716"/>
            <a:ext cx="1191493" cy="369332"/>
          </a:xfrm>
          <a:prstGeom prst="rect">
            <a:avLst/>
          </a:prstGeom>
          <a:solidFill>
            <a:srgbClr val="92D050">
              <a:alpha val="25000"/>
            </a:srgb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Excluded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E45B463-ABF4-4040-8619-B0038FF62BBC}"/>
              </a:ext>
            </a:extLst>
          </p:cNvPr>
          <p:cNvSpPr txBox="1"/>
          <p:nvPr/>
        </p:nvSpPr>
        <p:spPr>
          <a:xfrm>
            <a:off x="7093535" y="5803214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L14.1 Never worked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DE7967D1-F9B9-9248-9849-246E6706F823}"/>
              </a:ext>
            </a:extLst>
          </p:cNvPr>
          <p:cNvSpPr txBox="1"/>
          <p:nvPr/>
        </p:nvSpPr>
        <p:spPr>
          <a:xfrm>
            <a:off x="7093535" y="6138550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L14.2 Unemployed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2D661584-089E-7E4A-BDDF-48B28B2815F2}"/>
              </a:ext>
            </a:extLst>
          </p:cNvPr>
          <p:cNvSpPr txBox="1"/>
          <p:nvPr/>
        </p:nvSpPr>
        <p:spPr>
          <a:xfrm>
            <a:off x="2025306" y="5807524"/>
            <a:ext cx="1537855" cy="276999"/>
          </a:xfrm>
          <a:prstGeom prst="rect">
            <a:avLst/>
          </a:prstGeom>
          <a:solidFill>
            <a:srgbClr val="92D050">
              <a:alpha val="23000"/>
            </a:srgb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Never worked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399427B7-60FA-BF46-9205-7E607FAD7780}"/>
              </a:ext>
            </a:extLst>
          </p:cNvPr>
          <p:cNvSpPr txBox="1"/>
          <p:nvPr/>
        </p:nvSpPr>
        <p:spPr>
          <a:xfrm>
            <a:off x="2025306" y="6138549"/>
            <a:ext cx="1537855" cy="276999"/>
          </a:xfrm>
          <a:prstGeom prst="rect">
            <a:avLst/>
          </a:prstGeom>
          <a:solidFill>
            <a:srgbClr val="92D050">
              <a:alpha val="23000"/>
            </a:srgb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Unemployed</a:t>
            </a:r>
          </a:p>
        </p:txBody>
      </p:sp>
      <p:cxnSp>
        <p:nvCxnSpPr>
          <p:cNvPr id="112" name="Elbow Connector 111">
            <a:extLst>
              <a:ext uri="{FF2B5EF4-FFF2-40B4-BE49-F238E27FC236}">
                <a16:creationId xmlns:a16="http://schemas.microsoft.com/office/drawing/2014/main" id="{EF9F1304-731A-8544-9551-B1B4B1621678}"/>
              </a:ext>
            </a:extLst>
          </p:cNvPr>
          <p:cNvCxnSpPr>
            <a:stCxn id="142" idx="3"/>
            <a:endCxn id="145" idx="1"/>
          </p:cNvCxnSpPr>
          <p:nvPr/>
        </p:nvCxnSpPr>
        <p:spPr>
          <a:xfrm flipV="1">
            <a:off x="1251963" y="5946024"/>
            <a:ext cx="773343" cy="146358"/>
          </a:xfrm>
          <a:prstGeom prst="bentConnector3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>
            <a:extLst>
              <a:ext uri="{FF2B5EF4-FFF2-40B4-BE49-F238E27FC236}">
                <a16:creationId xmlns:a16="http://schemas.microsoft.com/office/drawing/2014/main" id="{FC95D114-20FF-594A-A1F9-37A35C4C58B1}"/>
              </a:ext>
            </a:extLst>
          </p:cNvPr>
          <p:cNvCxnSpPr>
            <a:stCxn id="142" idx="3"/>
            <a:endCxn id="146" idx="1"/>
          </p:cNvCxnSpPr>
          <p:nvPr/>
        </p:nvCxnSpPr>
        <p:spPr>
          <a:xfrm>
            <a:off x="1251963" y="6092382"/>
            <a:ext cx="773343" cy="184667"/>
          </a:xfrm>
          <a:prstGeom prst="bentConnector3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40FFB921-2C33-484A-9648-AFBD1E09AC52}"/>
              </a:ext>
            </a:extLst>
          </p:cNvPr>
          <p:cNvCxnSpPr>
            <a:stCxn id="145" idx="3"/>
            <a:endCxn id="143" idx="1"/>
          </p:cNvCxnSpPr>
          <p:nvPr/>
        </p:nvCxnSpPr>
        <p:spPr>
          <a:xfrm flipV="1">
            <a:off x="3563161" y="5941714"/>
            <a:ext cx="3530374" cy="4310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C424EA0D-CB45-0B44-AC92-6D7C74AB8E8C}"/>
              </a:ext>
            </a:extLst>
          </p:cNvPr>
          <p:cNvCxnSpPr>
            <a:cxnSpLocks/>
            <a:stCxn id="146" idx="3"/>
            <a:endCxn id="144" idx="1"/>
          </p:cNvCxnSpPr>
          <p:nvPr/>
        </p:nvCxnSpPr>
        <p:spPr>
          <a:xfrm>
            <a:off x="3563161" y="6277049"/>
            <a:ext cx="3530374" cy="1"/>
          </a:xfrm>
          <a:prstGeom prst="straightConnector1">
            <a:avLst/>
          </a:prstGeom>
          <a:ln>
            <a:solidFill>
              <a:schemeClr val="accent6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97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92" grpId="0" animBg="1"/>
      <p:bldP spid="186" grpId="0" animBg="1"/>
      <p:bldP spid="90" grpId="0" animBg="1"/>
      <p:bldP spid="91" grpId="0" animBg="1"/>
      <p:bldP spid="96" grpId="0" animBg="1"/>
      <p:bldP spid="97" grpId="0" animBg="1"/>
      <p:bldP spid="98" grpId="0" animBg="1"/>
      <p:bldP spid="99" grpId="0" animBg="1"/>
      <p:bldP spid="151" grpId="0" animBg="1"/>
      <p:bldP spid="152" grpId="0" animBg="1"/>
      <p:bldP spid="156" grpId="0" animBg="1"/>
      <p:bldP spid="190" grpId="0" animBg="1"/>
      <p:bldP spid="116" grpId="0" animBg="1"/>
      <p:bldP spid="117" grpId="0" animBg="1"/>
      <p:bldP spid="118" grpId="0" animBg="1"/>
      <p:bldP spid="142" grpId="0" animBg="1"/>
      <p:bldP spid="145" grpId="0" animBg="1"/>
      <p:bldP spid="1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E73EAAD-3BD1-DF4F-9840-4E78C696477D}"/>
              </a:ext>
            </a:extLst>
          </p:cNvPr>
          <p:cNvSpPr txBox="1"/>
          <p:nvPr/>
        </p:nvSpPr>
        <p:spPr>
          <a:xfrm>
            <a:off x="2038817" y="41982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E084B41-8365-3045-A751-4B3123987003}"/>
              </a:ext>
            </a:extLst>
          </p:cNvPr>
          <p:cNvSpPr txBox="1"/>
          <p:nvPr/>
        </p:nvSpPr>
        <p:spPr>
          <a:xfrm>
            <a:off x="2038817" y="5874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 Large employers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FD025D6-15BE-7241-94AB-2199CF782AEF}"/>
              </a:ext>
            </a:extLst>
          </p:cNvPr>
          <p:cNvSpPr txBox="1"/>
          <p:nvPr/>
        </p:nvSpPr>
        <p:spPr>
          <a:xfrm>
            <a:off x="2038817" y="76603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L8 Small employers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DDF1C8C-C1F6-9749-979C-46F70D882937}"/>
              </a:ext>
            </a:extLst>
          </p:cNvPr>
          <p:cNvSpPr txBox="1"/>
          <p:nvPr/>
        </p:nvSpPr>
        <p:spPr>
          <a:xfrm>
            <a:off x="2038817" y="1127111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F8C9C0E-63B0-1242-9C88-25DA4D2C3BB9}"/>
              </a:ext>
            </a:extLst>
          </p:cNvPr>
          <p:cNvSpPr txBox="1"/>
          <p:nvPr/>
        </p:nvSpPr>
        <p:spPr>
          <a:xfrm>
            <a:off x="2038817" y="1499380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ED421EC-A70F-ED4E-A749-A0D8C5C3558B}"/>
              </a:ext>
            </a:extLst>
          </p:cNvPr>
          <p:cNvSpPr txBox="1"/>
          <p:nvPr/>
        </p:nvSpPr>
        <p:spPr>
          <a:xfrm>
            <a:off x="2038817" y="184933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F90CED8-8C91-C148-B366-9CA2F03FCBE1}"/>
              </a:ext>
            </a:extLst>
          </p:cNvPr>
          <p:cNvSpPr txBox="1"/>
          <p:nvPr/>
        </p:nvSpPr>
        <p:spPr>
          <a:xfrm>
            <a:off x="2038817" y="2193857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L9 Own account workers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6F2605F0-C7D3-D548-B6CF-CA5727CBDEE3}"/>
              </a:ext>
            </a:extLst>
          </p:cNvPr>
          <p:cNvSpPr txBox="1"/>
          <p:nvPr/>
        </p:nvSpPr>
        <p:spPr>
          <a:xfrm>
            <a:off x="7093535" y="43981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L10 Lower supervisors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7F89BA5-2787-FE4B-909A-20547168573A}"/>
              </a:ext>
            </a:extLst>
          </p:cNvPr>
          <p:cNvSpPr txBox="1"/>
          <p:nvPr/>
        </p:nvSpPr>
        <p:spPr>
          <a:xfrm>
            <a:off x="7093535" y="404695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L7 Intermediate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455B78F-905F-A848-8EEB-2F34A08C34C4}"/>
              </a:ext>
            </a:extLst>
          </p:cNvPr>
          <p:cNvSpPr txBox="1"/>
          <p:nvPr/>
        </p:nvSpPr>
        <p:spPr>
          <a:xfrm>
            <a:off x="7093535" y="2399877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L2 Higher managers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6C91269-F0E0-574C-AC6B-4B3763E83CCB}"/>
              </a:ext>
            </a:extLst>
          </p:cNvPr>
          <p:cNvSpPr txBox="1"/>
          <p:nvPr/>
        </p:nvSpPr>
        <p:spPr>
          <a:xfrm>
            <a:off x="7093535" y="272636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16051AD-EE82-4D46-A317-668684ACE445}"/>
              </a:ext>
            </a:extLst>
          </p:cNvPr>
          <p:cNvSpPr txBox="1"/>
          <p:nvPr/>
        </p:nvSpPr>
        <p:spPr>
          <a:xfrm>
            <a:off x="7093535" y="3376009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8C46A0F-23AF-744D-89D3-2A3E3DD85F1F}"/>
              </a:ext>
            </a:extLst>
          </p:cNvPr>
          <p:cNvSpPr txBox="1"/>
          <p:nvPr/>
        </p:nvSpPr>
        <p:spPr>
          <a:xfrm>
            <a:off x="7093535" y="305068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L5 Lower managers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C469E05A-1F6B-E745-BA51-247CC7539AD0}"/>
              </a:ext>
            </a:extLst>
          </p:cNvPr>
          <p:cNvSpPr txBox="1"/>
          <p:nvPr/>
        </p:nvSpPr>
        <p:spPr>
          <a:xfrm>
            <a:off x="7093535" y="3701331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L6 Higher supervisors 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40DBF92D-4429-0F4D-96FA-6D2FB46A5A10}"/>
              </a:ext>
            </a:extLst>
          </p:cNvPr>
          <p:cNvSpPr txBox="1"/>
          <p:nvPr/>
        </p:nvSpPr>
        <p:spPr>
          <a:xfrm>
            <a:off x="7093535" y="47496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L11 Lower technical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D5A9142-D130-AE40-86A5-CB491B888E0A}"/>
              </a:ext>
            </a:extLst>
          </p:cNvPr>
          <p:cNvSpPr txBox="1"/>
          <p:nvPr/>
        </p:nvSpPr>
        <p:spPr>
          <a:xfrm>
            <a:off x="7093535" y="51011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L12 Semi routine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74D6A698-593D-D248-A0C1-358F317D6F94}"/>
              </a:ext>
            </a:extLst>
          </p:cNvPr>
          <p:cNvSpPr txBox="1"/>
          <p:nvPr/>
        </p:nvSpPr>
        <p:spPr>
          <a:xfrm>
            <a:off x="7093535" y="5452633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L13 Routine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E45B463-ABF4-4040-8619-B0038FF62BBC}"/>
              </a:ext>
            </a:extLst>
          </p:cNvPr>
          <p:cNvSpPr txBox="1"/>
          <p:nvPr/>
        </p:nvSpPr>
        <p:spPr>
          <a:xfrm>
            <a:off x="7093535" y="5803214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L14.1 Never worked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DE7967D1-F9B9-9248-9849-246E6706F823}"/>
              </a:ext>
            </a:extLst>
          </p:cNvPr>
          <p:cNvSpPr txBox="1"/>
          <p:nvPr/>
        </p:nvSpPr>
        <p:spPr>
          <a:xfrm>
            <a:off x="7093535" y="6138550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L14.2 Unemployed</a:t>
            </a:r>
          </a:p>
        </p:txBody>
      </p:sp>
    </p:spTree>
    <p:extLst>
      <p:ext uri="{BB962C8B-B14F-4D97-AF65-F5344CB8AC3E}">
        <p14:creationId xmlns:p14="http://schemas.microsoft.com/office/powerpoint/2010/main" val="75890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2" grpId="0" animBg="1"/>
      <p:bldP spid="105" grpId="0" animBg="1"/>
      <p:bldP spid="10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E73EAAD-3BD1-DF4F-9840-4E78C696477D}"/>
              </a:ext>
            </a:extLst>
          </p:cNvPr>
          <p:cNvSpPr txBox="1"/>
          <p:nvPr/>
        </p:nvSpPr>
        <p:spPr>
          <a:xfrm>
            <a:off x="2038817" y="61274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L3 Higher professional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E084B41-8365-3045-A751-4B3123987003}"/>
              </a:ext>
            </a:extLst>
          </p:cNvPr>
          <p:cNvSpPr txBox="1"/>
          <p:nvPr/>
        </p:nvSpPr>
        <p:spPr>
          <a:xfrm>
            <a:off x="2038817" y="5874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 Large employers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FD025D6-15BE-7241-94AB-2199CF782AEF}"/>
              </a:ext>
            </a:extLst>
          </p:cNvPr>
          <p:cNvSpPr txBox="1"/>
          <p:nvPr/>
        </p:nvSpPr>
        <p:spPr>
          <a:xfrm>
            <a:off x="2038817" y="253752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L8 Small employers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DDF1C8C-C1F6-9749-979C-46F70D882937}"/>
              </a:ext>
            </a:extLst>
          </p:cNvPr>
          <p:cNvSpPr txBox="1"/>
          <p:nvPr/>
        </p:nvSpPr>
        <p:spPr>
          <a:xfrm>
            <a:off x="2038817" y="1080219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L4 Lower professional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F90CED8-8C91-C148-B366-9CA2F03FCBE1}"/>
              </a:ext>
            </a:extLst>
          </p:cNvPr>
          <p:cNvSpPr txBox="1"/>
          <p:nvPr/>
        </p:nvSpPr>
        <p:spPr>
          <a:xfrm>
            <a:off x="2038817" y="2814527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L9 Own account workers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6F2605F0-C7D3-D548-B6CF-CA5727CBDEE3}"/>
              </a:ext>
            </a:extLst>
          </p:cNvPr>
          <p:cNvSpPr txBox="1"/>
          <p:nvPr/>
        </p:nvSpPr>
        <p:spPr>
          <a:xfrm>
            <a:off x="2038817" y="3230025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L10 Lower supervisors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7F89BA5-2787-FE4B-909A-20547168573A}"/>
              </a:ext>
            </a:extLst>
          </p:cNvPr>
          <p:cNvSpPr txBox="1"/>
          <p:nvPr/>
        </p:nvSpPr>
        <p:spPr>
          <a:xfrm>
            <a:off x="2038817" y="210385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L7 Intermediate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455B78F-905F-A848-8EEB-2F34A08C34C4}"/>
              </a:ext>
            </a:extLst>
          </p:cNvPr>
          <p:cNvSpPr txBox="1"/>
          <p:nvPr/>
        </p:nvSpPr>
        <p:spPr>
          <a:xfrm>
            <a:off x="2038817" y="335747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L2 Higher managers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8C46A0F-23AF-744D-89D3-2A3E3DD85F1F}"/>
              </a:ext>
            </a:extLst>
          </p:cNvPr>
          <p:cNvSpPr txBox="1"/>
          <p:nvPr/>
        </p:nvSpPr>
        <p:spPr>
          <a:xfrm>
            <a:off x="2038817" y="1362072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L5 Lower managers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C469E05A-1F6B-E745-BA51-247CC7539AD0}"/>
              </a:ext>
            </a:extLst>
          </p:cNvPr>
          <p:cNvSpPr txBox="1"/>
          <p:nvPr/>
        </p:nvSpPr>
        <p:spPr>
          <a:xfrm>
            <a:off x="2038817" y="1639071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L6 Higher supervisors 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40DBF92D-4429-0F4D-96FA-6D2FB46A5A10}"/>
              </a:ext>
            </a:extLst>
          </p:cNvPr>
          <p:cNvSpPr txBox="1"/>
          <p:nvPr/>
        </p:nvSpPr>
        <p:spPr>
          <a:xfrm>
            <a:off x="2038817" y="3507024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L11 Lower technical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D5A9142-D130-AE40-86A5-CB491B888E0A}"/>
              </a:ext>
            </a:extLst>
          </p:cNvPr>
          <p:cNvSpPr txBox="1"/>
          <p:nvPr/>
        </p:nvSpPr>
        <p:spPr>
          <a:xfrm>
            <a:off x="2038817" y="3922522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L12 Semi routine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74D6A698-593D-D248-A0C1-358F317D6F94}"/>
              </a:ext>
            </a:extLst>
          </p:cNvPr>
          <p:cNvSpPr txBox="1"/>
          <p:nvPr/>
        </p:nvSpPr>
        <p:spPr>
          <a:xfrm>
            <a:off x="2038817" y="4338020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L13 Routine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E45B463-ABF4-4040-8619-B0038FF62BBC}"/>
              </a:ext>
            </a:extLst>
          </p:cNvPr>
          <p:cNvSpPr txBox="1"/>
          <p:nvPr/>
        </p:nvSpPr>
        <p:spPr>
          <a:xfrm>
            <a:off x="2038817" y="4753518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L14.1 Never worked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DE7967D1-F9B9-9248-9849-246E6706F823}"/>
              </a:ext>
            </a:extLst>
          </p:cNvPr>
          <p:cNvSpPr txBox="1"/>
          <p:nvPr/>
        </p:nvSpPr>
        <p:spPr>
          <a:xfrm>
            <a:off x="2038817" y="5030516"/>
            <a:ext cx="188968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L14.2 Unemployed</a:t>
            </a:r>
          </a:p>
        </p:txBody>
      </p:sp>
    </p:spTree>
    <p:extLst>
      <p:ext uri="{BB962C8B-B14F-4D97-AF65-F5344CB8AC3E}">
        <p14:creationId xmlns:p14="http://schemas.microsoft.com/office/powerpoint/2010/main" val="1116151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514C4DF-24B1-3C4D-B61C-451599695AEE}"/>
              </a:ext>
            </a:extLst>
          </p:cNvPr>
          <p:cNvSpPr txBox="1"/>
          <p:nvPr/>
        </p:nvSpPr>
        <p:spPr>
          <a:xfrm>
            <a:off x="3862772" y="5911196"/>
            <a:ext cx="205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EIGHT CLASS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4C56659-CC79-834C-88D9-E314E77CCD55}"/>
              </a:ext>
            </a:extLst>
          </p:cNvPr>
          <p:cNvSpPr txBox="1"/>
          <p:nvPr/>
        </p:nvSpPr>
        <p:spPr>
          <a:xfrm>
            <a:off x="5914772" y="5911196"/>
            <a:ext cx="205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FIVE CLASS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2185B0C-DE86-634D-B4E3-761C4C1D6C09}"/>
              </a:ext>
            </a:extLst>
          </p:cNvPr>
          <p:cNvSpPr txBox="1"/>
          <p:nvPr/>
        </p:nvSpPr>
        <p:spPr>
          <a:xfrm>
            <a:off x="7966759" y="5911196"/>
            <a:ext cx="205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THREE CLASS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7F89BA5-2787-FE4B-909A-20547168573A}"/>
              </a:ext>
            </a:extLst>
          </p:cNvPr>
          <p:cNvSpPr txBox="1"/>
          <p:nvPr/>
        </p:nvSpPr>
        <p:spPr>
          <a:xfrm>
            <a:off x="59602" y="2628275"/>
            <a:ext cx="3803179" cy="2880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L7 Intermediate occupations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3C1F0DF-7CBD-D547-B440-3D41A6E9F5D2}"/>
              </a:ext>
            </a:extLst>
          </p:cNvPr>
          <p:cNvGrpSpPr/>
          <p:nvPr/>
        </p:nvGrpSpPr>
        <p:grpSpPr>
          <a:xfrm>
            <a:off x="59602" y="3061948"/>
            <a:ext cx="3803179" cy="553998"/>
            <a:chOff x="2038816" y="2537528"/>
            <a:chExt cx="3803179" cy="553998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9FD025D6-15BE-7241-94AB-2199CF782AEF}"/>
                </a:ext>
              </a:extLst>
            </p:cNvPr>
            <p:cNvSpPr txBox="1"/>
            <p:nvPr/>
          </p:nvSpPr>
          <p:spPr>
            <a:xfrm>
              <a:off x="2038817" y="2537528"/>
              <a:ext cx="3803178" cy="276999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L8 Employers in small establishments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FF90CED8-8C91-C148-B366-9CA2F03FCBE1}"/>
                </a:ext>
              </a:extLst>
            </p:cNvPr>
            <p:cNvSpPr txBox="1"/>
            <p:nvPr/>
          </p:nvSpPr>
          <p:spPr>
            <a:xfrm>
              <a:off x="2038816" y="2814527"/>
              <a:ext cx="3803177" cy="276999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L9 Own account workers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B64AF0CE-B614-204A-AC3A-8C872A8CACF2}"/>
              </a:ext>
            </a:extLst>
          </p:cNvPr>
          <p:cNvGrpSpPr/>
          <p:nvPr/>
        </p:nvGrpSpPr>
        <p:grpSpPr>
          <a:xfrm>
            <a:off x="59602" y="583168"/>
            <a:ext cx="3803183" cy="830997"/>
            <a:chOff x="2038816" y="58748"/>
            <a:chExt cx="3803183" cy="830997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E73EAAD-3BD1-DF4F-9840-4E78C696477D}"/>
                </a:ext>
              </a:extLst>
            </p:cNvPr>
            <p:cNvSpPr txBox="1"/>
            <p:nvPr/>
          </p:nvSpPr>
          <p:spPr>
            <a:xfrm>
              <a:off x="2038816" y="612746"/>
              <a:ext cx="3803183" cy="276999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r>
                <a:rPr lang="en-US" sz="1200" dirty="0"/>
                <a:t>L3 Higher professional occupations 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E084B41-8365-3045-A751-4B3123987003}"/>
                </a:ext>
              </a:extLst>
            </p:cNvPr>
            <p:cNvSpPr txBox="1"/>
            <p:nvPr/>
          </p:nvSpPr>
          <p:spPr>
            <a:xfrm>
              <a:off x="2038816" y="58748"/>
              <a:ext cx="3803182" cy="276999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r>
                <a:rPr lang="en-US" sz="1200" dirty="0"/>
                <a:t>L1 Employers in large establishments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0455B78F-905F-A848-8EEB-2F34A08C34C4}"/>
                </a:ext>
              </a:extLst>
            </p:cNvPr>
            <p:cNvSpPr txBox="1"/>
            <p:nvPr/>
          </p:nvSpPr>
          <p:spPr>
            <a:xfrm>
              <a:off x="2038817" y="335747"/>
              <a:ext cx="3803182" cy="276999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r>
                <a:rPr lang="en-US" sz="1200" dirty="0"/>
                <a:t>L2 Higher managerial occupations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F8346C1-1C1C-BC4A-9D1C-F93B85B2C6E4}"/>
              </a:ext>
            </a:extLst>
          </p:cNvPr>
          <p:cNvGrpSpPr/>
          <p:nvPr/>
        </p:nvGrpSpPr>
        <p:grpSpPr>
          <a:xfrm>
            <a:off x="59596" y="1595641"/>
            <a:ext cx="3803187" cy="821395"/>
            <a:chOff x="2038810" y="1094675"/>
            <a:chExt cx="3803187" cy="821395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DDF1C8C-C1F6-9749-979C-46F70D882937}"/>
                </a:ext>
              </a:extLst>
            </p:cNvPr>
            <p:cNvSpPr txBox="1"/>
            <p:nvPr/>
          </p:nvSpPr>
          <p:spPr>
            <a:xfrm>
              <a:off x="2038810" y="1094675"/>
              <a:ext cx="3803183" cy="276999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r>
                <a:rPr lang="en-US" sz="1200" dirty="0"/>
                <a:t>L4 Lower professional &amp; higher technical occupations 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98C46A0F-23AF-744D-89D3-2A3E3DD85F1F}"/>
                </a:ext>
              </a:extLst>
            </p:cNvPr>
            <p:cNvSpPr txBox="1"/>
            <p:nvPr/>
          </p:nvSpPr>
          <p:spPr>
            <a:xfrm>
              <a:off x="2038816" y="1362072"/>
              <a:ext cx="3803181" cy="276999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r>
                <a:rPr lang="en-US" sz="1200" dirty="0"/>
                <a:t>L5 Lower managerial occupations</a:t>
              </a: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C469E05A-1F6B-E745-BA51-247CC7539AD0}"/>
                </a:ext>
              </a:extLst>
            </p:cNvPr>
            <p:cNvSpPr txBox="1"/>
            <p:nvPr/>
          </p:nvSpPr>
          <p:spPr>
            <a:xfrm>
              <a:off x="2038817" y="1639071"/>
              <a:ext cx="3803180" cy="276999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r>
                <a:rPr lang="en-US" sz="1200" dirty="0"/>
                <a:t>L6 Higher supervisory occupations 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3342A5A-472D-484C-8E5C-4A3E8D046A7F}"/>
              </a:ext>
            </a:extLst>
          </p:cNvPr>
          <p:cNvGrpSpPr/>
          <p:nvPr/>
        </p:nvGrpSpPr>
        <p:grpSpPr>
          <a:xfrm>
            <a:off x="59600" y="3739442"/>
            <a:ext cx="3803177" cy="569001"/>
            <a:chOff x="2038814" y="3215022"/>
            <a:chExt cx="3803177" cy="569001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6F2605F0-C7D3-D548-B6CF-CA5727CBDEE3}"/>
                </a:ext>
              </a:extLst>
            </p:cNvPr>
            <p:cNvSpPr txBox="1"/>
            <p:nvPr/>
          </p:nvSpPr>
          <p:spPr>
            <a:xfrm>
              <a:off x="2038814" y="3215022"/>
              <a:ext cx="3803176" cy="280800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L10 Lower supervisory occupations</a:t>
              </a: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40DBF92D-4429-0F4D-96FA-6D2FB46A5A10}"/>
                </a:ext>
              </a:extLst>
            </p:cNvPr>
            <p:cNvSpPr txBox="1"/>
            <p:nvPr/>
          </p:nvSpPr>
          <p:spPr>
            <a:xfrm>
              <a:off x="2038816" y="3507024"/>
              <a:ext cx="3803175" cy="276999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L11 Lower technical occupations</a:t>
              </a:r>
            </a:p>
          </p:txBody>
        </p: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6D5A9142-D130-AE40-86A5-CB491B888E0A}"/>
              </a:ext>
            </a:extLst>
          </p:cNvPr>
          <p:cNvSpPr txBox="1"/>
          <p:nvPr/>
        </p:nvSpPr>
        <p:spPr>
          <a:xfrm>
            <a:off x="59603" y="4446942"/>
            <a:ext cx="3803174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L12 Semi routine occupations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74D6A698-593D-D248-A0C1-358F317D6F94}"/>
              </a:ext>
            </a:extLst>
          </p:cNvPr>
          <p:cNvSpPr txBox="1"/>
          <p:nvPr/>
        </p:nvSpPr>
        <p:spPr>
          <a:xfrm>
            <a:off x="59602" y="4862439"/>
            <a:ext cx="3803173" cy="2880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L13 Routine occupations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192CF6C-BD35-A240-85FA-49B5532FED3B}"/>
              </a:ext>
            </a:extLst>
          </p:cNvPr>
          <p:cNvGrpSpPr/>
          <p:nvPr/>
        </p:nvGrpSpPr>
        <p:grpSpPr>
          <a:xfrm>
            <a:off x="59602" y="5277939"/>
            <a:ext cx="3803173" cy="553996"/>
            <a:chOff x="2038816" y="4753519"/>
            <a:chExt cx="3803173" cy="553996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3E45B463-ABF4-4040-8619-B0038FF62BBC}"/>
                </a:ext>
              </a:extLst>
            </p:cNvPr>
            <p:cNvSpPr txBox="1"/>
            <p:nvPr/>
          </p:nvSpPr>
          <p:spPr>
            <a:xfrm>
              <a:off x="2038817" y="4753519"/>
              <a:ext cx="3803172" cy="276998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L14.1 Never worked</a:t>
              </a: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DE7967D1-F9B9-9248-9849-246E6706F823}"/>
                </a:ext>
              </a:extLst>
            </p:cNvPr>
            <p:cNvSpPr txBox="1"/>
            <p:nvPr/>
          </p:nvSpPr>
          <p:spPr>
            <a:xfrm>
              <a:off x="2038816" y="5030516"/>
              <a:ext cx="3803171" cy="276999"/>
            </a:xfrm>
            <a:prstGeom prst="rect">
              <a:avLst/>
            </a:prstGeom>
            <a:noFill/>
            <a:ln>
              <a:solidFill>
                <a:schemeClr val="accent6">
                  <a:lumMod val="1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L14.2 Unemployed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DBDFA87-6484-004B-8058-284B0AE214D3}"/>
              </a:ext>
            </a:extLst>
          </p:cNvPr>
          <p:cNvSpPr txBox="1"/>
          <p:nvPr/>
        </p:nvSpPr>
        <p:spPr>
          <a:xfrm>
            <a:off x="3862773" y="583602"/>
            <a:ext cx="2052000" cy="8280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1 Higher managerial &amp; professional occupations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8080C7C-AB2E-BF43-97A4-718E35546BA2}"/>
              </a:ext>
            </a:extLst>
          </p:cNvPr>
          <p:cNvSpPr txBox="1"/>
          <p:nvPr/>
        </p:nvSpPr>
        <p:spPr>
          <a:xfrm>
            <a:off x="3862772" y="1600219"/>
            <a:ext cx="2052000" cy="8172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2 Lower managerial &amp; professional occupations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802169-0078-E043-8E8A-DD8D25B68ACD}"/>
              </a:ext>
            </a:extLst>
          </p:cNvPr>
          <p:cNvSpPr txBox="1"/>
          <p:nvPr/>
        </p:nvSpPr>
        <p:spPr>
          <a:xfrm>
            <a:off x="3862772" y="2628275"/>
            <a:ext cx="2052000" cy="2880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3 Intermediate occupations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394C6C8-E02C-AC40-BF51-1F11FDA5E3AA}"/>
              </a:ext>
            </a:extLst>
          </p:cNvPr>
          <p:cNvSpPr txBox="1"/>
          <p:nvPr/>
        </p:nvSpPr>
        <p:spPr>
          <a:xfrm>
            <a:off x="3862773" y="3061947"/>
            <a:ext cx="2052000" cy="5580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4 Small employers &amp; own account workers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CC2658D-EDBF-5A49-8314-488C5EF650BF}"/>
              </a:ext>
            </a:extLst>
          </p:cNvPr>
          <p:cNvSpPr txBox="1"/>
          <p:nvPr/>
        </p:nvSpPr>
        <p:spPr>
          <a:xfrm>
            <a:off x="3862772" y="3741239"/>
            <a:ext cx="2052000" cy="5652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5 Lower technical &amp; supervisory occupations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1B205D7-5F5E-174C-B613-219E7303CB41}"/>
              </a:ext>
            </a:extLst>
          </p:cNvPr>
          <p:cNvSpPr txBox="1"/>
          <p:nvPr/>
        </p:nvSpPr>
        <p:spPr>
          <a:xfrm>
            <a:off x="3862773" y="4446941"/>
            <a:ext cx="2052000" cy="2769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6 Semi-routine occupations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72F88CE-7C41-8549-A3E5-D8CA2B4E8399}"/>
              </a:ext>
            </a:extLst>
          </p:cNvPr>
          <p:cNvSpPr txBox="1"/>
          <p:nvPr/>
        </p:nvSpPr>
        <p:spPr>
          <a:xfrm>
            <a:off x="3862772" y="4862439"/>
            <a:ext cx="2052000" cy="2880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7 Routine occupations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0C33F04-85EC-EE41-AADA-F0001064C698}"/>
              </a:ext>
            </a:extLst>
          </p:cNvPr>
          <p:cNvSpPr txBox="1"/>
          <p:nvPr/>
        </p:nvSpPr>
        <p:spPr>
          <a:xfrm>
            <a:off x="3862772" y="5273935"/>
            <a:ext cx="2052000" cy="5580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8 Never worked &amp; long-term unemployed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E1A838C-E3CF-804B-B17E-FB64E0E5D1FD}"/>
              </a:ext>
            </a:extLst>
          </p:cNvPr>
          <p:cNvSpPr txBox="1"/>
          <p:nvPr/>
        </p:nvSpPr>
        <p:spPr>
          <a:xfrm>
            <a:off x="5914772" y="589371"/>
            <a:ext cx="2052000" cy="18252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1 Managerial &amp; professional occupations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A5997CD-BAC3-1E4A-9D13-47C4736B5AC0}"/>
              </a:ext>
            </a:extLst>
          </p:cNvPr>
          <p:cNvSpPr txBox="1"/>
          <p:nvPr/>
        </p:nvSpPr>
        <p:spPr>
          <a:xfrm>
            <a:off x="5914772" y="2622883"/>
            <a:ext cx="2052000" cy="2988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2 Intermediate occupations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9A602E4-5B81-5F46-96CA-BD0E8D648127}"/>
              </a:ext>
            </a:extLst>
          </p:cNvPr>
          <p:cNvSpPr txBox="1"/>
          <p:nvPr/>
        </p:nvSpPr>
        <p:spPr>
          <a:xfrm>
            <a:off x="5914772" y="3056143"/>
            <a:ext cx="2052000" cy="5616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3 Small employers &amp; own account workers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924937E-DC21-0748-8F42-740BB08A2FD8}"/>
              </a:ext>
            </a:extLst>
          </p:cNvPr>
          <p:cNvSpPr txBox="1"/>
          <p:nvPr/>
        </p:nvSpPr>
        <p:spPr>
          <a:xfrm>
            <a:off x="5914772" y="3748844"/>
            <a:ext cx="2052000" cy="5616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4 Lower technical &amp; supervisory occupations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10F1DB-7648-7141-A1E1-D28EE2930321}"/>
              </a:ext>
            </a:extLst>
          </p:cNvPr>
          <p:cNvSpPr txBox="1"/>
          <p:nvPr/>
        </p:nvSpPr>
        <p:spPr>
          <a:xfrm>
            <a:off x="5914772" y="4444938"/>
            <a:ext cx="2052000" cy="7056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5 Semi-routine &amp; routine occupations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3B94770-EAF9-D841-A4F6-0F2BC7329021}"/>
              </a:ext>
            </a:extLst>
          </p:cNvPr>
          <p:cNvSpPr txBox="1"/>
          <p:nvPr/>
        </p:nvSpPr>
        <p:spPr>
          <a:xfrm>
            <a:off x="5914772" y="5270433"/>
            <a:ext cx="2052000" cy="5580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Never worked &amp; long-term unemployed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088781C-5DC7-0F48-A0D4-BC2738FFE707}"/>
              </a:ext>
            </a:extLst>
          </p:cNvPr>
          <p:cNvSpPr txBox="1"/>
          <p:nvPr/>
        </p:nvSpPr>
        <p:spPr>
          <a:xfrm>
            <a:off x="7966769" y="5270433"/>
            <a:ext cx="2052000" cy="5580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Never worked &amp; long-term unemployed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8D97236-5EC0-8F49-A127-1DDC5B851713}"/>
              </a:ext>
            </a:extLst>
          </p:cNvPr>
          <p:cNvSpPr txBox="1"/>
          <p:nvPr/>
        </p:nvSpPr>
        <p:spPr>
          <a:xfrm>
            <a:off x="7966759" y="3743258"/>
            <a:ext cx="2052000" cy="14040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3 Routine &amp; manual occupations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4B4B875-52DE-6743-B7FD-52F2FAB13476}"/>
              </a:ext>
            </a:extLst>
          </p:cNvPr>
          <p:cNvSpPr txBox="1"/>
          <p:nvPr/>
        </p:nvSpPr>
        <p:spPr>
          <a:xfrm>
            <a:off x="7966759" y="2622884"/>
            <a:ext cx="2052000" cy="993599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2 Intermediate occupations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260DC22-3332-1747-B920-12E0FAE6BFAE}"/>
              </a:ext>
            </a:extLst>
          </p:cNvPr>
          <p:cNvSpPr txBox="1"/>
          <p:nvPr/>
        </p:nvSpPr>
        <p:spPr>
          <a:xfrm>
            <a:off x="7966759" y="589371"/>
            <a:ext cx="2052000" cy="1825200"/>
          </a:xfrm>
          <a:prstGeom prst="rect">
            <a:avLst/>
          </a:prstGeom>
          <a:noFill/>
          <a:ln>
            <a:solidFill>
              <a:schemeClr val="accent6">
                <a:lumMod val="1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200" dirty="0"/>
              <a:t>1 Managerial &amp; professional occupations</a:t>
            </a:r>
          </a:p>
        </p:txBody>
      </p:sp>
    </p:spTree>
    <p:extLst>
      <p:ext uri="{BB962C8B-B14F-4D97-AF65-F5344CB8AC3E}">
        <p14:creationId xmlns:p14="http://schemas.microsoft.com/office/powerpoint/2010/main" val="342404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9" grpId="0"/>
      <p:bldP spid="41" grpId="0"/>
      <p:bldP spid="7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0" grpId="0" animBg="1"/>
      <p:bldP spid="42" grpId="0" animBg="1"/>
      <p:bldP spid="43" grpId="0" animBg="1"/>
      <p:bldP spid="4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C8EFA6C1EBFD4B936F0F2EBE1AA9C8" ma:contentTypeVersion="11" ma:contentTypeDescription="Create a new document." ma:contentTypeScope="" ma:versionID="7e1c9931b02363cabeb2fe0a015df24a">
  <xsd:schema xmlns:xsd="http://www.w3.org/2001/XMLSchema" xmlns:xs="http://www.w3.org/2001/XMLSchema" xmlns:p="http://schemas.microsoft.com/office/2006/metadata/properties" xmlns:ns2="08ae39de-3828-4cc0-932a-325af8f56847" xmlns:ns3="b0981e6f-52f3-40ac-b3a5-7f76cc7539d2" targetNamespace="http://schemas.microsoft.com/office/2006/metadata/properties" ma:root="true" ma:fieldsID="df7c3c96af5f4adee95bf5d52289d319" ns2:_="" ns3:_="">
    <xsd:import namespace="08ae39de-3828-4cc0-932a-325af8f56847"/>
    <xsd:import namespace="b0981e6f-52f3-40ac-b3a5-7f76cc7539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ae39de-3828-4cc0-932a-325af8f568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981e6f-52f3-40ac-b3a5-7f76cc7539d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61B8C5-34AE-401F-B215-1BC56A7C7A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ae39de-3828-4cc0-932a-325af8f56847"/>
    <ds:schemaRef ds:uri="b0981e6f-52f3-40ac-b3a5-7f76cc7539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F5B735-4A9F-4898-A0E6-B84A9837EC00}">
  <ds:schemaRefs>
    <ds:schemaRef ds:uri="http://schemas.openxmlformats.org/package/2006/metadata/core-properties"/>
    <ds:schemaRef ds:uri="08ae39de-3828-4cc0-932a-325af8f56847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1B512E0-1A68-4F2D-83EC-6870FD3077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842</TotalTime>
  <Words>468</Words>
  <Application>Microsoft Macintosh PowerPoint</Application>
  <PresentationFormat>Widescreen</PresentationFormat>
  <Paragraphs>173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Socio-economic Classifications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Pevalin, David J</cp:lastModifiedBy>
  <cp:revision>24</cp:revision>
  <dcterms:created xsi:type="dcterms:W3CDTF">2020-05-12T14:44:09Z</dcterms:created>
  <dcterms:modified xsi:type="dcterms:W3CDTF">2022-06-17T07:51:41Z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0x010100E2C8EFA6C1EBFD4B936F0F2EBE1AA9C8</vt:lpwstr>
  </property>
</Properties>
</file>