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65" r:id="rId5"/>
    <p:sldId id="267" r:id="rId6"/>
    <p:sldId id="269" r:id="rId7"/>
    <p:sldId id="271" r:id="rId8"/>
    <p:sldId id="268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3"/>
    <p:restoredTop sz="95221"/>
  </p:normalViewPr>
  <p:slideViewPr>
    <p:cSldViewPr snapToGrid="0" snapToObjects="1">
      <p:cViewPr varScale="1">
        <p:scale>
          <a:sx n="92" d="100"/>
          <a:sy n="92" d="100"/>
        </p:scale>
        <p:origin x="96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07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3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33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569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49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80703-F9CE-3F4E-BE12-6F35386AA7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Socio-economic Classifications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776BF5-7496-0D4E-9A68-D9C03E9A07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Part 1: An Abridged History</a:t>
            </a:r>
          </a:p>
        </p:txBody>
      </p:sp>
    </p:spTree>
    <p:extLst>
      <p:ext uri="{BB962C8B-B14F-4D97-AF65-F5344CB8AC3E}">
        <p14:creationId xmlns:p14="http://schemas.microsoft.com/office/powerpoint/2010/main" val="57762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41584B1-6770-0A4B-9E50-4E6177CB8F08}"/>
              </a:ext>
            </a:extLst>
          </p:cNvPr>
          <p:cNvCxnSpPr>
            <a:cxnSpLocks/>
          </p:cNvCxnSpPr>
          <p:nvPr/>
        </p:nvCxnSpPr>
        <p:spPr>
          <a:xfrm>
            <a:off x="717842" y="796076"/>
            <a:ext cx="0" cy="5481674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D5DEEC6-F898-AD45-8A3A-0E0054C34A22}"/>
              </a:ext>
            </a:extLst>
          </p:cNvPr>
          <p:cNvSpPr txBox="1"/>
          <p:nvPr/>
        </p:nvSpPr>
        <p:spPr>
          <a:xfrm>
            <a:off x="-1" y="125789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BAB70-7AED-3045-AB79-6B5A664419FE}"/>
              </a:ext>
            </a:extLst>
          </p:cNvPr>
          <p:cNvSpPr txBox="1"/>
          <p:nvPr/>
        </p:nvSpPr>
        <p:spPr>
          <a:xfrm>
            <a:off x="0" y="79607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E931F-EE9D-B145-ACE8-BCD181AB31A6}"/>
              </a:ext>
            </a:extLst>
          </p:cNvPr>
          <p:cNvSpPr txBox="1"/>
          <p:nvPr/>
        </p:nvSpPr>
        <p:spPr>
          <a:xfrm>
            <a:off x="-3" y="2065228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1951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4EF44-D6D2-A544-AEDA-0F0094C1C37E}"/>
              </a:ext>
            </a:extLst>
          </p:cNvPr>
          <p:cNvSpPr txBox="1"/>
          <p:nvPr/>
        </p:nvSpPr>
        <p:spPr>
          <a:xfrm>
            <a:off x="0" y="3909685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1990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C64BF-4CD3-DA48-82F7-AF1FABA8CF47}"/>
              </a:ext>
            </a:extLst>
          </p:cNvPr>
          <p:cNvSpPr txBox="1"/>
          <p:nvPr/>
        </p:nvSpPr>
        <p:spPr>
          <a:xfrm>
            <a:off x="-4" y="24522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1961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731C1-4346-274F-983D-58B387258CB5}"/>
              </a:ext>
            </a:extLst>
          </p:cNvPr>
          <p:cNvSpPr txBox="1"/>
          <p:nvPr/>
        </p:nvSpPr>
        <p:spPr>
          <a:xfrm>
            <a:off x="-15" y="469237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70E52A-99A7-424B-840F-76D19D45A450}"/>
              </a:ext>
            </a:extLst>
          </p:cNvPr>
          <p:cNvSpPr txBox="1"/>
          <p:nvPr/>
        </p:nvSpPr>
        <p:spPr>
          <a:xfrm>
            <a:off x="-15" y="5292333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0A4A2B-82C7-1948-B217-7C7419DD923C}"/>
              </a:ext>
            </a:extLst>
          </p:cNvPr>
          <p:cNvSpPr txBox="1"/>
          <p:nvPr/>
        </p:nvSpPr>
        <p:spPr>
          <a:xfrm>
            <a:off x="-10609" y="5975351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703669-DD67-FE43-B2ED-5A9056DB8D9F}"/>
              </a:ext>
            </a:extLst>
          </p:cNvPr>
          <p:cNvSpPr txBox="1"/>
          <p:nvPr/>
        </p:nvSpPr>
        <p:spPr>
          <a:xfrm>
            <a:off x="-27" y="45047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2000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D015400-984B-D248-A4B1-F8AFF46D52AE}"/>
              </a:ext>
            </a:extLst>
          </p:cNvPr>
          <p:cNvGrpSpPr/>
          <p:nvPr/>
        </p:nvGrpSpPr>
        <p:grpSpPr>
          <a:xfrm>
            <a:off x="841802" y="57030"/>
            <a:ext cx="1901394" cy="6333819"/>
            <a:chOff x="841802" y="57030"/>
            <a:chExt cx="1901394" cy="633381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4AD7422-C69B-8E49-A087-A25D5C267F72}"/>
                </a:ext>
              </a:extLst>
            </p:cNvPr>
            <p:cNvSpPr txBox="1"/>
            <p:nvPr/>
          </p:nvSpPr>
          <p:spPr>
            <a:xfrm>
              <a:off x="841825" y="57030"/>
              <a:ext cx="190137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Registrar General’s Social Class (RGSC)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D7795077-CA4B-E945-AFDF-D4A003EDEE23}"/>
                </a:ext>
              </a:extLst>
            </p:cNvPr>
            <p:cNvGrpSpPr/>
            <p:nvPr/>
          </p:nvGrpSpPr>
          <p:grpSpPr>
            <a:xfrm>
              <a:off x="841802" y="796075"/>
              <a:ext cx="1896100" cy="5594774"/>
              <a:chOff x="841802" y="796075"/>
              <a:chExt cx="1896100" cy="5594774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4D1537F-BA99-6A45-869A-D71856F6E6AD}"/>
                  </a:ext>
                </a:extLst>
              </p:cNvPr>
              <p:cNvSpPr/>
              <p:nvPr/>
            </p:nvSpPr>
            <p:spPr>
              <a:xfrm>
                <a:off x="841826" y="796075"/>
                <a:ext cx="1896076" cy="420407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B221302-4469-554D-8687-838189ACFF36}"/>
                  </a:ext>
                </a:extLst>
              </p:cNvPr>
              <p:cNvSpPr txBox="1"/>
              <p:nvPr/>
            </p:nvSpPr>
            <p:spPr>
              <a:xfrm>
                <a:off x="1015996" y="796076"/>
                <a:ext cx="1553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First introduced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974DB8A-C2D2-BA4E-BD1B-985D0A379C4D}"/>
                  </a:ext>
                </a:extLst>
              </p:cNvPr>
              <p:cNvSpPr txBox="1"/>
              <p:nvPr/>
            </p:nvSpPr>
            <p:spPr>
              <a:xfrm>
                <a:off x="1132111" y="1132413"/>
                <a:ext cx="13207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Substantively</a:t>
                </a:r>
              </a:p>
              <a:p>
                <a:pPr algn="ctr"/>
                <a:r>
                  <a:rPr lang="en-US" sz="1400" dirty="0"/>
                  <a:t>modified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EECD4E-6307-3E49-AD9A-BCEA1C0E178A}"/>
                  </a:ext>
                </a:extLst>
              </p:cNvPr>
              <p:cNvSpPr txBox="1"/>
              <p:nvPr/>
            </p:nvSpPr>
            <p:spPr>
              <a:xfrm>
                <a:off x="899879" y="3694242"/>
                <a:ext cx="1785255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Name changed to: Social Class based on Occupation (SC)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AF7D5D6-C04D-E84A-BE7E-DA340321D527}"/>
                  </a:ext>
                </a:extLst>
              </p:cNvPr>
              <p:cNvSpPr txBox="1"/>
              <p:nvPr/>
            </p:nvSpPr>
            <p:spPr>
              <a:xfrm>
                <a:off x="1081311" y="4692370"/>
                <a:ext cx="1422389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Discontinued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533A76A5-F3A9-A345-B9DA-6E5BE1B24BC7}"/>
                  </a:ext>
                </a:extLst>
              </p:cNvPr>
              <p:cNvSpPr/>
              <p:nvPr/>
            </p:nvSpPr>
            <p:spPr>
              <a:xfrm>
                <a:off x="841802" y="5000145"/>
                <a:ext cx="448146" cy="1390704"/>
              </a:xfrm>
              <a:prstGeom prst="rect">
                <a:avLst/>
              </a:prstGeom>
              <a:pattFill prst="dkDnDiag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4" name="Picture 43">
            <a:extLst>
              <a:ext uri="{FF2B5EF4-FFF2-40B4-BE49-F238E27FC236}">
                <a16:creationId xmlns:a16="http://schemas.microsoft.com/office/drawing/2014/main" id="{25C21B4C-6ED0-AB41-B462-BD65BF45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5417" y="1915387"/>
            <a:ext cx="6103269" cy="437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90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41584B1-6770-0A4B-9E50-4E6177CB8F08}"/>
              </a:ext>
            </a:extLst>
          </p:cNvPr>
          <p:cNvCxnSpPr>
            <a:cxnSpLocks/>
          </p:cNvCxnSpPr>
          <p:nvPr/>
        </p:nvCxnSpPr>
        <p:spPr>
          <a:xfrm>
            <a:off x="717842" y="796076"/>
            <a:ext cx="0" cy="5481674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D5DEEC6-F898-AD45-8A3A-0E0054C34A22}"/>
              </a:ext>
            </a:extLst>
          </p:cNvPr>
          <p:cNvSpPr txBox="1"/>
          <p:nvPr/>
        </p:nvSpPr>
        <p:spPr>
          <a:xfrm>
            <a:off x="-1" y="125789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BAB70-7AED-3045-AB79-6B5A664419FE}"/>
              </a:ext>
            </a:extLst>
          </p:cNvPr>
          <p:cNvSpPr txBox="1"/>
          <p:nvPr/>
        </p:nvSpPr>
        <p:spPr>
          <a:xfrm>
            <a:off x="0" y="79607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E931F-EE9D-B145-ACE8-BCD181AB31A6}"/>
              </a:ext>
            </a:extLst>
          </p:cNvPr>
          <p:cNvSpPr txBox="1"/>
          <p:nvPr/>
        </p:nvSpPr>
        <p:spPr>
          <a:xfrm>
            <a:off x="-3" y="2065228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1951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4EF44-D6D2-A544-AEDA-0F0094C1C37E}"/>
              </a:ext>
            </a:extLst>
          </p:cNvPr>
          <p:cNvSpPr txBox="1"/>
          <p:nvPr/>
        </p:nvSpPr>
        <p:spPr>
          <a:xfrm>
            <a:off x="0" y="3909685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1990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C64BF-4CD3-DA48-82F7-AF1FABA8CF47}"/>
              </a:ext>
            </a:extLst>
          </p:cNvPr>
          <p:cNvSpPr txBox="1"/>
          <p:nvPr/>
        </p:nvSpPr>
        <p:spPr>
          <a:xfrm>
            <a:off x="-4" y="24522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1961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731C1-4346-274F-983D-58B387258CB5}"/>
              </a:ext>
            </a:extLst>
          </p:cNvPr>
          <p:cNvSpPr txBox="1"/>
          <p:nvPr/>
        </p:nvSpPr>
        <p:spPr>
          <a:xfrm>
            <a:off x="-15" y="469237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70E52A-99A7-424B-840F-76D19D45A450}"/>
              </a:ext>
            </a:extLst>
          </p:cNvPr>
          <p:cNvSpPr txBox="1"/>
          <p:nvPr/>
        </p:nvSpPr>
        <p:spPr>
          <a:xfrm>
            <a:off x="-15" y="5292333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0A4A2B-82C7-1948-B217-7C7419DD923C}"/>
              </a:ext>
            </a:extLst>
          </p:cNvPr>
          <p:cNvSpPr txBox="1"/>
          <p:nvPr/>
        </p:nvSpPr>
        <p:spPr>
          <a:xfrm>
            <a:off x="-10609" y="5975351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703669-DD67-FE43-B2ED-5A9056DB8D9F}"/>
              </a:ext>
            </a:extLst>
          </p:cNvPr>
          <p:cNvSpPr txBox="1"/>
          <p:nvPr/>
        </p:nvSpPr>
        <p:spPr>
          <a:xfrm>
            <a:off x="-27" y="45047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5823B5B-B651-D142-A0E8-523BCE106C11}"/>
              </a:ext>
            </a:extLst>
          </p:cNvPr>
          <p:cNvGrpSpPr/>
          <p:nvPr/>
        </p:nvGrpSpPr>
        <p:grpSpPr>
          <a:xfrm>
            <a:off x="852712" y="914400"/>
            <a:ext cx="309306" cy="5476449"/>
            <a:chOff x="852712" y="914400"/>
            <a:chExt cx="309306" cy="547644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4AD7422-C69B-8E49-A087-A25D5C267F72}"/>
                </a:ext>
              </a:extLst>
            </p:cNvPr>
            <p:cNvSpPr txBox="1"/>
            <p:nvPr/>
          </p:nvSpPr>
          <p:spPr>
            <a:xfrm rot="16200000">
              <a:off x="-1034745" y="2803384"/>
              <a:ext cx="4085746" cy="30777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Registrar General’s Social Class (RGSC)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33A76A5-F3A9-A345-B9DA-6E5BE1B24BC7}"/>
                </a:ext>
              </a:extLst>
            </p:cNvPr>
            <p:cNvSpPr/>
            <p:nvPr/>
          </p:nvSpPr>
          <p:spPr>
            <a:xfrm>
              <a:off x="852712" y="5000145"/>
              <a:ext cx="309306" cy="1390704"/>
            </a:xfrm>
            <a:prstGeom prst="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FAD2694-A430-4D46-8CD5-655726663007}"/>
              </a:ext>
            </a:extLst>
          </p:cNvPr>
          <p:cNvGrpSpPr/>
          <p:nvPr/>
        </p:nvGrpSpPr>
        <p:grpSpPr>
          <a:xfrm>
            <a:off x="1296880" y="1304057"/>
            <a:ext cx="1904668" cy="5086792"/>
            <a:chOff x="2977391" y="1304057"/>
            <a:chExt cx="1904668" cy="508679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1BE375D-7D56-774A-96E2-AB0181D65652}"/>
                </a:ext>
              </a:extLst>
            </p:cNvPr>
            <p:cNvSpPr txBox="1"/>
            <p:nvPr/>
          </p:nvSpPr>
          <p:spPr>
            <a:xfrm>
              <a:off x="2980688" y="1304057"/>
              <a:ext cx="1901371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Socio-economic Groups (SEG)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E3AD7642-9D5A-194F-A21F-087270C77652}"/>
                </a:ext>
              </a:extLst>
            </p:cNvPr>
            <p:cNvGrpSpPr/>
            <p:nvPr/>
          </p:nvGrpSpPr>
          <p:grpSpPr>
            <a:xfrm>
              <a:off x="2977391" y="2065226"/>
              <a:ext cx="1901376" cy="4325623"/>
              <a:chOff x="2977391" y="2065226"/>
              <a:chExt cx="1901376" cy="4325623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B78AB84-431C-C74B-B76F-28963CCBCF43}"/>
                  </a:ext>
                </a:extLst>
              </p:cNvPr>
              <p:cNvSpPr/>
              <p:nvPr/>
            </p:nvSpPr>
            <p:spPr>
              <a:xfrm>
                <a:off x="2977396" y="2065226"/>
                <a:ext cx="1901371" cy="2934919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F55E832-32B8-1A48-873B-143EE0F5BAF4}"/>
                  </a:ext>
                </a:extLst>
              </p:cNvPr>
              <p:cNvSpPr txBox="1"/>
              <p:nvPr/>
            </p:nvSpPr>
            <p:spPr>
              <a:xfrm>
                <a:off x="3151566" y="2065227"/>
                <a:ext cx="1553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First introduced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9C108EF-AB65-6F4F-AB1B-265460CC5917}"/>
                  </a:ext>
                </a:extLst>
              </p:cNvPr>
              <p:cNvSpPr txBox="1"/>
              <p:nvPr/>
            </p:nvSpPr>
            <p:spPr>
              <a:xfrm>
                <a:off x="3267681" y="2344535"/>
                <a:ext cx="13207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Extensively</a:t>
                </a:r>
              </a:p>
              <a:p>
                <a:pPr algn="ctr"/>
                <a:r>
                  <a:rPr lang="en-US" sz="1400" dirty="0"/>
                  <a:t>amended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DB9D0B2-9124-4E4A-B42B-F2DA8F84774F}"/>
                  </a:ext>
                </a:extLst>
              </p:cNvPr>
              <p:cNvSpPr txBox="1"/>
              <p:nvPr/>
            </p:nvSpPr>
            <p:spPr>
              <a:xfrm>
                <a:off x="3216884" y="4692370"/>
                <a:ext cx="1422389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Discontinued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36453C1-F6CC-9D46-9B89-E193AFC2496D}"/>
                  </a:ext>
                </a:extLst>
              </p:cNvPr>
              <p:cNvSpPr/>
              <p:nvPr/>
            </p:nvSpPr>
            <p:spPr>
              <a:xfrm>
                <a:off x="2977391" y="5000145"/>
                <a:ext cx="437242" cy="1390704"/>
              </a:xfrm>
              <a:prstGeom prst="rect">
                <a:avLst/>
              </a:prstGeom>
              <a:pattFill prst="dkDnDiag">
                <a:fgClr>
                  <a:schemeClr val="accent3">
                    <a:lumMod val="20000"/>
                    <a:lumOff val="80000"/>
                  </a:schemeClr>
                </a:fgClr>
                <a:bgClr>
                  <a:schemeClr val="bg1"/>
                </a:bgClr>
              </a:patt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55F0B5ED-5D45-524D-9BB9-26E2F7592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7485" y="1098149"/>
            <a:ext cx="5794418" cy="526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4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41584B1-6770-0A4B-9E50-4E6177CB8F08}"/>
              </a:ext>
            </a:extLst>
          </p:cNvPr>
          <p:cNvCxnSpPr>
            <a:cxnSpLocks/>
          </p:cNvCxnSpPr>
          <p:nvPr/>
        </p:nvCxnSpPr>
        <p:spPr>
          <a:xfrm>
            <a:off x="717842" y="796076"/>
            <a:ext cx="0" cy="5481674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D5DEEC6-F898-AD45-8A3A-0E0054C34A22}"/>
              </a:ext>
            </a:extLst>
          </p:cNvPr>
          <p:cNvSpPr txBox="1"/>
          <p:nvPr/>
        </p:nvSpPr>
        <p:spPr>
          <a:xfrm>
            <a:off x="-1" y="125789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BAB70-7AED-3045-AB79-6B5A664419FE}"/>
              </a:ext>
            </a:extLst>
          </p:cNvPr>
          <p:cNvSpPr txBox="1"/>
          <p:nvPr/>
        </p:nvSpPr>
        <p:spPr>
          <a:xfrm>
            <a:off x="0" y="79607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E931F-EE9D-B145-ACE8-BCD181AB31A6}"/>
              </a:ext>
            </a:extLst>
          </p:cNvPr>
          <p:cNvSpPr txBox="1"/>
          <p:nvPr/>
        </p:nvSpPr>
        <p:spPr>
          <a:xfrm>
            <a:off x="-3" y="2065228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1951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4EF44-D6D2-A544-AEDA-0F0094C1C37E}"/>
              </a:ext>
            </a:extLst>
          </p:cNvPr>
          <p:cNvSpPr txBox="1"/>
          <p:nvPr/>
        </p:nvSpPr>
        <p:spPr>
          <a:xfrm>
            <a:off x="0" y="3909685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1990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C64BF-4CD3-DA48-82F7-AF1FABA8CF47}"/>
              </a:ext>
            </a:extLst>
          </p:cNvPr>
          <p:cNvSpPr txBox="1"/>
          <p:nvPr/>
        </p:nvSpPr>
        <p:spPr>
          <a:xfrm>
            <a:off x="-4" y="24522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1961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731C1-4346-274F-983D-58B387258CB5}"/>
              </a:ext>
            </a:extLst>
          </p:cNvPr>
          <p:cNvSpPr txBox="1"/>
          <p:nvPr/>
        </p:nvSpPr>
        <p:spPr>
          <a:xfrm>
            <a:off x="-15" y="469237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70E52A-99A7-424B-840F-76D19D45A450}"/>
              </a:ext>
            </a:extLst>
          </p:cNvPr>
          <p:cNvSpPr txBox="1"/>
          <p:nvPr/>
        </p:nvSpPr>
        <p:spPr>
          <a:xfrm>
            <a:off x="-15" y="5292333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0A4A2B-82C7-1948-B217-7C7419DD923C}"/>
              </a:ext>
            </a:extLst>
          </p:cNvPr>
          <p:cNvSpPr txBox="1"/>
          <p:nvPr/>
        </p:nvSpPr>
        <p:spPr>
          <a:xfrm>
            <a:off x="-10609" y="5975351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703669-DD67-FE43-B2ED-5A9056DB8D9F}"/>
              </a:ext>
            </a:extLst>
          </p:cNvPr>
          <p:cNvSpPr txBox="1"/>
          <p:nvPr/>
        </p:nvSpPr>
        <p:spPr>
          <a:xfrm>
            <a:off x="-27" y="45047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2000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79495C8-864B-3A4E-AAFD-441855792ECF}"/>
              </a:ext>
            </a:extLst>
          </p:cNvPr>
          <p:cNvGrpSpPr/>
          <p:nvPr/>
        </p:nvGrpSpPr>
        <p:grpSpPr>
          <a:xfrm>
            <a:off x="1877139" y="3429000"/>
            <a:ext cx="2200270" cy="2995779"/>
            <a:chOff x="5112965" y="3429000"/>
            <a:chExt cx="2200270" cy="299577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94AB3E7-20DF-8546-8AF6-CF1AA7585048}"/>
                </a:ext>
              </a:extLst>
            </p:cNvPr>
            <p:cNvSpPr txBox="1"/>
            <p:nvPr/>
          </p:nvSpPr>
          <p:spPr>
            <a:xfrm>
              <a:off x="5112965" y="3429000"/>
              <a:ext cx="2200270" cy="73866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National Statistics Socio-economic Classification (NS-SEC)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113D0CC-2C46-CC48-8AC4-83B5EC8A6670}"/>
                </a:ext>
              </a:extLst>
            </p:cNvPr>
            <p:cNvGrpSpPr/>
            <p:nvPr/>
          </p:nvGrpSpPr>
          <p:grpSpPr>
            <a:xfrm>
              <a:off x="5112965" y="4397034"/>
              <a:ext cx="2200269" cy="2027745"/>
              <a:chOff x="5112965" y="4397034"/>
              <a:chExt cx="2200269" cy="2027745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0D22CE4-32BF-5F40-9854-8143BA705BF4}"/>
                  </a:ext>
                </a:extLst>
              </p:cNvPr>
              <p:cNvSpPr/>
              <p:nvPr/>
            </p:nvSpPr>
            <p:spPr>
              <a:xfrm>
                <a:off x="5112965" y="4397034"/>
                <a:ext cx="2200269" cy="199381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CF41A5E-D974-424A-B81D-2E875EF7925A}"/>
                  </a:ext>
                </a:extLst>
              </p:cNvPr>
              <p:cNvSpPr txBox="1"/>
              <p:nvPr/>
            </p:nvSpPr>
            <p:spPr>
              <a:xfrm>
                <a:off x="5413842" y="4397034"/>
                <a:ext cx="15530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First introduced on SOC 2000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974B245-64A2-2341-9E85-CFB3D4C3725D}"/>
                  </a:ext>
                </a:extLst>
              </p:cNvPr>
              <p:cNvSpPr txBox="1"/>
              <p:nvPr/>
            </p:nvSpPr>
            <p:spPr>
              <a:xfrm>
                <a:off x="5413842" y="5184611"/>
                <a:ext cx="15530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Re-based on SOC 2010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8241B64-D7C0-A947-808F-4B26F8F42903}"/>
                  </a:ext>
                </a:extLst>
              </p:cNvPr>
              <p:cNvSpPr txBox="1"/>
              <p:nvPr/>
            </p:nvSpPr>
            <p:spPr>
              <a:xfrm>
                <a:off x="5413842" y="5901559"/>
                <a:ext cx="15530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Re-based on SOC 2020</a:t>
                </a:r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1BE375D-7D56-774A-96E2-AB0181D65652}"/>
              </a:ext>
            </a:extLst>
          </p:cNvPr>
          <p:cNvSpPr txBox="1"/>
          <p:nvPr/>
        </p:nvSpPr>
        <p:spPr>
          <a:xfrm rot="16200000">
            <a:off x="101392" y="3451740"/>
            <a:ext cx="2836374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Socio-economic Groups (SEG)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36453C1-F6CC-9D46-9B89-E193AFC2496D}"/>
              </a:ext>
            </a:extLst>
          </p:cNvPr>
          <p:cNvSpPr/>
          <p:nvPr/>
        </p:nvSpPr>
        <p:spPr>
          <a:xfrm>
            <a:off x="1365689" y="5023816"/>
            <a:ext cx="307778" cy="1390704"/>
          </a:xfrm>
          <a:prstGeom prst="rect">
            <a:avLst/>
          </a:prstGeom>
          <a:pattFill prst="dkDnDiag">
            <a:fgClr>
              <a:schemeClr val="accent3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A9E8BE3-B01D-334B-918D-6135C62E23D7}"/>
              </a:ext>
            </a:extLst>
          </p:cNvPr>
          <p:cNvGrpSpPr/>
          <p:nvPr/>
        </p:nvGrpSpPr>
        <p:grpSpPr>
          <a:xfrm>
            <a:off x="854239" y="938071"/>
            <a:ext cx="307778" cy="5476449"/>
            <a:chOff x="854239" y="914400"/>
            <a:chExt cx="307778" cy="5476449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78BD774-FDD4-524A-BA2E-2CDFFA54FD5B}"/>
                </a:ext>
              </a:extLst>
            </p:cNvPr>
            <p:cNvSpPr txBox="1"/>
            <p:nvPr/>
          </p:nvSpPr>
          <p:spPr>
            <a:xfrm rot="16200000">
              <a:off x="-1034745" y="2803384"/>
              <a:ext cx="4085746" cy="30777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Registrar General’s Social Class (RGSC)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C9E2D41-5562-AA44-B870-D8DFCA706945}"/>
                </a:ext>
              </a:extLst>
            </p:cNvPr>
            <p:cNvSpPr/>
            <p:nvPr/>
          </p:nvSpPr>
          <p:spPr>
            <a:xfrm>
              <a:off x="861140" y="5000145"/>
              <a:ext cx="300877" cy="1390704"/>
            </a:xfrm>
            <a:prstGeom prst="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D9F34FF-CF8C-794F-ADE9-68DC4AA5D0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5593" y="2769846"/>
            <a:ext cx="5778391" cy="356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41584B1-6770-0A4B-9E50-4E6177CB8F08}"/>
              </a:ext>
            </a:extLst>
          </p:cNvPr>
          <p:cNvCxnSpPr>
            <a:cxnSpLocks/>
          </p:cNvCxnSpPr>
          <p:nvPr/>
        </p:nvCxnSpPr>
        <p:spPr>
          <a:xfrm>
            <a:off x="717842" y="796076"/>
            <a:ext cx="0" cy="5481674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D5DEEC6-F898-AD45-8A3A-0E0054C34A22}"/>
              </a:ext>
            </a:extLst>
          </p:cNvPr>
          <p:cNvSpPr txBox="1"/>
          <p:nvPr/>
        </p:nvSpPr>
        <p:spPr>
          <a:xfrm>
            <a:off x="-1" y="125789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BAB70-7AED-3045-AB79-6B5A664419FE}"/>
              </a:ext>
            </a:extLst>
          </p:cNvPr>
          <p:cNvSpPr txBox="1"/>
          <p:nvPr/>
        </p:nvSpPr>
        <p:spPr>
          <a:xfrm>
            <a:off x="0" y="79607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E931F-EE9D-B145-ACE8-BCD181AB31A6}"/>
              </a:ext>
            </a:extLst>
          </p:cNvPr>
          <p:cNvSpPr txBox="1"/>
          <p:nvPr/>
        </p:nvSpPr>
        <p:spPr>
          <a:xfrm>
            <a:off x="-3" y="2065228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1951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4EF44-D6D2-A544-AEDA-0F0094C1C37E}"/>
              </a:ext>
            </a:extLst>
          </p:cNvPr>
          <p:cNvSpPr txBox="1"/>
          <p:nvPr/>
        </p:nvSpPr>
        <p:spPr>
          <a:xfrm>
            <a:off x="0" y="3909685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1990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C64BF-4CD3-DA48-82F7-AF1FABA8CF47}"/>
              </a:ext>
            </a:extLst>
          </p:cNvPr>
          <p:cNvSpPr txBox="1"/>
          <p:nvPr/>
        </p:nvSpPr>
        <p:spPr>
          <a:xfrm>
            <a:off x="-4" y="24522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1961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AD7422-C69B-8E49-A087-A25D5C267F72}"/>
              </a:ext>
            </a:extLst>
          </p:cNvPr>
          <p:cNvSpPr txBox="1"/>
          <p:nvPr/>
        </p:nvSpPr>
        <p:spPr>
          <a:xfrm rot="16200000">
            <a:off x="-855538" y="2728682"/>
            <a:ext cx="385992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Registrar General’s Social Class (RGSC)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731C1-4346-274F-983D-58B387258CB5}"/>
              </a:ext>
            </a:extLst>
          </p:cNvPr>
          <p:cNvSpPr txBox="1"/>
          <p:nvPr/>
        </p:nvSpPr>
        <p:spPr>
          <a:xfrm>
            <a:off x="-15" y="469237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BE375D-7D56-774A-96E2-AB0181D65652}"/>
              </a:ext>
            </a:extLst>
          </p:cNvPr>
          <p:cNvSpPr txBox="1"/>
          <p:nvPr/>
        </p:nvSpPr>
        <p:spPr>
          <a:xfrm rot="16200000">
            <a:off x="395908" y="3254214"/>
            <a:ext cx="2593417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Socio-economic Groups (SEG)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94AB3E7-20DF-8546-8AF6-CF1AA7585048}"/>
              </a:ext>
            </a:extLst>
          </p:cNvPr>
          <p:cNvSpPr txBox="1"/>
          <p:nvPr/>
        </p:nvSpPr>
        <p:spPr>
          <a:xfrm rot="16200000">
            <a:off x="1783924" y="5065365"/>
            <a:ext cx="1700098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National Statistics Socio-economic Classification </a:t>
            </a:r>
          </a:p>
          <a:p>
            <a:pPr algn="ctr"/>
            <a:r>
              <a:rPr lang="en-US" sz="1400" dirty="0"/>
              <a:t>(NS-SEC)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70E52A-99A7-424B-840F-76D19D45A450}"/>
              </a:ext>
            </a:extLst>
          </p:cNvPr>
          <p:cNvSpPr txBox="1"/>
          <p:nvPr/>
        </p:nvSpPr>
        <p:spPr>
          <a:xfrm>
            <a:off x="-15" y="5292333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0A4A2B-82C7-1948-B217-7C7419DD923C}"/>
              </a:ext>
            </a:extLst>
          </p:cNvPr>
          <p:cNvSpPr txBox="1"/>
          <p:nvPr/>
        </p:nvSpPr>
        <p:spPr>
          <a:xfrm>
            <a:off x="-10609" y="5975351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703669-DD67-FE43-B2ED-5A9056DB8D9F}"/>
              </a:ext>
            </a:extLst>
          </p:cNvPr>
          <p:cNvSpPr txBox="1"/>
          <p:nvPr/>
        </p:nvSpPr>
        <p:spPr>
          <a:xfrm>
            <a:off x="-27" y="45047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757FAC-4C02-4149-BDF4-32861854F411}"/>
              </a:ext>
            </a:extLst>
          </p:cNvPr>
          <p:cNvSpPr txBox="1"/>
          <p:nvPr/>
        </p:nvSpPr>
        <p:spPr>
          <a:xfrm>
            <a:off x="6534668" y="3619875"/>
            <a:ext cx="2220686" cy="3077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1980 – Cambridge Scale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B372BC-079E-2D4D-9AE0-DC6AE8C8C2A2}"/>
              </a:ext>
            </a:extLst>
          </p:cNvPr>
          <p:cNvSpPr txBox="1"/>
          <p:nvPr/>
        </p:nvSpPr>
        <p:spPr>
          <a:xfrm>
            <a:off x="6534668" y="2065228"/>
            <a:ext cx="2220686" cy="3077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1950 – Hall-Jones Scale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7C67475-DFBA-C042-B4F6-36391638ACE5}"/>
              </a:ext>
            </a:extLst>
          </p:cNvPr>
          <p:cNvSpPr txBox="1"/>
          <p:nvPr/>
        </p:nvSpPr>
        <p:spPr>
          <a:xfrm>
            <a:off x="3313719" y="2728681"/>
            <a:ext cx="2705100" cy="3077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1974 – Hope-Goldthorpe Scale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D81826-AF0D-DC48-A3A8-AA66D03A39F3}"/>
              </a:ext>
            </a:extLst>
          </p:cNvPr>
          <p:cNvSpPr txBox="1"/>
          <p:nvPr/>
        </p:nvSpPr>
        <p:spPr>
          <a:xfrm>
            <a:off x="3313720" y="3403550"/>
            <a:ext cx="2971798" cy="3077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1979 – Goldthorpe/EGP Schema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2BB001F-9BE0-5442-A513-EB0DF6670BC1}"/>
              </a:ext>
            </a:extLst>
          </p:cNvPr>
          <p:cNvSpPr txBox="1"/>
          <p:nvPr/>
        </p:nvSpPr>
        <p:spPr>
          <a:xfrm>
            <a:off x="3313719" y="4078420"/>
            <a:ext cx="2971799" cy="3077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1992 – revised Goldthorpe Schema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215305D-3B66-3D46-B865-B5E82B8D5580}"/>
              </a:ext>
            </a:extLst>
          </p:cNvPr>
          <p:cNvSpPr txBox="1"/>
          <p:nvPr/>
        </p:nvSpPr>
        <p:spPr>
          <a:xfrm>
            <a:off x="6534668" y="5388529"/>
            <a:ext cx="2971799" cy="30777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2013 – Great British Class Survey</a:t>
            </a:r>
          </a:p>
        </p:txBody>
      </p:sp>
      <p:sp>
        <p:nvSpPr>
          <p:cNvPr id="3" name="Bent Up Arrow 2">
            <a:extLst>
              <a:ext uri="{FF2B5EF4-FFF2-40B4-BE49-F238E27FC236}">
                <a16:creationId xmlns:a16="http://schemas.microsoft.com/office/drawing/2014/main" id="{7A735A4A-08E4-3E4B-9DF9-AD236DDF8F0B}"/>
              </a:ext>
            </a:extLst>
          </p:cNvPr>
          <p:cNvSpPr/>
          <p:nvPr/>
        </p:nvSpPr>
        <p:spPr>
          <a:xfrm rot="10800000">
            <a:off x="2633973" y="4232308"/>
            <a:ext cx="679746" cy="460061"/>
          </a:xfrm>
          <a:prstGeom prst="bentUpArrow">
            <a:avLst>
              <a:gd name="adj1" fmla="val 25000"/>
              <a:gd name="adj2" fmla="val 25000"/>
              <a:gd name="adj3" fmla="val 32098"/>
            </a:avLst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587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41584B1-6770-0A4B-9E50-4E6177CB8F08}"/>
              </a:ext>
            </a:extLst>
          </p:cNvPr>
          <p:cNvCxnSpPr>
            <a:cxnSpLocks/>
          </p:cNvCxnSpPr>
          <p:nvPr/>
        </p:nvCxnSpPr>
        <p:spPr>
          <a:xfrm>
            <a:off x="717842" y="796076"/>
            <a:ext cx="0" cy="5481674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D5DEEC6-F898-AD45-8A3A-0E0054C34A22}"/>
              </a:ext>
            </a:extLst>
          </p:cNvPr>
          <p:cNvSpPr txBox="1"/>
          <p:nvPr/>
        </p:nvSpPr>
        <p:spPr>
          <a:xfrm>
            <a:off x="-1" y="125789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BAB70-7AED-3045-AB79-6B5A664419FE}"/>
              </a:ext>
            </a:extLst>
          </p:cNvPr>
          <p:cNvSpPr txBox="1"/>
          <p:nvPr/>
        </p:nvSpPr>
        <p:spPr>
          <a:xfrm>
            <a:off x="0" y="79607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E931F-EE9D-B145-ACE8-BCD181AB31A6}"/>
              </a:ext>
            </a:extLst>
          </p:cNvPr>
          <p:cNvSpPr txBox="1"/>
          <p:nvPr/>
        </p:nvSpPr>
        <p:spPr>
          <a:xfrm>
            <a:off x="-3" y="2065228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1951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4EF44-D6D2-A544-AEDA-0F0094C1C37E}"/>
              </a:ext>
            </a:extLst>
          </p:cNvPr>
          <p:cNvSpPr txBox="1"/>
          <p:nvPr/>
        </p:nvSpPr>
        <p:spPr>
          <a:xfrm>
            <a:off x="0" y="3909685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1990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C64BF-4CD3-DA48-82F7-AF1FABA8CF47}"/>
              </a:ext>
            </a:extLst>
          </p:cNvPr>
          <p:cNvSpPr txBox="1"/>
          <p:nvPr/>
        </p:nvSpPr>
        <p:spPr>
          <a:xfrm>
            <a:off x="-4" y="24522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1961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731C1-4346-274F-983D-58B387258CB5}"/>
              </a:ext>
            </a:extLst>
          </p:cNvPr>
          <p:cNvSpPr txBox="1"/>
          <p:nvPr/>
        </p:nvSpPr>
        <p:spPr>
          <a:xfrm>
            <a:off x="-15" y="4692370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70E52A-99A7-424B-840F-76D19D45A450}"/>
              </a:ext>
            </a:extLst>
          </p:cNvPr>
          <p:cNvSpPr txBox="1"/>
          <p:nvPr/>
        </p:nvSpPr>
        <p:spPr>
          <a:xfrm>
            <a:off x="-15" y="5292333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0A4A2B-82C7-1948-B217-7C7419DD923C}"/>
              </a:ext>
            </a:extLst>
          </p:cNvPr>
          <p:cNvSpPr txBox="1"/>
          <p:nvPr/>
        </p:nvSpPr>
        <p:spPr>
          <a:xfrm>
            <a:off x="-10609" y="5975351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703669-DD67-FE43-B2ED-5A9056DB8D9F}"/>
              </a:ext>
            </a:extLst>
          </p:cNvPr>
          <p:cNvSpPr txBox="1"/>
          <p:nvPr/>
        </p:nvSpPr>
        <p:spPr>
          <a:xfrm>
            <a:off x="-27" y="4504756"/>
            <a:ext cx="841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2000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79495C8-864B-3A4E-AAFD-441855792ECF}"/>
              </a:ext>
            </a:extLst>
          </p:cNvPr>
          <p:cNvGrpSpPr/>
          <p:nvPr/>
        </p:nvGrpSpPr>
        <p:grpSpPr>
          <a:xfrm>
            <a:off x="5112965" y="3429000"/>
            <a:ext cx="2200270" cy="2995779"/>
            <a:chOff x="5112965" y="3429000"/>
            <a:chExt cx="2200270" cy="299577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94AB3E7-20DF-8546-8AF6-CF1AA7585048}"/>
                </a:ext>
              </a:extLst>
            </p:cNvPr>
            <p:cNvSpPr txBox="1"/>
            <p:nvPr/>
          </p:nvSpPr>
          <p:spPr>
            <a:xfrm>
              <a:off x="5112965" y="3429000"/>
              <a:ext cx="2200270" cy="73866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National Statistics Socio-economic Classification (NS-SEC)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113D0CC-2C46-CC48-8AC4-83B5EC8A6670}"/>
                </a:ext>
              </a:extLst>
            </p:cNvPr>
            <p:cNvGrpSpPr/>
            <p:nvPr/>
          </p:nvGrpSpPr>
          <p:grpSpPr>
            <a:xfrm>
              <a:off x="5112965" y="4397034"/>
              <a:ext cx="2200269" cy="2027745"/>
              <a:chOff x="5112965" y="4397034"/>
              <a:chExt cx="2200269" cy="2027745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0D22CE4-32BF-5F40-9854-8143BA705BF4}"/>
                  </a:ext>
                </a:extLst>
              </p:cNvPr>
              <p:cNvSpPr/>
              <p:nvPr/>
            </p:nvSpPr>
            <p:spPr>
              <a:xfrm>
                <a:off x="5112965" y="4397034"/>
                <a:ext cx="2200269" cy="199381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CF41A5E-D974-424A-B81D-2E875EF7925A}"/>
                  </a:ext>
                </a:extLst>
              </p:cNvPr>
              <p:cNvSpPr txBox="1"/>
              <p:nvPr/>
            </p:nvSpPr>
            <p:spPr>
              <a:xfrm>
                <a:off x="5413842" y="4397034"/>
                <a:ext cx="15530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First introduced on SOC 2000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974B245-64A2-2341-9E85-CFB3D4C3725D}"/>
                  </a:ext>
                </a:extLst>
              </p:cNvPr>
              <p:cNvSpPr txBox="1"/>
              <p:nvPr/>
            </p:nvSpPr>
            <p:spPr>
              <a:xfrm>
                <a:off x="5413842" y="5184611"/>
                <a:ext cx="15530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Re-based on SOC 2010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8241B64-D7C0-A947-808F-4B26F8F42903}"/>
                  </a:ext>
                </a:extLst>
              </p:cNvPr>
              <p:cNvSpPr txBox="1"/>
              <p:nvPr/>
            </p:nvSpPr>
            <p:spPr>
              <a:xfrm>
                <a:off x="5413842" y="5901559"/>
                <a:ext cx="15530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Re-based on SOC 2020</a:t>
                </a:r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D015400-984B-D248-A4B1-F8AFF46D52AE}"/>
              </a:ext>
            </a:extLst>
          </p:cNvPr>
          <p:cNvGrpSpPr/>
          <p:nvPr/>
        </p:nvGrpSpPr>
        <p:grpSpPr>
          <a:xfrm>
            <a:off x="841802" y="57030"/>
            <a:ext cx="1901394" cy="6333819"/>
            <a:chOff x="841802" y="57030"/>
            <a:chExt cx="1901394" cy="633381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4AD7422-C69B-8E49-A087-A25D5C267F72}"/>
                </a:ext>
              </a:extLst>
            </p:cNvPr>
            <p:cNvSpPr txBox="1"/>
            <p:nvPr/>
          </p:nvSpPr>
          <p:spPr>
            <a:xfrm>
              <a:off x="841825" y="57030"/>
              <a:ext cx="1901371" cy="52322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Registrar General’s Social Class (RGSC)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D7795077-CA4B-E945-AFDF-D4A003EDEE23}"/>
                </a:ext>
              </a:extLst>
            </p:cNvPr>
            <p:cNvGrpSpPr/>
            <p:nvPr/>
          </p:nvGrpSpPr>
          <p:grpSpPr>
            <a:xfrm>
              <a:off x="841802" y="796075"/>
              <a:ext cx="1896100" cy="5594774"/>
              <a:chOff x="841802" y="796075"/>
              <a:chExt cx="1896100" cy="5594774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4D1537F-BA99-6A45-869A-D71856F6E6AD}"/>
                  </a:ext>
                </a:extLst>
              </p:cNvPr>
              <p:cNvSpPr/>
              <p:nvPr/>
            </p:nvSpPr>
            <p:spPr>
              <a:xfrm>
                <a:off x="841826" y="796075"/>
                <a:ext cx="1896076" cy="420407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B221302-4469-554D-8687-838189ACFF36}"/>
                  </a:ext>
                </a:extLst>
              </p:cNvPr>
              <p:cNvSpPr txBox="1"/>
              <p:nvPr/>
            </p:nvSpPr>
            <p:spPr>
              <a:xfrm>
                <a:off x="1015996" y="796076"/>
                <a:ext cx="1553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First introduced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974DB8A-C2D2-BA4E-BD1B-985D0A379C4D}"/>
                  </a:ext>
                </a:extLst>
              </p:cNvPr>
              <p:cNvSpPr txBox="1"/>
              <p:nvPr/>
            </p:nvSpPr>
            <p:spPr>
              <a:xfrm>
                <a:off x="1132111" y="1132413"/>
                <a:ext cx="13207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Substantively</a:t>
                </a:r>
              </a:p>
              <a:p>
                <a:pPr algn="ctr"/>
                <a:r>
                  <a:rPr lang="en-US" sz="1400" dirty="0"/>
                  <a:t>modified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EECD4E-6307-3E49-AD9A-BCEA1C0E178A}"/>
                  </a:ext>
                </a:extLst>
              </p:cNvPr>
              <p:cNvSpPr txBox="1"/>
              <p:nvPr/>
            </p:nvSpPr>
            <p:spPr>
              <a:xfrm>
                <a:off x="899879" y="3694242"/>
                <a:ext cx="1785255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Name changed to: Social Class based on Occupation (SC)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AF7D5D6-C04D-E84A-BE7E-DA340321D527}"/>
                  </a:ext>
                </a:extLst>
              </p:cNvPr>
              <p:cNvSpPr txBox="1"/>
              <p:nvPr/>
            </p:nvSpPr>
            <p:spPr>
              <a:xfrm>
                <a:off x="1081311" y="4692370"/>
                <a:ext cx="1422389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Discontinued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533A76A5-F3A9-A345-B9DA-6E5BE1B24BC7}"/>
                  </a:ext>
                </a:extLst>
              </p:cNvPr>
              <p:cNvSpPr/>
              <p:nvPr/>
            </p:nvSpPr>
            <p:spPr>
              <a:xfrm>
                <a:off x="841802" y="5000145"/>
                <a:ext cx="448146" cy="1390704"/>
              </a:xfrm>
              <a:prstGeom prst="rect">
                <a:avLst/>
              </a:prstGeom>
              <a:pattFill prst="dkDnDiag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FAD2694-A430-4D46-8CD5-655726663007}"/>
              </a:ext>
            </a:extLst>
          </p:cNvPr>
          <p:cNvGrpSpPr/>
          <p:nvPr/>
        </p:nvGrpSpPr>
        <p:grpSpPr>
          <a:xfrm>
            <a:off x="2977387" y="1304057"/>
            <a:ext cx="1904672" cy="5086792"/>
            <a:chOff x="2977387" y="1304057"/>
            <a:chExt cx="1904672" cy="508679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1BE375D-7D56-774A-96E2-AB0181D65652}"/>
                </a:ext>
              </a:extLst>
            </p:cNvPr>
            <p:cNvSpPr txBox="1"/>
            <p:nvPr/>
          </p:nvSpPr>
          <p:spPr>
            <a:xfrm>
              <a:off x="2980688" y="1304057"/>
              <a:ext cx="1901371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Socio-economic Groups (SEG)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E3AD7642-9D5A-194F-A21F-087270C77652}"/>
                </a:ext>
              </a:extLst>
            </p:cNvPr>
            <p:cNvGrpSpPr/>
            <p:nvPr/>
          </p:nvGrpSpPr>
          <p:grpSpPr>
            <a:xfrm>
              <a:off x="2977387" y="2065226"/>
              <a:ext cx="1901380" cy="4325623"/>
              <a:chOff x="2977387" y="2065226"/>
              <a:chExt cx="1901380" cy="4325623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B78AB84-431C-C74B-B76F-28963CCBCF43}"/>
                  </a:ext>
                </a:extLst>
              </p:cNvPr>
              <p:cNvSpPr/>
              <p:nvPr/>
            </p:nvSpPr>
            <p:spPr>
              <a:xfrm>
                <a:off x="2977396" y="2065226"/>
                <a:ext cx="1901371" cy="2934919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F55E832-32B8-1A48-873B-143EE0F5BAF4}"/>
                  </a:ext>
                </a:extLst>
              </p:cNvPr>
              <p:cNvSpPr txBox="1"/>
              <p:nvPr/>
            </p:nvSpPr>
            <p:spPr>
              <a:xfrm>
                <a:off x="3151566" y="2065227"/>
                <a:ext cx="155302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First introduced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9C108EF-AB65-6F4F-AB1B-265460CC5917}"/>
                  </a:ext>
                </a:extLst>
              </p:cNvPr>
              <p:cNvSpPr txBox="1"/>
              <p:nvPr/>
            </p:nvSpPr>
            <p:spPr>
              <a:xfrm>
                <a:off x="3267681" y="2344535"/>
                <a:ext cx="13207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Extensively</a:t>
                </a:r>
              </a:p>
              <a:p>
                <a:pPr algn="ctr"/>
                <a:r>
                  <a:rPr lang="en-US" sz="1400" dirty="0"/>
                  <a:t>amended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DB9D0B2-9124-4E4A-B42B-F2DA8F84774F}"/>
                  </a:ext>
                </a:extLst>
              </p:cNvPr>
              <p:cNvSpPr txBox="1"/>
              <p:nvPr/>
            </p:nvSpPr>
            <p:spPr>
              <a:xfrm>
                <a:off x="3216884" y="4692370"/>
                <a:ext cx="1422389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Discontinued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36453C1-F6CC-9D46-9B89-E193AFC2496D}"/>
                  </a:ext>
                </a:extLst>
              </p:cNvPr>
              <p:cNvSpPr/>
              <p:nvPr/>
            </p:nvSpPr>
            <p:spPr>
              <a:xfrm>
                <a:off x="2977387" y="5000145"/>
                <a:ext cx="437246" cy="1390704"/>
              </a:xfrm>
              <a:prstGeom prst="rect">
                <a:avLst/>
              </a:prstGeom>
              <a:pattFill prst="dkDnDiag">
                <a:fgClr>
                  <a:schemeClr val="accent3">
                    <a:lumMod val="20000"/>
                    <a:lumOff val="80000"/>
                  </a:schemeClr>
                </a:fgClr>
                <a:bgClr>
                  <a:schemeClr val="bg1"/>
                </a:bgClr>
              </a:patt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6508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C8EFA6C1EBFD4B936F0F2EBE1AA9C8" ma:contentTypeVersion="11" ma:contentTypeDescription="Create a new document." ma:contentTypeScope="" ma:versionID="7e1c9931b02363cabeb2fe0a015df24a">
  <xsd:schema xmlns:xsd="http://www.w3.org/2001/XMLSchema" xmlns:xs="http://www.w3.org/2001/XMLSchema" xmlns:p="http://schemas.microsoft.com/office/2006/metadata/properties" xmlns:ns2="08ae39de-3828-4cc0-932a-325af8f56847" xmlns:ns3="b0981e6f-52f3-40ac-b3a5-7f76cc7539d2" targetNamespace="http://schemas.microsoft.com/office/2006/metadata/properties" ma:root="true" ma:fieldsID="df7c3c96af5f4adee95bf5d52289d319" ns2:_="" ns3:_="">
    <xsd:import namespace="08ae39de-3828-4cc0-932a-325af8f56847"/>
    <xsd:import namespace="b0981e6f-52f3-40ac-b3a5-7f76cc7539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ae39de-3828-4cc0-932a-325af8f568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981e6f-52f3-40ac-b3a5-7f76cc7539d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B512E0-1A68-4F2D-83EC-6870FD3077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F5B735-4A9F-4898-A0E6-B84A9837EC00}">
  <ds:schemaRefs>
    <ds:schemaRef ds:uri="http://schemas.openxmlformats.org/package/2006/metadata/core-properties"/>
    <ds:schemaRef ds:uri="08ae39de-3828-4cc0-932a-325af8f56847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961B8C5-34AE-401F-B215-1BC56A7C7A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ae39de-3828-4cc0-932a-325af8f56847"/>
    <ds:schemaRef ds:uri="b0981e6f-52f3-40ac-b3a5-7f76cc7539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233</Words>
  <Application>Microsoft Macintosh PowerPoint</Application>
  <PresentationFormat>Widescreen</PresentationFormat>
  <Paragraphs>95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Socio-economic Classifications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Pevalin, David J</cp:lastModifiedBy>
  <cp:revision>20</cp:revision>
  <dcterms:created xsi:type="dcterms:W3CDTF">2020-05-12T14:44:09Z</dcterms:created>
  <dcterms:modified xsi:type="dcterms:W3CDTF">2022-04-02T19:48:37Z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0x010100E2C8EFA6C1EBFD4B936F0F2EBE1AA9C8</vt:lpwstr>
  </property>
</Properties>
</file>