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3" r:id="rId4"/>
    <p:sldId id="262" r:id="rId5"/>
    <p:sldId id="263" r:id="rId6"/>
    <p:sldId id="275" r:id="rId7"/>
    <p:sldId id="276" r:id="rId8"/>
    <p:sldId id="277" r:id="rId9"/>
    <p:sldId id="279" r:id="rId10"/>
    <p:sldId id="278" r:id="rId11"/>
    <p:sldId id="269" r:id="rId12"/>
    <p:sldId id="284" r:id="rId13"/>
    <p:sldId id="280" r:id="rId14"/>
    <p:sldId id="281" r:id="rId15"/>
    <p:sldId id="282" r:id="rId16"/>
    <p:sldId id="283" r:id="rId17"/>
    <p:sldId id="272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86395"/>
  </p:normalViewPr>
  <p:slideViewPr>
    <p:cSldViewPr snapToGrid="0" snapToObjects="1">
      <p:cViewPr varScale="1">
        <p:scale>
          <a:sx n="101" d="100"/>
          <a:sy n="101" d="100"/>
        </p:scale>
        <p:origin x="133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526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29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11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027FF1-CBD3-43D6-BFE2-1873B8203163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459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CED6813-747C-8D4B-8EC3-CEF15AE94B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67297"/>
            <a:ext cx="12192000" cy="48388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017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628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528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3415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89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10E7F1A-7635-AB4E-B5BF-063DD21C1970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63254" y="388307"/>
            <a:ext cx="3599146" cy="3326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3035CF-44FC-2545-A262-AADD9284B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Multinomial logistic regression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B30DA9C-523E-B840-B4B5-38451AE0DB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Part </a:t>
            </a:r>
            <a:r>
              <a:rPr lang="en-GB" b="1" dirty="0" smtClean="0"/>
              <a:t>2: Multiple multinomial regression</a:t>
            </a:r>
            <a:endParaRPr lang="en-GB" b="1" dirty="0"/>
          </a:p>
          <a:p>
            <a:endParaRPr lang="en-GB" dirty="0"/>
          </a:p>
          <a:p>
            <a:r>
              <a:rPr lang="en-GB" dirty="0"/>
              <a:t>Dr Heini Väisänen</a:t>
            </a:r>
          </a:p>
          <a:p>
            <a:r>
              <a:rPr lang="en-GB" dirty="0"/>
              <a:t>University of Southampton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5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/>
              <a:t>association between marital status and unemployment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409052"/>
              </p:ext>
            </p:extLst>
          </p:nvPr>
        </p:nvGraphicFramePr>
        <p:xfrm>
          <a:off x="6010276" y="1759932"/>
          <a:ext cx="5722940" cy="446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735">
                  <a:extLst>
                    <a:ext uri="{9D8B030D-6E8A-4147-A177-3AD203B41FA5}">
                      <a16:colId xmlns:a16="http://schemas.microsoft.com/office/drawing/2014/main" val="2170229993"/>
                    </a:ext>
                  </a:extLst>
                </a:gridCol>
                <a:gridCol w="1430735">
                  <a:extLst>
                    <a:ext uri="{9D8B030D-6E8A-4147-A177-3AD203B41FA5}">
                      <a16:colId xmlns:a16="http://schemas.microsoft.com/office/drawing/2014/main" val="2451402620"/>
                    </a:ext>
                  </a:extLst>
                </a:gridCol>
                <a:gridCol w="1430735">
                  <a:extLst>
                    <a:ext uri="{9D8B030D-6E8A-4147-A177-3AD203B41FA5}">
                      <a16:colId xmlns:a16="http://schemas.microsoft.com/office/drawing/2014/main" val="1560943680"/>
                    </a:ext>
                  </a:extLst>
                </a:gridCol>
                <a:gridCol w="1430735">
                  <a:extLst>
                    <a:ext uri="{9D8B030D-6E8A-4147-A177-3AD203B41FA5}">
                      <a16:colId xmlns:a16="http://schemas.microsoft.com/office/drawing/2014/main" val="372739955"/>
                    </a:ext>
                  </a:extLst>
                </a:gridCol>
              </a:tblGrid>
              <a:tr h="634870">
                <a:tc>
                  <a:txBody>
                    <a:bodyPr/>
                    <a:lstStyle/>
                    <a:p>
                      <a:r>
                        <a:rPr lang="en-GB" dirty="0" smtClean="0"/>
                        <a:t>Outcome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Marital status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P-value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4537"/>
                  </a:ext>
                </a:extLst>
              </a:tr>
              <a:tr h="632188">
                <a:tc rowSpan="3">
                  <a:txBody>
                    <a:bodyPr/>
                    <a:lstStyle/>
                    <a:p>
                      <a:r>
                        <a:rPr lang="en-GB" b="1" dirty="0" smtClean="0"/>
                        <a:t>Un-employed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Single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472723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/>
                        <a:t>Married/ cohabiting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&lt;0.001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783887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Widowed/ divorced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0.942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31635"/>
                  </a:ext>
                </a:extLst>
              </a:tr>
              <a:tr h="632188">
                <a:tc rowSpan="3">
                  <a:txBody>
                    <a:bodyPr/>
                    <a:lstStyle/>
                    <a:p>
                      <a:r>
                        <a:rPr lang="en-GB" b="1" dirty="0" smtClean="0"/>
                        <a:t>Eco-</a:t>
                      </a:r>
                      <a:r>
                        <a:rPr lang="en-GB" b="1" dirty="0" err="1" smtClean="0"/>
                        <a:t>nomically</a:t>
                      </a:r>
                      <a:r>
                        <a:rPr lang="en-GB" b="1" baseline="0" dirty="0" smtClean="0"/>
                        <a:t> Inactive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/>
                        <a:t>Single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213178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Married/ cohabiting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0.629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385196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Widowed/ divorced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0.936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621697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63254" y="2288897"/>
            <a:ext cx="51802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545860"/>
                </a:solidFill>
              </a:rPr>
              <a:t>When </a:t>
            </a:r>
            <a:r>
              <a:rPr lang="en-GB" sz="2400" dirty="0">
                <a:solidFill>
                  <a:srgbClr val="545860"/>
                </a:solidFill>
              </a:rPr>
              <a:t>controlling for age and gender, widowed or divorced people have 0.3% higher odds </a:t>
            </a:r>
            <a:r>
              <a:rPr lang="en-GB" sz="2400" dirty="0" smtClean="0">
                <a:solidFill>
                  <a:srgbClr val="545860"/>
                </a:solidFill>
              </a:rPr>
              <a:t>(1.03 </a:t>
            </a:r>
            <a:r>
              <a:rPr lang="en-GB" sz="2400" dirty="0">
                <a:solidFill>
                  <a:srgbClr val="545860"/>
                </a:solidFill>
              </a:rPr>
              <a:t>times the </a:t>
            </a:r>
            <a:r>
              <a:rPr lang="en-GB" sz="2400" dirty="0" smtClean="0">
                <a:solidFill>
                  <a:srgbClr val="545860"/>
                </a:solidFill>
              </a:rPr>
              <a:t>odds) </a:t>
            </a:r>
            <a:r>
              <a:rPr lang="en-GB" sz="2400" dirty="0">
                <a:solidFill>
                  <a:srgbClr val="545860"/>
                </a:solidFill>
              </a:rPr>
              <a:t>of being unemployed rather than employed than single people. The pairwise association is not statistically significant at any conventional level of significance. </a:t>
            </a:r>
            <a:endParaRPr lang="en-GB" sz="1600" dirty="0"/>
          </a:p>
        </p:txBody>
      </p:sp>
      <p:sp>
        <p:nvSpPr>
          <p:cNvPr id="10" name="Rectangle 9"/>
          <p:cNvSpPr/>
          <p:nvPr/>
        </p:nvSpPr>
        <p:spPr>
          <a:xfrm>
            <a:off x="7420115" y="3654182"/>
            <a:ext cx="4322766" cy="676275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98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 smtClean="0"/>
              <a:t>Interpretation using predicted probabilities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𝜷</m:t>
                                      </m:r>
                                    </m:e>
                                    <m:sub>
                                      <m: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GB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𝑿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𝜷</m:t>
                                      </m:r>
                                    </m:e>
                                    <m:sub>
                                      <m: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GB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𝑿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𝛼</m:t>
                                      </m:r>
                                    </m:e>
                                    <m:sub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𝜷</m:t>
                                      </m:r>
                                    </m:e>
                                    <m:sub>
                                      <m:r>
                                        <a:rPr lang="en-GB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GB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𝑿</m:t>
                                  </m:r>
                                </m:e>
                              </m:d>
                            </m:e>
                          </m:func>
                          <m: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GB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GB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Arrow 3"/>
          <p:cNvSpPr/>
          <p:nvPr/>
        </p:nvSpPr>
        <p:spPr bwMode="auto">
          <a:xfrm>
            <a:off x="9480550" y="4973638"/>
            <a:ext cx="2225675" cy="1069925"/>
          </a:xfrm>
          <a:prstGeom prst="lef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bIns="0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The reference category</a:t>
            </a:r>
          </a:p>
        </p:txBody>
      </p:sp>
    </p:spTree>
    <p:extLst>
      <p:ext uri="{BB962C8B-B14F-4D97-AF65-F5344CB8AC3E}">
        <p14:creationId xmlns:p14="http://schemas.microsoft.com/office/powerpoint/2010/main" val="132311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Calculating predicted probabilities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Log-odds plugged into the formulae (see extract here)</a:t>
            </a:r>
          </a:p>
          <a:p>
            <a:r>
              <a:rPr lang="en-GB" dirty="0" smtClean="0"/>
              <a:t>Usually software used, for instance margins command in Stata</a:t>
            </a:r>
          </a:p>
          <a:p>
            <a:pPr lvl="1"/>
            <a:r>
              <a:rPr lang="en-GB" dirty="0" smtClean="0"/>
              <a:t>See computer workshop materials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9659" y="2090495"/>
            <a:ext cx="2705265" cy="39815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4924" y="2857103"/>
            <a:ext cx="2666118" cy="31680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7263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/>
              <a:t>Economic activity and </a:t>
            </a:r>
            <a:r>
              <a:rPr lang="en-GB" altLang="en-US" dirty="0" smtClean="0"/>
              <a:t>marital status, probabilities for married men aged 25-44 years.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3254" y="2506275"/>
                <a:ext cx="11465492" cy="3894525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 algn="ctr">
                  <a:spcAft>
                    <a:spcPct val="0"/>
                  </a:spcAft>
                  <a:buFontTx/>
                  <a:buNone/>
                </a:pPr>
                <a:endParaRPr lang="en-GB" altLang="en-US" dirty="0" smtClean="0">
                  <a:solidFill>
                    <a:schemeClr val="accent4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𝑢𝑛𝑒𝑚𝑝</m:t>
                              </m:r>
                            </m:sub>
                          </m:sSub>
                        </m:e>
                      </m:acc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⁡(−1.36−1.69∗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−0.001∗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⁡(−1.36−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1.69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−0.001∗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−0.11∗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−0.89∗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𝑖𝑛𝑎𝑐𝑡</m:t>
                              </m:r>
                            </m:sub>
                          </m:sSub>
                        </m:e>
                      </m:acc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⁡(−1.15−0.11∗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−0.89∗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⁡(−1.36−1.69∗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−0.001∗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⁡(−1.15−0.11∗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−0.89∗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𝑒𝑚𝑝𝑙</m:t>
                              </m:r>
                            </m:sub>
                          </m:sSub>
                        </m:e>
                      </m:acc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⁡(−1.36−1.69∗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−0.001∗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)+</m:t>
                          </m:r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⁡(−1.15−0.11∗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𝑚𝑎𝑟𝑟𝑖𝑒𝑑</m:t>
                          </m:r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−0.89∗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𝑎𝑔𝑒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25−44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3254" y="2506275"/>
                <a:ext cx="11465492" cy="389452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721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Interpretation using predicted probabilities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603600"/>
          </a:xfrm>
        </p:spPr>
        <p:txBody>
          <a:bodyPr>
            <a:normAutofit/>
          </a:bodyPr>
          <a:lstStyle/>
          <a:p>
            <a:r>
              <a:rPr lang="en-GB" dirty="0" smtClean="0"/>
              <a:t>Predicted probabilities of employment status by marital status for men aged 25-44.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400" dirty="0" smtClean="0"/>
              <a:t>Married men aged 25-44 have a 86% probability of being employed. Both single and divorced/widowed men in this age group have 72% of being employed. Unemployment is the least likely among married men (4%) compared to almost a 20% probability among the other two groups.</a:t>
            </a:r>
            <a:endParaRPr lang="en-GB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048727"/>
              </p:ext>
            </p:extLst>
          </p:nvPr>
        </p:nvGraphicFramePr>
        <p:xfrm>
          <a:off x="2410947" y="2276961"/>
          <a:ext cx="7272808" cy="22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75903">
                  <a:extLst>
                    <a:ext uri="{9D8B030D-6E8A-4147-A177-3AD203B41FA5}">
                      <a16:colId xmlns:a16="http://schemas.microsoft.com/office/drawing/2014/main" val="580520230"/>
                    </a:ext>
                  </a:extLst>
                </a:gridCol>
                <a:gridCol w="1660501">
                  <a:extLst>
                    <a:ext uri="{9D8B030D-6E8A-4147-A177-3AD203B41FA5}">
                      <a16:colId xmlns:a16="http://schemas.microsoft.com/office/drawing/2014/main" val="1479337969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281763751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1243830403"/>
                    </a:ext>
                  </a:extLst>
                </a:gridCol>
              </a:tblGrid>
              <a:tr h="558062"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Employed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Unemployed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Inactive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508928"/>
                  </a:ext>
                </a:extLst>
              </a:tr>
              <a:tr h="55806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Married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86%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4%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10%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811199"/>
                  </a:ext>
                </a:extLst>
              </a:tr>
              <a:tr h="55806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Single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72%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18%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9%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23054"/>
                  </a:ext>
                </a:extLst>
              </a:tr>
              <a:tr h="55806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Divorced</a:t>
                      </a:r>
                      <a:r>
                        <a:rPr lang="en-GB" sz="2000" baseline="0" dirty="0" smtClean="0"/>
                        <a:t> etc.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72%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19%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9%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631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7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363254" y="967770"/>
            <a:ext cx="11465492" cy="877056"/>
          </a:xfrm>
        </p:spPr>
        <p:txBody>
          <a:bodyPr/>
          <a:lstStyle/>
          <a:p>
            <a:r>
              <a:rPr lang="en-GB" altLang="en-US" b="1" dirty="0" smtClean="0"/>
              <a:t>Model selection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363254" y="2028825"/>
            <a:ext cx="11108055" cy="4209059"/>
          </a:xfrm>
        </p:spPr>
        <p:txBody>
          <a:bodyPr/>
          <a:lstStyle/>
          <a:p>
            <a:r>
              <a:rPr lang="en-GB" altLang="en-US" sz="2800" dirty="0"/>
              <a:t>How do we know which variables should be included in the model?</a:t>
            </a:r>
          </a:p>
          <a:p>
            <a:pPr lvl="1"/>
            <a:r>
              <a:rPr lang="en-GB" altLang="en-US" sz="2400" dirty="0"/>
              <a:t>Theory and background knowledge (as always).</a:t>
            </a:r>
          </a:p>
          <a:p>
            <a:pPr lvl="1"/>
            <a:r>
              <a:rPr lang="en-GB" altLang="en-US" sz="2400" dirty="0"/>
              <a:t>Likelihood ratio </a:t>
            </a:r>
            <a:r>
              <a:rPr lang="en-GB" altLang="en-US" sz="2400" dirty="0" smtClean="0"/>
              <a:t>test.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1743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363254" y="967770"/>
            <a:ext cx="11465492" cy="877056"/>
          </a:xfrm>
        </p:spPr>
        <p:txBody>
          <a:bodyPr/>
          <a:lstStyle/>
          <a:p>
            <a:r>
              <a:rPr lang="en-GB" altLang="en-US" b="1" dirty="0" smtClean="0"/>
              <a:t>Summary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363254" y="1971675"/>
            <a:ext cx="11108055" cy="4266209"/>
          </a:xfrm>
        </p:spPr>
        <p:txBody>
          <a:bodyPr/>
          <a:lstStyle/>
          <a:p>
            <a:r>
              <a:rPr lang="en-GB" altLang="en-US" sz="2800" dirty="0"/>
              <a:t>Multinomial regression used for categorical responses with 3 or more categories (that are not </a:t>
            </a:r>
            <a:r>
              <a:rPr lang="en-GB" altLang="en-US" sz="2800" dirty="0" smtClean="0"/>
              <a:t>ordered)</a:t>
            </a:r>
            <a:endParaRPr lang="en-GB" altLang="en-US" sz="2800" dirty="0"/>
          </a:p>
          <a:p>
            <a:r>
              <a:rPr lang="en-GB" altLang="en-US" sz="2800" dirty="0"/>
              <a:t>Interpretation can be conducted with log-odds, odds ratios or predicted probabilities like for any logistic model</a:t>
            </a:r>
          </a:p>
          <a:p>
            <a:pPr lvl="1"/>
            <a:r>
              <a:rPr lang="en-GB" altLang="en-US" sz="2200" dirty="0"/>
              <a:t>Odds can get tricky especially for dummy-variables due to multiple comparisons.</a:t>
            </a:r>
          </a:p>
          <a:p>
            <a:pPr lvl="1"/>
            <a:r>
              <a:rPr lang="en-GB" altLang="en-US" sz="2200" dirty="0"/>
              <a:t>Probabilities can be easier to understand, but need to hold other variables constant at certain values.</a:t>
            </a:r>
          </a:p>
        </p:txBody>
      </p:sp>
    </p:spTree>
    <p:extLst>
      <p:ext uri="{BB962C8B-B14F-4D97-AF65-F5344CB8AC3E}">
        <p14:creationId xmlns:p14="http://schemas.microsoft.com/office/powerpoint/2010/main" val="273479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Thank you!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5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Multinomial logistic regression model with more than one explanatory variable</a:t>
            </a:r>
          </a:p>
          <a:p>
            <a:r>
              <a:rPr lang="en-GB" dirty="0" smtClean="0"/>
              <a:t>Model selection</a:t>
            </a:r>
          </a:p>
          <a:p>
            <a:pPr lvl="1"/>
            <a:r>
              <a:rPr lang="en-GB" dirty="0" smtClean="0"/>
              <a:t>Likelihood ratio tests</a:t>
            </a:r>
          </a:p>
          <a:p>
            <a:pPr lvl="1"/>
            <a:r>
              <a:rPr lang="en-GB" dirty="0" smtClean="0"/>
              <a:t>Wald-tests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8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multinomial logistic regression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first video we only used one explanatory variable in our model</a:t>
            </a:r>
          </a:p>
          <a:p>
            <a:r>
              <a:rPr lang="en-GB" dirty="0" smtClean="0"/>
              <a:t>However, in most applications we will want to ‘control’ for other variables while examining the others</a:t>
            </a:r>
          </a:p>
          <a:p>
            <a:r>
              <a:rPr lang="en-GB" dirty="0" smtClean="0"/>
              <a:t>I will show how to include, interpret and check the statistical significance of the variables in such situations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978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the association between economic activity, gender, age and marital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Outcome</a:t>
            </a:r>
            <a:r>
              <a:rPr lang="en-GB" dirty="0"/>
              <a:t> economic activity has three categories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Economically inactive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Unemployed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In </a:t>
            </a:r>
            <a:r>
              <a:rPr lang="en-GB" dirty="0" smtClean="0"/>
              <a:t>employment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26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Distribution of the variables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355067"/>
              </p:ext>
            </p:extLst>
          </p:nvPr>
        </p:nvGraphicFramePr>
        <p:xfrm>
          <a:off x="363536" y="2097088"/>
          <a:ext cx="5246688" cy="37603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17689">
                  <a:extLst>
                    <a:ext uri="{9D8B030D-6E8A-4147-A177-3AD203B41FA5}">
                      <a16:colId xmlns:a16="http://schemas.microsoft.com/office/drawing/2014/main" val="3641859863"/>
                    </a:ext>
                  </a:extLst>
                </a:gridCol>
                <a:gridCol w="1680103">
                  <a:extLst>
                    <a:ext uri="{9D8B030D-6E8A-4147-A177-3AD203B41FA5}">
                      <a16:colId xmlns:a16="http://schemas.microsoft.com/office/drawing/2014/main" val="1542858539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2750038119"/>
                    </a:ext>
                  </a:extLst>
                </a:gridCol>
              </a:tblGrid>
              <a:tr h="752078">
                <a:tc>
                  <a:txBody>
                    <a:bodyPr/>
                    <a:lstStyle/>
                    <a:p>
                      <a:r>
                        <a:rPr lang="en-GB" dirty="0" smtClean="0"/>
                        <a:t>Employment status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49635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Economically inactive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442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39.32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25111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Unemployed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4.89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39518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In employment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55.78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73761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1,124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100.0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562857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7642725"/>
              </p:ext>
            </p:extLst>
          </p:nvPr>
        </p:nvGraphicFramePr>
        <p:xfrm>
          <a:off x="5926136" y="2097088"/>
          <a:ext cx="5246688" cy="30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8896">
                  <a:extLst>
                    <a:ext uri="{9D8B030D-6E8A-4147-A177-3AD203B41FA5}">
                      <a16:colId xmlns:a16="http://schemas.microsoft.com/office/drawing/2014/main" val="3641859863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1542858539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2750038119"/>
                    </a:ext>
                  </a:extLst>
                </a:gridCol>
              </a:tblGrid>
              <a:tr h="752078">
                <a:tc>
                  <a:txBody>
                    <a:bodyPr/>
                    <a:lstStyle/>
                    <a:p>
                      <a:r>
                        <a:rPr lang="en-GB" dirty="0" smtClean="0"/>
                        <a:t>Gender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49635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Man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45.91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25111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Woman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54.09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39518"/>
                  </a:ext>
                </a:extLst>
              </a:tr>
              <a:tr h="75207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Total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1,124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100.0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73761"/>
                  </a:ext>
                </a:extLst>
              </a:tr>
            </a:tbl>
          </a:graphicData>
        </a:graphic>
      </p:graphicFrame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5926136" y="5461312"/>
            <a:ext cx="63281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Aft>
                <a:spcPct val="70000"/>
              </a:spcAft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50000"/>
              </a:spcAft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GB" altLang="en-US" sz="1200" dirty="0">
                <a:latin typeface="+mn-lt"/>
              </a:rPr>
              <a:t>Data source: University of Manchester. Cathie Marsh Centre for Census and Survey Research. ESDS Government, </a:t>
            </a:r>
            <a:r>
              <a:rPr lang="en-GB" altLang="en-US" sz="1200" i="1" dirty="0">
                <a:latin typeface="+mn-lt"/>
              </a:rPr>
              <a:t>ONS Opinions Survey, Well-Being Module, April 2011: Unrestricted Access Teaching Dataset</a:t>
            </a:r>
            <a:r>
              <a:rPr lang="en-GB" altLang="en-US" sz="1200" dirty="0">
                <a:latin typeface="+mn-lt"/>
              </a:rPr>
              <a:t> [computer file]. </a:t>
            </a:r>
            <a:r>
              <a:rPr lang="en-GB" altLang="en-US" sz="1200" i="1" dirty="0">
                <a:latin typeface="+mn-lt"/>
              </a:rPr>
              <a:t>2nd Edition.</a:t>
            </a:r>
            <a:r>
              <a:rPr lang="en-GB" altLang="en-US" sz="1200" dirty="0">
                <a:latin typeface="+mn-lt"/>
              </a:rPr>
              <a:t> Office for National Statistics. Social Survey Division, [original data producer(s)]. Colchester, Essex: UK Data Archive [distributor], October 2012. SN: 7146. </a:t>
            </a:r>
          </a:p>
        </p:txBody>
      </p:sp>
    </p:spTree>
    <p:extLst>
      <p:ext uri="{BB962C8B-B14F-4D97-AF65-F5344CB8AC3E}">
        <p14:creationId xmlns:p14="http://schemas.microsoft.com/office/powerpoint/2010/main" val="315412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Distribution of the variables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521413"/>
              </p:ext>
            </p:extLst>
          </p:nvPr>
        </p:nvGraphicFramePr>
        <p:xfrm>
          <a:off x="363536" y="2097088"/>
          <a:ext cx="5246688" cy="424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7689">
                  <a:extLst>
                    <a:ext uri="{9D8B030D-6E8A-4147-A177-3AD203B41FA5}">
                      <a16:colId xmlns:a16="http://schemas.microsoft.com/office/drawing/2014/main" val="3641859863"/>
                    </a:ext>
                  </a:extLst>
                </a:gridCol>
                <a:gridCol w="1680103">
                  <a:extLst>
                    <a:ext uri="{9D8B030D-6E8A-4147-A177-3AD203B41FA5}">
                      <a16:colId xmlns:a16="http://schemas.microsoft.com/office/drawing/2014/main" val="1542858539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2750038119"/>
                    </a:ext>
                  </a:extLst>
                </a:gridCol>
              </a:tblGrid>
              <a:tr h="526772">
                <a:tc>
                  <a:txBody>
                    <a:bodyPr/>
                    <a:lstStyle/>
                    <a:p>
                      <a:r>
                        <a:rPr lang="en-GB" dirty="0" smtClean="0"/>
                        <a:t>Age (years)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49635"/>
                  </a:ext>
                </a:extLst>
              </a:tr>
              <a:tr h="56059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16-24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7.92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25111"/>
                  </a:ext>
                </a:extLst>
              </a:tr>
              <a:tr h="52677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25-44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388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34.52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39518"/>
                  </a:ext>
                </a:extLst>
              </a:tr>
              <a:tr h="52677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45-54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169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15.04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73761"/>
                  </a:ext>
                </a:extLst>
              </a:tr>
              <a:tr h="52677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55-64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184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16.37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562857"/>
                  </a:ext>
                </a:extLst>
              </a:tr>
              <a:tr h="52677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65-74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151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13.43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135349"/>
                  </a:ext>
                </a:extLst>
              </a:tr>
              <a:tr h="52677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75+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143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12.72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23517"/>
                  </a:ext>
                </a:extLst>
              </a:tr>
              <a:tr h="5267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1,124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100.0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399251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080777"/>
              </p:ext>
            </p:extLst>
          </p:nvPr>
        </p:nvGraphicFramePr>
        <p:xfrm>
          <a:off x="5926136" y="2097088"/>
          <a:ext cx="5246688" cy="284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8896">
                  <a:extLst>
                    <a:ext uri="{9D8B030D-6E8A-4147-A177-3AD203B41FA5}">
                      <a16:colId xmlns:a16="http://schemas.microsoft.com/office/drawing/2014/main" val="3641859863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1542858539"/>
                    </a:ext>
                  </a:extLst>
                </a:gridCol>
                <a:gridCol w="1748896">
                  <a:extLst>
                    <a:ext uri="{9D8B030D-6E8A-4147-A177-3AD203B41FA5}">
                      <a16:colId xmlns:a16="http://schemas.microsoft.com/office/drawing/2014/main" val="2750038119"/>
                    </a:ext>
                  </a:extLst>
                </a:gridCol>
              </a:tblGrid>
              <a:tr h="499903">
                <a:tc>
                  <a:txBody>
                    <a:bodyPr/>
                    <a:lstStyle/>
                    <a:p>
                      <a:r>
                        <a:rPr lang="en-GB" dirty="0" smtClean="0"/>
                        <a:t>Marital</a:t>
                      </a:r>
                      <a:r>
                        <a:rPr lang="en-GB" baseline="0" dirty="0" smtClean="0"/>
                        <a:t> status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149635"/>
                  </a:ext>
                </a:extLst>
              </a:tr>
              <a:tr h="67214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Married or cohabiting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54.18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25111"/>
                  </a:ext>
                </a:extLst>
              </a:tr>
              <a:tr h="499903">
                <a:tc>
                  <a:txBody>
                    <a:bodyPr/>
                    <a:lstStyle/>
                    <a:p>
                      <a:r>
                        <a:rPr lang="en-GB" b="1" dirty="0" smtClean="0"/>
                        <a:t>Single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21.62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639518"/>
                  </a:ext>
                </a:extLst>
              </a:tr>
              <a:tr h="67214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Widowed</a:t>
                      </a:r>
                      <a:r>
                        <a:rPr lang="en-GB" b="1" baseline="0" dirty="0" smtClean="0"/>
                        <a:t> or divorced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272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/>
                        <a:t>24.20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973761"/>
                  </a:ext>
                </a:extLst>
              </a:tr>
              <a:tr h="4999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1,124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100.0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520896"/>
                  </a:ext>
                </a:extLst>
              </a:tr>
            </a:tbl>
          </a:graphicData>
        </a:graphic>
      </p:graphicFrame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5926136" y="5461312"/>
            <a:ext cx="63281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Aft>
                <a:spcPct val="70000"/>
              </a:spcAft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50000"/>
              </a:spcAft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GB" altLang="en-US" sz="1200" dirty="0">
                <a:latin typeface="+mn-lt"/>
              </a:rPr>
              <a:t>Data source: University of Manchester. Cathie Marsh Centre for Census and Survey Research. ESDS Government, </a:t>
            </a:r>
            <a:r>
              <a:rPr lang="en-GB" altLang="en-US" sz="1200" i="1" dirty="0">
                <a:latin typeface="+mn-lt"/>
              </a:rPr>
              <a:t>ONS Opinions Survey, Well-Being Module, April 2011: Unrestricted Access Teaching Dataset</a:t>
            </a:r>
            <a:r>
              <a:rPr lang="en-GB" altLang="en-US" sz="1200" dirty="0">
                <a:latin typeface="+mn-lt"/>
              </a:rPr>
              <a:t> [computer file]. </a:t>
            </a:r>
            <a:r>
              <a:rPr lang="en-GB" altLang="en-US" sz="1200" i="1" dirty="0">
                <a:latin typeface="+mn-lt"/>
              </a:rPr>
              <a:t>2nd Edition.</a:t>
            </a:r>
            <a:r>
              <a:rPr lang="en-GB" altLang="en-US" sz="1200" dirty="0">
                <a:latin typeface="+mn-lt"/>
              </a:rPr>
              <a:t> Office for National Statistics. Social Survey Division, [original data producer(s)]. Colchester, Essex: UK Data Archive [distributor], October 2012. SN: 7146. </a:t>
            </a:r>
          </a:p>
        </p:txBody>
      </p:sp>
    </p:spTree>
    <p:extLst>
      <p:ext uri="{BB962C8B-B14F-4D97-AF65-F5344CB8AC3E}">
        <p14:creationId xmlns:p14="http://schemas.microsoft.com/office/powerpoint/2010/main" val="7683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650" y="473621"/>
            <a:ext cx="5063096" cy="59088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Step 1: add age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996" y="4295180"/>
            <a:ext cx="1851399" cy="2816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996" y="4725144"/>
            <a:ext cx="6168329" cy="6480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0858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4" y="890439"/>
            <a:ext cx="5857875" cy="1512168"/>
          </a:xfrm>
        </p:spPr>
        <p:txBody>
          <a:bodyPr>
            <a:normAutofit/>
          </a:bodyPr>
          <a:lstStyle/>
          <a:p>
            <a:r>
              <a:rPr lang="en-GB" dirty="0" smtClean="0"/>
              <a:t>Step 2: add marital status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3396" y="76804"/>
            <a:ext cx="6013176" cy="62763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4" y="3991186"/>
            <a:ext cx="5416749" cy="14401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4" y="3214989"/>
            <a:ext cx="3204684" cy="56857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7600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</a:t>
            </a:r>
            <a:r>
              <a:rPr lang="en-GB" dirty="0"/>
              <a:t>association between marital status and unemployment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10276" y="1759932"/>
          <a:ext cx="5722940" cy="446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735">
                  <a:extLst>
                    <a:ext uri="{9D8B030D-6E8A-4147-A177-3AD203B41FA5}">
                      <a16:colId xmlns:a16="http://schemas.microsoft.com/office/drawing/2014/main" val="2170229993"/>
                    </a:ext>
                  </a:extLst>
                </a:gridCol>
                <a:gridCol w="1430735">
                  <a:extLst>
                    <a:ext uri="{9D8B030D-6E8A-4147-A177-3AD203B41FA5}">
                      <a16:colId xmlns:a16="http://schemas.microsoft.com/office/drawing/2014/main" val="2451402620"/>
                    </a:ext>
                  </a:extLst>
                </a:gridCol>
                <a:gridCol w="1430735">
                  <a:extLst>
                    <a:ext uri="{9D8B030D-6E8A-4147-A177-3AD203B41FA5}">
                      <a16:colId xmlns:a16="http://schemas.microsoft.com/office/drawing/2014/main" val="1560943680"/>
                    </a:ext>
                  </a:extLst>
                </a:gridCol>
                <a:gridCol w="1430735">
                  <a:extLst>
                    <a:ext uri="{9D8B030D-6E8A-4147-A177-3AD203B41FA5}">
                      <a16:colId xmlns:a16="http://schemas.microsoft.com/office/drawing/2014/main" val="372739955"/>
                    </a:ext>
                  </a:extLst>
                </a:gridCol>
              </a:tblGrid>
              <a:tr h="634870">
                <a:tc>
                  <a:txBody>
                    <a:bodyPr/>
                    <a:lstStyle/>
                    <a:p>
                      <a:r>
                        <a:rPr lang="en-GB" dirty="0" smtClean="0"/>
                        <a:t>Outcome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Marital status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P-value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4537"/>
                  </a:ext>
                </a:extLst>
              </a:tr>
              <a:tr h="632188">
                <a:tc rowSpan="3">
                  <a:txBody>
                    <a:bodyPr/>
                    <a:lstStyle/>
                    <a:p>
                      <a:r>
                        <a:rPr lang="en-GB" b="1" dirty="0" smtClean="0"/>
                        <a:t>Un-employed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Single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472723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/>
                        <a:t>Married/ cohabiting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&lt;0.001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783887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Widowed/ divorced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0.942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31635"/>
                  </a:ext>
                </a:extLst>
              </a:tr>
              <a:tr h="632188">
                <a:tc rowSpan="3">
                  <a:txBody>
                    <a:bodyPr/>
                    <a:lstStyle/>
                    <a:p>
                      <a:r>
                        <a:rPr lang="en-GB" b="1" dirty="0" smtClean="0"/>
                        <a:t>Eco-</a:t>
                      </a:r>
                      <a:r>
                        <a:rPr lang="en-GB" b="1" dirty="0" err="1" smtClean="0"/>
                        <a:t>nomically</a:t>
                      </a:r>
                      <a:r>
                        <a:rPr lang="en-GB" b="1" baseline="0" dirty="0" smtClean="0"/>
                        <a:t> Inactive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i="1" dirty="0" smtClean="0"/>
                        <a:t>Single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213178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Married/ cohabiting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0.629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385196"/>
                  </a:ext>
                </a:extLst>
              </a:tr>
              <a:tr h="6321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i="1" dirty="0" smtClean="0"/>
                        <a:t>Widowed/ divorced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0.936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621697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63254" y="2288897"/>
            <a:ext cx="51802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545860"/>
                </a:solidFill>
              </a:rPr>
              <a:t>When </a:t>
            </a:r>
            <a:r>
              <a:rPr lang="en-GB" sz="2800" dirty="0">
                <a:solidFill>
                  <a:srgbClr val="545860"/>
                </a:solidFill>
              </a:rPr>
              <a:t>controlling for age and gender, married people have </a:t>
            </a:r>
            <a:r>
              <a:rPr lang="en-GB" sz="2800" dirty="0" smtClean="0">
                <a:solidFill>
                  <a:srgbClr val="545860"/>
                </a:solidFill>
              </a:rPr>
              <a:t>82% </a:t>
            </a:r>
            <a:r>
              <a:rPr lang="en-GB" sz="2800" dirty="0">
                <a:solidFill>
                  <a:srgbClr val="545860"/>
                </a:solidFill>
              </a:rPr>
              <a:t>lower odds </a:t>
            </a:r>
            <a:r>
              <a:rPr lang="en-GB" sz="2800" dirty="0" smtClean="0">
                <a:solidFill>
                  <a:srgbClr val="545860"/>
                </a:solidFill>
              </a:rPr>
              <a:t>(0.18 </a:t>
            </a:r>
            <a:r>
              <a:rPr lang="en-GB" sz="2800" dirty="0">
                <a:solidFill>
                  <a:srgbClr val="545860"/>
                </a:solidFill>
              </a:rPr>
              <a:t>times the </a:t>
            </a:r>
            <a:r>
              <a:rPr lang="en-GB" sz="2800" dirty="0" smtClean="0">
                <a:solidFill>
                  <a:srgbClr val="545860"/>
                </a:solidFill>
              </a:rPr>
              <a:t>odds) </a:t>
            </a:r>
            <a:r>
              <a:rPr lang="en-GB" sz="2800" dirty="0">
                <a:solidFill>
                  <a:srgbClr val="545860"/>
                </a:solidFill>
              </a:rPr>
              <a:t>of being unemployed rather than employed than single people. </a:t>
            </a:r>
            <a:r>
              <a:rPr lang="en-GB" sz="2800" dirty="0" smtClean="0">
                <a:solidFill>
                  <a:srgbClr val="545860"/>
                </a:solidFill>
              </a:rPr>
              <a:t>The pairwise association is significant (p&lt;0.001)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7410450" y="2990850"/>
            <a:ext cx="4322766" cy="676275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0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277be6e-618d-45e6-9487-1258d11ee5bc"/>
</p:tagLst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1130</Words>
  <Application>Microsoft Office PowerPoint</Application>
  <PresentationFormat>Widescreen</PresentationFormat>
  <Paragraphs>195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Cambria Math</vt:lpstr>
      <vt:lpstr>Office Theme</vt:lpstr>
      <vt:lpstr>Multinomial logistic regression</vt:lpstr>
      <vt:lpstr>Outline</vt:lpstr>
      <vt:lpstr>Multiple multinomial logistic regression</vt:lpstr>
      <vt:lpstr>Example: the association between economic activity, gender, age and marital status</vt:lpstr>
      <vt:lpstr>Distribution of the variables</vt:lpstr>
      <vt:lpstr>Distribution of the variables</vt:lpstr>
      <vt:lpstr>Step 1: add age</vt:lpstr>
      <vt:lpstr>Step 2: add marital status</vt:lpstr>
      <vt:lpstr>Example: association between marital status and unemployment</vt:lpstr>
      <vt:lpstr>Example: association between marital status and unemployment</vt:lpstr>
      <vt:lpstr>Interpretation using predicted probabilities</vt:lpstr>
      <vt:lpstr>Calculating predicted probabilities</vt:lpstr>
      <vt:lpstr>Economic activity and marital status, probabilities for married men aged 25-44 years.</vt:lpstr>
      <vt:lpstr>Interpretation using predicted probabilities</vt:lpstr>
      <vt:lpstr>Model selection</vt:lpstr>
      <vt:lpstr>Summary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Heini Vaisanen</cp:lastModifiedBy>
  <cp:revision>54</cp:revision>
  <dcterms:created xsi:type="dcterms:W3CDTF">2020-05-12T14:44:09Z</dcterms:created>
  <dcterms:modified xsi:type="dcterms:W3CDTF">2020-12-02T17:39:04Z</dcterms:modified>
</cp:coreProperties>
</file>