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2" r:id="rId3"/>
    <p:sldId id="377" r:id="rId4"/>
    <p:sldId id="346" r:id="rId5"/>
    <p:sldId id="368" r:id="rId6"/>
    <p:sldId id="370" r:id="rId7"/>
    <p:sldId id="371" r:id="rId8"/>
    <p:sldId id="369" r:id="rId9"/>
    <p:sldId id="375" r:id="rId10"/>
    <p:sldId id="376" r:id="rId11"/>
    <p:sldId id="374" r:id="rId12"/>
    <p:sldId id="373"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1"/>
    <a:srgbClr val="993300"/>
    <a:srgbClr val="FF9900"/>
    <a:srgbClr val="CC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6329" autoAdjust="0"/>
  </p:normalViewPr>
  <p:slideViewPr>
    <p:cSldViewPr snapToGrid="0">
      <p:cViewPr varScale="1">
        <p:scale>
          <a:sx n="98" d="100"/>
          <a:sy n="98" d="100"/>
        </p:scale>
        <p:origin x="82" y="28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CCE38-3155-4BB4-A7C8-04BE6286755D}" type="datetimeFigureOut">
              <a:rPr lang="en-GB" smtClean="0"/>
              <a:t>15/11/2023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0818A-1A2A-43F0-8B51-2679D3A371A9}" type="slidenum">
              <a:rPr lang="en-GB" smtClean="0"/>
              <a:t>‹#›</a:t>
            </a:fld>
            <a:endParaRPr lang="en-GB" dirty="0"/>
          </a:p>
        </p:txBody>
      </p:sp>
    </p:spTree>
    <p:extLst>
      <p:ext uri="{BB962C8B-B14F-4D97-AF65-F5344CB8AC3E}">
        <p14:creationId xmlns:p14="http://schemas.microsoft.com/office/powerpoint/2010/main" val="11725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1</a:t>
            </a:fld>
            <a:endParaRPr lang="en-GB" dirty="0"/>
          </a:p>
        </p:txBody>
      </p:sp>
    </p:spTree>
    <p:extLst>
      <p:ext uri="{BB962C8B-B14F-4D97-AF65-F5344CB8AC3E}">
        <p14:creationId xmlns:p14="http://schemas.microsoft.com/office/powerpoint/2010/main" val="344287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advantage of the approach lies in separating the step where we estimate latent class affiliations from the step where we impose associations between latent classes and covariates or distal outcomes (or both). </a:t>
            </a:r>
          </a:p>
          <a:p>
            <a:r>
              <a:rPr lang="en-GB" dirty="0"/>
              <a:t>The first step is to estimate the model and decide the number of classes as well as estimate the most likely class of each participant, based on their posterior probability.</a:t>
            </a:r>
          </a:p>
          <a:p>
            <a:r>
              <a:rPr lang="en-GB" dirty="0"/>
              <a:t>The second step involves calculating parameters that represent the </a:t>
            </a:r>
            <a:r>
              <a:rPr lang="en-GB" dirty="0" err="1"/>
              <a:t>uncertaintiy</a:t>
            </a:r>
            <a:r>
              <a:rPr lang="en-GB" dirty="0"/>
              <a:t> in this latent class allocation, and these parameters are log-odds of being in the assigned latent class rather than another one.</a:t>
            </a:r>
          </a:p>
          <a:p>
            <a:r>
              <a:rPr lang="en-GB" dirty="0"/>
              <a:t>Once we have estimated the most likely class and the parameter that summarises uncertainty around this allocation, we can include the latent class allocation as a variable in the analyses, making sure we feed the calculated uncertainty parameter into the model, thus controlling for this uncertainty. In the online material I provide more details and examples. </a:t>
            </a:r>
          </a:p>
          <a:p>
            <a:r>
              <a:rPr lang="en-GB" dirty="0"/>
              <a:t>This approach however is not adequate if covariates have direct effects on the measurement parameters.</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10</a:t>
            </a:fld>
            <a:endParaRPr lang="en-GB" dirty="0"/>
          </a:p>
        </p:txBody>
      </p:sp>
    </p:spTree>
    <p:extLst>
      <p:ext uri="{BB962C8B-B14F-4D97-AF65-F5344CB8AC3E}">
        <p14:creationId xmlns:p14="http://schemas.microsoft.com/office/powerpoint/2010/main" val="282627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we are also interested in investigating the associations between trajectories in different </a:t>
            </a:r>
            <a:r>
              <a:rPr lang="en-GB" dirty="0" err="1"/>
              <a:t>proceses</a:t>
            </a:r>
            <a:r>
              <a:rPr lang="en-GB" dirty="0"/>
              <a:t>, for example mental health and drug use. Using trajectory-based models, we model individual differences in trajectories across the two processes, and we can then test the associations between trajectory groups in one e.g. mental health, and trajectory groups in the other, drug use. In this case one process, mental health, happens slightly before drug use. This type of model would create cross-tabs where we can test if those that show chronic mental health  problems are significantly more likely to fall in a chronic drug use </a:t>
            </a:r>
            <a:r>
              <a:rPr lang="en-GB" dirty="0" err="1"/>
              <a:t>trjaecotry</a:t>
            </a:r>
            <a:r>
              <a:rPr lang="en-GB" dirty="0"/>
              <a:t> group. We can also test hypotheses about these </a:t>
            </a:r>
            <a:r>
              <a:rPr lang="en-GB" dirty="0" err="1"/>
              <a:t>associtions</a:t>
            </a:r>
            <a:r>
              <a:rPr lang="en-GB" dirty="0"/>
              <a:t> by restricting some of these probabilities between latent classes. </a:t>
            </a:r>
          </a:p>
        </p:txBody>
      </p:sp>
      <p:sp>
        <p:nvSpPr>
          <p:cNvPr id="4" name="Slide Number Placeholder 3"/>
          <p:cNvSpPr>
            <a:spLocks noGrp="1"/>
          </p:cNvSpPr>
          <p:nvPr>
            <p:ph type="sldNum" sz="quarter" idx="5"/>
          </p:nvPr>
        </p:nvSpPr>
        <p:spPr/>
        <p:txBody>
          <a:bodyPr/>
          <a:lstStyle/>
          <a:p>
            <a:fld id="{A8C0818A-1A2A-43F0-8B51-2679D3A371A9}" type="slidenum">
              <a:rPr lang="en-GB" smtClean="0"/>
              <a:t>11</a:t>
            </a:fld>
            <a:endParaRPr lang="en-GB" dirty="0"/>
          </a:p>
        </p:txBody>
      </p:sp>
    </p:spTree>
    <p:extLst>
      <p:ext uri="{BB962C8B-B14F-4D97-AF65-F5344CB8AC3E}">
        <p14:creationId xmlns:p14="http://schemas.microsoft.com/office/powerpoint/2010/main" val="1563901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it is possible to extend the models to represent trajectories in different behaviours. For example, here the researchers identified groups of Chinese elderly people taking part in a longitudinal study that differed in their trajectories of physical activity, smoking, and social participation. You can see a representation of these different trajectory groups. For example, a large group 25% was called “Isolated active non smokers” because they were </a:t>
            </a:r>
            <a:r>
              <a:rPr lang="en-GB" dirty="0" err="1"/>
              <a:t>consisntely</a:t>
            </a:r>
            <a:r>
              <a:rPr lang="en-GB" dirty="0"/>
              <a:t> physically active across time, but showed consist low levels of smoking but also social participation. The results indicated that trajectory groups characterised by low levels of social participation displayed significantly higher </a:t>
            </a:r>
            <a:r>
              <a:rPr lang="en-GB"/>
              <a:t>depression scores. </a:t>
            </a:r>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12</a:t>
            </a:fld>
            <a:endParaRPr lang="en-GB" dirty="0"/>
          </a:p>
        </p:txBody>
      </p:sp>
    </p:spTree>
    <p:extLst>
      <p:ext uri="{BB962C8B-B14F-4D97-AF65-F5344CB8AC3E}">
        <p14:creationId xmlns:p14="http://schemas.microsoft.com/office/powerpoint/2010/main" val="1597074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13</a:t>
            </a:fld>
            <a:endParaRPr lang="en-GB" dirty="0"/>
          </a:p>
        </p:txBody>
      </p:sp>
    </p:spTree>
    <p:extLst>
      <p:ext uri="{BB962C8B-B14F-4D97-AF65-F5344CB8AC3E}">
        <p14:creationId xmlns:p14="http://schemas.microsoft.com/office/powerpoint/2010/main" val="21256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 will provide an example of a research problem to illustrate what LTA can do. </a:t>
            </a:r>
          </a:p>
          <a:p>
            <a:r>
              <a:rPr lang="en-GB" dirty="0"/>
              <a:t>I will then illustrate the purposes of LTA. </a:t>
            </a:r>
          </a:p>
          <a:p>
            <a:r>
              <a:rPr lang="en-GB" dirty="0"/>
              <a:t>I will emphasise how LTA is basically a person-centred approach to investigate change across time:</a:t>
            </a:r>
          </a:p>
          <a:p>
            <a:r>
              <a:rPr lang="en-GB" dirty="0"/>
              <a:t>It allows to specify measurement models at each time point that represent the different types or groups of participants in a study, and then to investigate how individuals move from one group to another across time, that is, structural changes across time. </a:t>
            </a:r>
          </a:p>
        </p:txBody>
      </p:sp>
      <p:sp>
        <p:nvSpPr>
          <p:cNvPr id="4" name="Slide Number Placeholder 3"/>
          <p:cNvSpPr>
            <a:spLocks noGrp="1"/>
          </p:cNvSpPr>
          <p:nvPr>
            <p:ph type="sldNum" sz="quarter" idx="5"/>
          </p:nvPr>
        </p:nvSpPr>
        <p:spPr/>
        <p:txBody>
          <a:bodyPr/>
          <a:lstStyle/>
          <a:p>
            <a:fld id="{A8C0818A-1A2A-43F0-8B51-2679D3A371A9}" type="slidenum">
              <a:rPr lang="en-GB" smtClean="0"/>
              <a:t>2</a:t>
            </a:fld>
            <a:endParaRPr lang="en-GB" dirty="0"/>
          </a:p>
        </p:txBody>
      </p:sp>
    </p:spTree>
    <p:extLst>
      <p:ext uri="{BB962C8B-B14F-4D97-AF65-F5344CB8AC3E}">
        <p14:creationId xmlns:p14="http://schemas.microsoft.com/office/powerpoint/2010/main" val="409543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wanted to outline key differences between trajectory-based models and another type of mixture model for longitudinal model, latent transition analysis, and I have also prepared a presentation on LTA for NCRM. </a:t>
            </a:r>
          </a:p>
          <a:p>
            <a:r>
              <a:rPr lang="en-GB" dirty="0"/>
              <a:t>The key difference is that trajectory-based group models represent groups that differ qualitatively in their behaviour over a period of time. In other words, latent classes in trajectory-based group models represent distinct patterns of change that happens over a period of time, in the example on the left over a period of 5 years. Latent Transition analysis instead represent qualitative changes in patterns of responses that happen at each specific measurement occasion. So, Trajectory-Based group models are more akin for investigating individual differences developmental patterns that unfold over a significant period of time, LTA is more adequate to investigate stadial developmental models, models where individuals are supposed to move across different stages of development. </a:t>
            </a:r>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3</a:t>
            </a:fld>
            <a:endParaRPr lang="en-GB" dirty="0"/>
          </a:p>
        </p:txBody>
      </p:sp>
    </p:spTree>
    <p:extLst>
      <p:ext uri="{BB962C8B-B14F-4D97-AF65-F5344CB8AC3E}">
        <p14:creationId xmlns:p14="http://schemas.microsoft.com/office/powerpoint/2010/main" val="82530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presentations I have introduced the key characteristics of GMM and LCGA. In the second presentation I have provided a more formal description of the models, focusing in particular on cases where we deal with ordered categorical variables. The GMM and LCGA models however can be run with any type of variables, from continuous to nominal. </a:t>
            </a:r>
          </a:p>
          <a:p>
            <a:r>
              <a:rPr lang="en-GB" dirty="0"/>
              <a:t>One of the main purposes of these models is to investigate predictors and covariates that may influence the probability of being in one trajectory group. For example, does family separation affects the probability of adolescents being in a chronic drug use trajectory group? </a:t>
            </a:r>
          </a:p>
          <a:p>
            <a:r>
              <a:rPr lang="en-GB" dirty="0"/>
              <a:t>When we introduce these covariates, since latent classes are nominal variables, i.e. they are not ordered, we run multinomial logistic regressions of the latent classes on the covariates. In the exercises there are examples of how to introduce covariates and interpret the results.</a:t>
            </a:r>
          </a:p>
          <a:p>
            <a:r>
              <a:rPr lang="en-GB" dirty="0"/>
              <a:t>However, since the GMM allows individual variability around the growth parameters within classes, the covariates can also influence intra-class individuals’ variation around the intercept and slopes. For example, within adolescents that show a chronic trajectory of drug use, the specific trajectory of an adolescent within this group may be affected negatively by parental separation and the increase in drug use may be more dramatic for those adolescents that within the chronic use group were exposed to family separation. </a:t>
            </a:r>
            <a:br>
              <a:rPr lang="en-GB" dirty="0"/>
            </a:br>
            <a:r>
              <a:rPr lang="en-GB" dirty="0"/>
              <a:t>In this case models with covariates can be more complex and explore more nuances in mechanisms of influence. </a:t>
            </a:r>
          </a:p>
          <a:p>
            <a:endParaRPr lang="en-GB" dirty="0"/>
          </a:p>
          <a:p>
            <a:r>
              <a:rPr lang="en-GB" dirty="0"/>
              <a:t>The models can be more complex.</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4</a:t>
            </a:fld>
            <a:endParaRPr lang="en-GB" dirty="0"/>
          </a:p>
        </p:txBody>
      </p:sp>
    </p:spTree>
    <p:extLst>
      <p:ext uri="{BB962C8B-B14F-4D97-AF65-F5344CB8AC3E}">
        <p14:creationId xmlns:p14="http://schemas.microsoft.com/office/powerpoint/2010/main" val="317427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case of LCGA the intra-class intercepts and slopes are constant, there is no individual variation around the class-specific growth parameters. When we introduce covariates thus, we estimate how covariates influence latent class affiliation, the probability of being in one trajectory group or another. Once again, these associations are modelled by multinomial logistic regressions of latent classes on covariates. </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5</a:t>
            </a:fld>
            <a:endParaRPr lang="en-GB" dirty="0"/>
          </a:p>
        </p:txBody>
      </p:sp>
    </p:spTree>
    <p:extLst>
      <p:ext uri="{BB962C8B-B14F-4D97-AF65-F5344CB8AC3E}">
        <p14:creationId xmlns:p14="http://schemas.microsoft.com/office/powerpoint/2010/main" val="173948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introduce different covariates of interest as predictors of trajectory groups where we estimate the multinomial logistic regression of the latent classes on the covariates. One appealing feature of this method lies in the possibility to calculate probabilities for different configurations of covariates, and there are some exercises on this. This allows to test hypotheses on the role that the cumulative exposure to some risk factors has on trajectory groups. </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6</a:t>
            </a:fld>
            <a:endParaRPr lang="en-GB" dirty="0"/>
          </a:p>
        </p:txBody>
      </p:sp>
    </p:spTree>
    <p:extLst>
      <p:ext uri="{BB962C8B-B14F-4D97-AF65-F5344CB8AC3E}">
        <p14:creationId xmlns:p14="http://schemas.microsoft.com/office/powerpoint/2010/main" val="133412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 display a fictional example, where the vertical axis represents the probability of adolescents being in a chronic antisocial behaviour trajectory group. In this example, the probability of being chronically antisocial is relatively low if adolescents are exposed to only one of these risk factors, low SES, parental separation, insecure attachment. But if adolescents are exposed to all three factors over time, the risk of being in the chronically antisocial trajectory group is significantly higher. </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7</a:t>
            </a:fld>
            <a:endParaRPr lang="en-GB" dirty="0"/>
          </a:p>
        </p:txBody>
      </p:sp>
    </p:spTree>
    <p:extLst>
      <p:ext uri="{BB962C8B-B14F-4D97-AF65-F5344CB8AC3E}">
        <p14:creationId xmlns:p14="http://schemas.microsoft.com/office/powerpoint/2010/main" val="291727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examples and applications covariates used in trajectory-based group models are invariant, for example represent events that happened before the study started. It is however possible to include time-varying covariates. Here I refer to a study by Nagin and colleagues, and the QR code links to this publication. The researchers investigated trajectories of violent behaviour in adolescence, and tested if school failure, which in Quebec where the study was conducted lead to grade retention, was associated with changes in the expected trajectory. Here I described the equation devised by the authors, where the latent response y*  displays a quadratic trajectory across participants’ age, the age parameters here, and there way additional parameters for the effect of failing school for the first time between age 6 and 10, failing school for the first time between age 11 and 12, or failing school for the first time between age 13 and 15. Note that the parameters have indexes for different latent classes k estimated, so the effects of these covariates varied across classes, or, in other words, individuals across classes had different trajectories, as well as displaying differences in the effects of school failure. </a:t>
            </a:r>
          </a:p>
          <a:p>
            <a:r>
              <a:rPr lang="en-GB" dirty="0"/>
              <a:t>The graph represents the potential effect of school failure at an early age, say age 9, on a trajectory. In this example, the effect of school failure is to “elevate” the expected trajectory to a higher level. </a:t>
            </a:r>
          </a:p>
          <a:p>
            <a:r>
              <a:rPr lang="en-GB" dirty="0"/>
              <a:t>This is an example of how time-varying covariates can be included in the model. </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8</a:t>
            </a:fld>
            <a:endParaRPr lang="en-GB" dirty="0"/>
          </a:p>
        </p:txBody>
      </p:sp>
    </p:spTree>
    <p:extLst>
      <p:ext uri="{BB962C8B-B14F-4D97-AF65-F5344CB8AC3E}">
        <p14:creationId xmlns:p14="http://schemas.microsoft.com/office/powerpoint/2010/main" val="323306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key interest when we use these approaches lies in testing if trajectory groups differ in their distal outcomes or achievements. </a:t>
            </a:r>
          </a:p>
          <a:p>
            <a:r>
              <a:rPr lang="en-GB" dirty="0"/>
              <a:t>It is easy to include distal outcomes in the models, and the exercises provide an example. </a:t>
            </a:r>
          </a:p>
          <a:p>
            <a:r>
              <a:rPr lang="en-GB" dirty="0"/>
              <a:t>However, when we introduce distal outcomes, we introduce further observed variables that vary together. This means that the latent classes are not just modelling the heterogeneity we observe in the observed variables and their trajectories, but also the heterogeneity of these and the distal outcome. Consequently, this means that often the latent class model we had estimated without including distal outcomes will change, and we will have to re-check the latent class model to see how much it has changed and how. </a:t>
            </a:r>
          </a:p>
          <a:p>
            <a:r>
              <a:rPr lang="en-GB" dirty="0"/>
              <a:t>This is often impractical, but also requires some caveats in interpreting the results.</a:t>
            </a:r>
          </a:p>
          <a:p>
            <a:r>
              <a:rPr lang="en-GB" dirty="0"/>
              <a:t>A solution to this problem had been to consider individuals’ latent class affiliation in trajectory groups as variables that could be used as predictors in other analyses, e.g. ANOVAs. The problem with this approach is that latent class affiliations are uncertain, and in the first presentation I gave an example of how one individual could be assigned to one latent class when this individual could have, say 50% probability of being in that class. If we fail to take into account this uncertainty, the analyses we run are biased. An elegant solution to this problem has been provided by the three-step approach. </a:t>
            </a:r>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9</a:t>
            </a:fld>
            <a:endParaRPr lang="en-GB" dirty="0"/>
          </a:p>
        </p:txBody>
      </p:sp>
    </p:spTree>
    <p:extLst>
      <p:ext uri="{BB962C8B-B14F-4D97-AF65-F5344CB8AC3E}">
        <p14:creationId xmlns:p14="http://schemas.microsoft.com/office/powerpoint/2010/main" val="340320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9DFE-CE71-C02C-1A3C-43992B7AC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913150-8027-B804-B44C-9934C1C01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891DB3-BF17-68DD-8945-183C3A83D387}"/>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142D0CAE-D842-BAF0-85E0-E7829124C6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0E44DBD-389C-81E4-45F9-3002EB37AD7D}"/>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41334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D6D1-8B35-15D6-4231-E08D5B05C7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6CECC-558B-AFA4-0092-C19FDD8C8B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17EF3-A545-2AF6-E10E-5CB2F55C57A2}"/>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C1B94D6C-5B4D-E377-BF13-F130FFC7B4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07E043-3126-35F3-5C98-EFC99F8F0936}"/>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03603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C6C88-5F34-9261-D25C-847330BFA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024209-1B56-E562-3E62-6C9CDB939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C6CB06-D9C2-2CDB-A558-32B2BDF7C00F}"/>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2099428F-EF4D-D935-010A-A58382C85B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B7EB2E-6A89-79A5-A6BA-4803118DBDA7}"/>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28775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4965-C400-A93D-F4FC-65828E1A3A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FA7AC-4048-ABDB-08F9-0E1EAE6D8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0BCD2-DE57-5F50-137C-070AA6E2D4A3}"/>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2BB3B00D-6A6B-B397-DEC9-AB91393B55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0AE763-3B8C-DB43-7F48-C04D89886BCE}"/>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87701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AD7B-6970-0200-3C2C-32E14CFEA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7AF685-985C-AEA6-1511-7BF871EAF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E6AE7-1D2C-1316-C977-33074A7A9138}"/>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BCEBC8E0-E77C-3B32-5651-2CB2DE2EECB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D2C004-A9D3-12D4-0471-E96A3F0F8C4C}"/>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6580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3511-BD16-86BA-B02C-1A729499F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2F1A9B-4DDC-043E-FE7E-68BECB713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C96BC6-2E28-18F4-2526-CCA84EFFD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0BB68-7D5D-E856-7001-DCDB4E4C2C08}"/>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4786F72C-09DF-3168-4021-1C8DAB3593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0B7B11-65C7-FB0D-18C1-379CFF8E06CB}"/>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10572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AFC2-40EC-C5EB-A1B9-3ADC7E1F7B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AD6E00-9E8C-79CD-2D2A-DB2F440BA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07721-6FD1-2177-5D92-F349385D0E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AC0C3-9142-997A-B38C-F6E61DC5F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D45C9-FF87-1D26-6D68-DCF9A012F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BB9F39-8595-A61D-136F-5E4F34A816D2}"/>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8" name="Footer Placeholder 7">
            <a:extLst>
              <a:ext uri="{FF2B5EF4-FFF2-40B4-BE49-F238E27FC236}">
                <a16:creationId xmlns:a16="http://schemas.microsoft.com/office/drawing/2014/main" id="{01BC853C-31F7-1B4E-4D5A-AD309193A66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F9C8C6E-15C0-7739-43BC-853CB711381A}"/>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78965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C33C-37FF-4F21-38CF-5E876591DF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C12A6D-BD43-8160-1091-D43E814D478E}"/>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4" name="Footer Placeholder 3">
            <a:extLst>
              <a:ext uri="{FF2B5EF4-FFF2-40B4-BE49-F238E27FC236}">
                <a16:creationId xmlns:a16="http://schemas.microsoft.com/office/drawing/2014/main" id="{D22C4EA4-D491-EA3B-1CC7-D0095BE7D81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5C86075-FD76-526A-60E2-B67E3ADD6BB2}"/>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73946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F6A09-B233-B42E-B841-AA13D0A7DD93}"/>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3" name="Footer Placeholder 2">
            <a:extLst>
              <a:ext uri="{FF2B5EF4-FFF2-40B4-BE49-F238E27FC236}">
                <a16:creationId xmlns:a16="http://schemas.microsoft.com/office/drawing/2014/main" id="{9B23F214-DF70-8BC2-0052-45AD4EDC051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9CAD62C-41AD-6BE1-0951-41148FBD999A}"/>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86130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C292-362B-0D7D-6A81-91D4A3943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3BA0A6-CA62-E12B-22E0-0B510B1C1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D59C2D-CB7F-A938-4BA4-92B73CD77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C2D76-E420-7C2F-9772-C0113AFBBF6E}"/>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0EA596D0-4EAF-871D-924A-63F07EE17F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F178A1-8C13-F75B-24F4-C881667CDB49}"/>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57078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C7A0-F9A5-42F9-2482-82A923A76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3020E0-7B2A-8CA7-C0B8-5E156FB75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974AB43-9215-2A3B-41FE-97AA9AFB4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11699-B7DF-68B2-1E67-5034CDAB8B50}"/>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10666AA8-5B00-E2E8-EEAA-502B5EEBBC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57D71F-70D8-7750-3795-485FFAFFC167}"/>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99304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2C249-40E3-1859-DED4-EAB2F85C1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96D9F7-B78B-AA6D-981D-CB4B2DE87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BD7EF-F642-6D08-B2B1-3CEB141C4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5BBC083E-C210-1241-4E2C-4E8295944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9E4E596-7A9C-5F03-6CC9-723C99465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B2B1C-478D-4282-85EA-3CEEB4EE8AF3}" type="slidenum">
              <a:rPr lang="en-GB" smtClean="0"/>
              <a:t>‹#›</a:t>
            </a:fld>
            <a:endParaRPr lang="en-GB" dirty="0"/>
          </a:p>
        </p:txBody>
      </p:sp>
    </p:spTree>
    <p:extLst>
      <p:ext uri="{BB962C8B-B14F-4D97-AF65-F5344CB8AC3E}">
        <p14:creationId xmlns:p14="http://schemas.microsoft.com/office/powerpoint/2010/main" val="227202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7047A8-AF25-6518-5DE8-9DF8764831A8}"/>
              </a:ext>
            </a:extLst>
          </p:cNvPr>
          <p:cNvSpPr>
            <a:spLocks noGrp="1"/>
          </p:cNvSpPr>
          <p:nvPr>
            <p:ph type="ctrTitle"/>
          </p:nvPr>
        </p:nvSpPr>
        <p:spPr>
          <a:xfrm>
            <a:off x="456234" y="2654490"/>
            <a:ext cx="5181240" cy="3220382"/>
          </a:xfrm>
        </p:spPr>
        <p:txBody>
          <a:bodyPr anchor="t">
            <a:normAutofit fontScale="90000"/>
          </a:bodyPr>
          <a:lstStyle/>
          <a:p>
            <a:r>
              <a:rPr lang="en-GB" sz="4800" dirty="0">
                <a:solidFill>
                  <a:srgbClr val="FFFFFF"/>
                </a:solidFill>
              </a:rPr>
              <a:t>Introduction to Mixture and Group-Based Trajectory models</a:t>
            </a:r>
            <a:br>
              <a:rPr lang="en-GB" sz="4800" dirty="0">
                <a:solidFill>
                  <a:srgbClr val="FFFFFF"/>
                </a:solidFill>
              </a:rPr>
            </a:br>
            <a:r>
              <a:rPr lang="en-GB" sz="4800" dirty="0">
                <a:solidFill>
                  <a:srgbClr val="FFFFFF"/>
                </a:solidFill>
              </a:rPr>
              <a:t>(part 3)</a:t>
            </a:r>
            <a:br>
              <a:rPr lang="en-GB" sz="4800" dirty="0">
                <a:solidFill>
                  <a:srgbClr val="FFFFFF"/>
                </a:solidFill>
              </a:rPr>
            </a:br>
            <a:endParaRPr lang="en-GB" sz="4800" dirty="0">
              <a:solidFill>
                <a:srgbClr val="FFFFFF"/>
              </a:solidFill>
            </a:endParaRPr>
          </a:p>
        </p:txBody>
      </p:sp>
      <p:sp>
        <p:nvSpPr>
          <p:cNvPr id="3" name="Subtitle 2">
            <a:extLst>
              <a:ext uri="{FF2B5EF4-FFF2-40B4-BE49-F238E27FC236}">
                <a16:creationId xmlns:a16="http://schemas.microsoft.com/office/drawing/2014/main" id="{19AFB09E-A08B-D997-0978-B797C58450AC}"/>
              </a:ext>
            </a:extLst>
          </p:cNvPr>
          <p:cNvSpPr>
            <a:spLocks noGrp="1"/>
          </p:cNvSpPr>
          <p:nvPr>
            <p:ph type="subTitle" idx="1"/>
          </p:nvPr>
        </p:nvSpPr>
        <p:spPr>
          <a:xfrm>
            <a:off x="680720" y="835862"/>
            <a:ext cx="4829535" cy="1112208"/>
          </a:xfrm>
        </p:spPr>
        <p:txBody>
          <a:bodyPr anchor="b">
            <a:normAutofit fontScale="70000" lnSpcReduction="20000"/>
          </a:bodyPr>
          <a:lstStyle/>
          <a:p>
            <a:r>
              <a:rPr lang="en-GB" dirty="0">
                <a:solidFill>
                  <a:srgbClr val="FFFFFF"/>
                </a:solidFill>
              </a:rPr>
              <a:t>Dr Oliver Perra</a:t>
            </a:r>
          </a:p>
          <a:p>
            <a:r>
              <a:rPr lang="en-GB" sz="2400" dirty="0">
                <a:solidFill>
                  <a:srgbClr val="FFFFFF"/>
                </a:solidFill>
              </a:rPr>
              <a:t>National Centre for Research Methods</a:t>
            </a:r>
          </a:p>
          <a:p>
            <a:r>
              <a:rPr lang="en-US" sz="2400" dirty="0">
                <a:solidFill>
                  <a:srgbClr val="FFFFFF"/>
                </a:solidFill>
              </a:rPr>
              <a:t>Full tutorial, and contact: </a:t>
            </a:r>
            <a:r>
              <a:rPr lang="en-US" sz="1800" dirty="0">
                <a:solidFill>
                  <a:srgbClr val="FFFFFF"/>
                </a:solidFill>
              </a:rPr>
              <a:t>https://www.ncrm.ac.uk/resources/online/all/?id=20826</a:t>
            </a:r>
            <a:endParaRPr lang="en-GB" sz="2400" dirty="0">
              <a:solidFill>
                <a:srgbClr val="FFFFFF"/>
              </a:solidFill>
            </a:endParaRPr>
          </a:p>
        </p:txBody>
      </p:sp>
    </p:spTree>
    <p:extLst>
      <p:ext uri="{BB962C8B-B14F-4D97-AF65-F5344CB8AC3E}">
        <p14:creationId xmlns:p14="http://schemas.microsoft.com/office/powerpoint/2010/main" val="407856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Include Distal Outcomes: Three-Step Approach</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74386" y="1560284"/>
            <a:ext cx="5648898" cy="5097189"/>
          </a:xfrm>
        </p:spPr>
        <p:txBody>
          <a:bodyPr>
            <a:normAutofit/>
          </a:bodyPr>
          <a:lstStyle/>
          <a:p>
            <a:pPr marL="914400" lvl="2" indent="-817563">
              <a:buNone/>
            </a:pPr>
            <a:r>
              <a:rPr lang="en-US" sz="2800" b="1" dirty="0"/>
              <a:t>Step 1</a:t>
            </a:r>
            <a:r>
              <a:rPr lang="en-US" sz="2800" dirty="0"/>
              <a:t>: Estimate model and assign individuals to most likely class.</a:t>
            </a:r>
          </a:p>
          <a:p>
            <a:pPr marL="914400" lvl="2" indent="-817563">
              <a:buNone/>
            </a:pPr>
            <a:endParaRPr lang="en-US" sz="2800" dirty="0"/>
          </a:p>
          <a:p>
            <a:pPr marL="914400" lvl="2" indent="-817563">
              <a:buNone/>
            </a:pPr>
            <a:r>
              <a:rPr lang="en-US" sz="2800" b="1" dirty="0"/>
              <a:t>Step 2</a:t>
            </a:r>
            <a:r>
              <a:rPr lang="en-US" sz="2800" dirty="0"/>
              <a:t>: Estimate measurement error (i.e. uncertainty in class allocation).</a:t>
            </a:r>
          </a:p>
          <a:p>
            <a:pPr marL="914400" lvl="2" indent="-817563">
              <a:buNone/>
            </a:pPr>
            <a:endParaRPr lang="en-US" sz="2800" dirty="0"/>
          </a:p>
          <a:p>
            <a:pPr marL="914400" lvl="2" indent="-817563">
              <a:buNone/>
            </a:pPr>
            <a:r>
              <a:rPr lang="en-US" sz="2800" b="1" dirty="0"/>
              <a:t>Step 3</a:t>
            </a:r>
            <a:r>
              <a:rPr lang="en-US" sz="2800" dirty="0"/>
              <a:t>: Impose relationships between classes and covariates/distal outcomes, while controlling for uncertainty in class allocation</a:t>
            </a:r>
            <a:endParaRPr lang="en-GB" dirty="0"/>
          </a:p>
        </p:txBody>
      </p:sp>
      <p:pic>
        <p:nvPicPr>
          <p:cNvPr id="5" name="Picture 4">
            <a:extLst>
              <a:ext uri="{FF2B5EF4-FFF2-40B4-BE49-F238E27FC236}">
                <a16:creationId xmlns:a16="http://schemas.microsoft.com/office/drawing/2014/main" id="{913B4A03-364D-D2E0-2443-FFA64F085977}"/>
              </a:ext>
            </a:extLst>
          </p:cNvPr>
          <p:cNvPicPr>
            <a:picLocks noChangeAspect="1"/>
          </p:cNvPicPr>
          <p:nvPr/>
        </p:nvPicPr>
        <p:blipFill>
          <a:blip r:embed="rId3"/>
          <a:stretch>
            <a:fillRect/>
          </a:stretch>
        </p:blipFill>
        <p:spPr>
          <a:xfrm>
            <a:off x="7206846" y="1452189"/>
            <a:ext cx="2356556" cy="1325563"/>
          </a:xfrm>
          <a:prstGeom prst="rect">
            <a:avLst/>
          </a:prstGeom>
        </p:spPr>
      </p:pic>
      <p:pic>
        <p:nvPicPr>
          <p:cNvPr id="6" name="Picture 5">
            <a:extLst>
              <a:ext uri="{FF2B5EF4-FFF2-40B4-BE49-F238E27FC236}">
                <a16:creationId xmlns:a16="http://schemas.microsoft.com/office/drawing/2014/main" id="{E183FA95-1B14-E4ED-67E3-C9AFF29C8611}"/>
              </a:ext>
            </a:extLst>
          </p:cNvPr>
          <p:cNvPicPr>
            <a:picLocks noChangeAspect="1"/>
          </p:cNvPicPr>
          <p:nvPr/>
        </p:nvPicPr>
        <p:blipFill>
          <a:blip r:embed="rId4"/>
          <a:stretch>
            <a:fillRect/>
          </a:stretch>
        </p:blipFill>
        <p:spPr>
          <a:xfrm>
            <a:off x="7206846" y="3288632"/>
            <a:ext cx="1810912" cy="1503504"/>
          </a:xfrm>
          <a:prstGeom prst="rect">
            <a:avLst/>
          </a:prstGeom>
        </p:spPr>
      </p:pic>
      <p:pic>
        <p:nvPicPr>
          <p:cNvPr id="7" name="Picture 6">
            <a:extLst>
              <a:ext uri="{FF2B5EF4-FFF2-40B4-BE49-F238E27FC236}">
                <a16:creationId xmlns:a16="http://schemas.microsoft.com/office/drawing/2014/main" id="{7351A7EA-FB7E-C718-32AA-5669213AE98B}"/>
              </a:ext>
            </a:extLst>
          </p:cNvPr>
          <p:cNvPicPr>
            <a:picLocks noChangeAspect="1"/>
          </p:cNvPicPr>
          <p:nvPr/>
        </p:nvPicPr>
        <p:blipFill>
          <a:blip r:embed="rId5"/>
          <a:stretch>
            <a:fillRect/>
          </a:stretch>
        </p:blipFill>
        <p:spPr>
          <a:xfrm>
            <a:off x="7169759" y="5214986"/>
            <a:ext cx="3929212" cy="1643014"/>
          </a:xfrm>
          <a:prstGeom prst="rect">
            <a:avLst/>
          </a:prstGeom>
        </p:spPr>
      </p:pic>
    </p:spTree>
    <p:extLst>
      <p:ext uri="{BB962C8B-B14F-4D97-AF65-F5344CB8AC3E}">
        <p14:creationId xmlns:p14="http://schemas.microsoft.com/office/powerpoint/2010/main" val="186630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Dual Trajectory Models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74387" y="1560285"/>
            <a:ext cx="4989284" cy="4351338"/>
          </a:xfrm>
        </p:spPr>
        <p:txBody>
          <a:bodyPr>
            <a:normAutofit/>
          </a:bodyPr>
          <a:lstStyle/>
          <a:p>
            <a:r>
              <a:rPr lang="en-GB" dirty="0"/>
              <a:t>Investigate inter-individual variability in development of two related processes (e.g.: Drug use </a:t>
            </a:r>
            <a:r>
              <a:rPr lang="en-GB" i="1" dirty="0"/>
              <a:t>and </a:t>
            </a:r>
            <a:r>
              <a:rPr lang="en-GB" dirty="0"/>
              <a:t>mental health).</a:t>
            </a:r>
          </a:p>
          <a:p>
            <a:endParaRPr lang="en-GB" dirty="0"/>
          </a:p>
          <a:p>
            <a:endParaRPr lang="en-GB" dirty="0"/>
          </a:p>
          <a:p>
            <a:endParaRPr lang="en-GB" dirty="0"/>
          </a:p>
          <a:p>
            <a:pPr marL="914400" lvl="2" indent="0">
              <a:buNone/>
            </a:pPr>
            <a:endParaRPr lang="en-GB" i="1" dirty="0"/>
          </a:p>
          <a:p>
            <a:endParaRPr lang="en-GB" dirty="0"/>
          </a:p>
        </p:txBody>
      </p:sp>
      <p:pic>
        <p:nvPicPr>
          <p:cNvPr id="4" name="Picture 3">
            <a:extLst>
              <a:ext uri="{FF2B5EF4-FFF2-40B4-BE49-F238E27FC236}">
                <a16:creationId xmlns:a16="http://schemas.microsoft.com/office/drawing/2014/main" id="{B9CA8614-EF0C-1F8D-BE0E-EF25E2064340}"/>
              </a:ext>
            </a:extLst>
          </p:cNvPr>
          <p:cNvPicPr>
            <a:picLocks noChangeAspect="1"/>
          </p:cNvPicPr>
          <p:nvPr/>
        </p:nvPicPr>
        <p:blipFill>
          <a:blip r:embed="rId3"/>
          <a:stretch>
            <a:fillRect/>
          </a:stretch>
        </p:blipFill>
        <p:spPr>
          <a:xfrm>
            <a:off x="5548889" y="2101516"/>
            <a:ext cx="6773524" cy="3810107"/>
          </a:xfrm>
          <a:prstGeom prst="rect">
            <a:avLst/>
          </a:prstGeom>
        </p:spPr>
      </p:pic>
    </p:spTree>
    <p:extLst>
      <p:ext uri="{BB962C8B-B14F-4D97-AF65-F5344CB8AC3E}">
        <p14:creationId xmlns:p14="http://schemas.microsoft.com/office/powerpoint/2010/main" val="739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Multi-Trajectory Models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 y="1325563"/>
            <a:ext cx="5545885" cy="4351338"/>
          </a:xfrm>
        </p:spPr>
        <p:txBody>
          <a:bodyPr>
            <a:normAutofit/>
          </a:bodyPr>
          <a:lstStyle/>
          <a:p>
            <a:r>
              <a:rPr lang="en-GB" dirty="0"/>
              <a:t>The models can be extended to represent trajectories of different behaviours.</a:t>
            </a:r>
          </a:p>
          <a:p>
            <a:r>
              <a:rPr lang="en-GB" dirty="0"/>
              <a:t>E.g.: Feng et al. (2022).</a:t>
            </a:r>
            <a:r>
              <a:rPr lang="en-US" dirty="0"/>
              <a:t> </a:t>
            </a:r>
            <a:r>
              <a:rPr lang="en-US" i="1" dirty="0"/>
              <a:t>Longitudinal health </a:t>
            </a:r>
            <a:r>
              <a:rPr lang="en-US" i="1" dirty="0" err="1"/>
              <a:t>behaviour</a:t>
            </a:r>
            <a:r>
              <a:rPr lang="en-US" i="1" dirty="0"/>
              <a:t> patterns among adults aged ≥50 years in China and their associations with trajectories of depressive symptoms.</a:t>
            </a:r>
            <a:endParaRPr lang="en-GB" i="1" dirty="0"/>
          </a:p>
          <a:p>
            <a:endParaRPr lang="en-GB" dirty="0"/>
          </a:p>
          <a:p>
            <a:pPr marL="914400" lvl="2" indent="0">
              <a:buNone/>
            </a:pPr>
            <a:endParaRPr lang="en-GB" i="1" dirty="0"/>
          </a:p>
          <a:p>
            <a:endParaRPr lang="en-GB" dirty="0"/>
          </a:p>
        </p:txBody>
      </p:sp>
      <p:pic>
        <p:nvPicPr>
          <p:cNvPr id="6" name="Picture 5">
            <a:extLst>
              <a:ext uri="{FF2B5EF4-FFF2-40B4-BE49-F238E27FC236}">
                <a16:creationId xmlns:a16="http://schemas.microsoft.com/office/drawing/2014/main" id="{848D3DC8-0EAD-5292-61AF-86E6C325A9BD}"/>
              </a:ext>
            </a:extLst>
          </p:cNvPr>
          <p:cNvPicPr>
            <a:picLocks noChangeAspect="1"/>
          </p:cNvPicPr>
          <p:nvPr/>
        </p:nvPicPr>
        <p:blipFill>
          <a:blip r:embed="rId3"/>
          <a:stretch>
            <a:fillRect/>
          </a:stretch>
        </p:blipFill>
        <p:spPr>
          <a:xfrm>
            <a:off x="6646116" y="222435"/>
            <a:ext cx="5259202" cy="6635565"/>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62472693-1C04-5BA4-1533-5AA14F0DC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0500" y="4507832"/>
            <a:ext cx="1489910" cy="1489910"/>
          </a:xfrm>
          <a:prstGeom prst="rect">
            <a:avLst/>
          </a:prstGeom>
        </p:spPr>
      </p:pic>
    </p:spTree>
    <p:extLst>
      <p:ext uri="{BB962C8B-B14F-4D97-AF65-F5344CB8AC3E}">
        <p14:creationId xmlns:p14="http://schemas.microsoft.com/office/powerpoint/2010/main" val="21427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Summary</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r>
              <a:rPr lang="en-GB" dirty="0"/>
              <a:t>Growth Mixture Models (GMM) and Latent Class Growth Analysis (LCGA)</a:t>
            </a:r>
          </a:p>
          <a:p>
            <a:pPr lvl="1"/>
            <a:r>
              <a:rPr lang="en-GB" dirty="0"/>
              <a:t>Adding covariates:</a:t>
            </a:r>
          </a:p>
          <a:p>
            <a:pPr lvl="2"/>
            <a:r>
              <a:rPr lang="en-GB" dirty="0"/>
              <a:t>Time Invariant &amp; Time Varying</a:t>
            </a:r>
          </a:p>
          <a:p>
            <a:pPr lvl="2"/>
            <a:r>
              <a:rPr lang="en-GB" dirty="0"/>
              <a:t>Cumulative risk</a:t>
            </a:r>
          </a:p>
          <a:p>
            <a:pPr lvl="1"/>
            <a:r>
              <a:rPr lang="en-GB" dirty="0"/>
              <a:t>Include distal outcomes</a:t>
            </a:r>
          </a:p>
          <a:p>
            <a:pPr lvl="1"/>
            <a:r>
              <a:rPr lang="en-GB" dirty="0"/>
              <a:t>Advanced models:</a:t>
            </a:r>
          </a:p>
          <a:p>
            <a:pPr lvl="2"/>
            <a:r>
              <a:rPr lang="en-GB" dirty="0"/>
              <a:t>Dual trajectory models</a:t>
            </a:r>
          </a:p>
          <a:p>
            <a:pPr lvl="2"/>
            <a:r>
              <a:rPr lang="en-GB" dirty="0"/>
              <a:t>Multiple trajectory models</a:t>
            </a:r>
          </a:p>
          <a:p>
            <a:pPr marL="457200" lvl="1" indent="0">
              <a:spcBef>
                <a:spcPts val="800"/>
              </a:spcBef>
              <a:buNone/>
            </a:pP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spTree>
    <p:extLst>
      <p:ext uri="{BB962C8B-B14F-4D97-AF65-F5344CB8AC3E}">
        <p14:creationId xmlns:p14="http://schemas.microsoft.com/office/powerpoint/2010/main" val="406556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297890"/>
            <a:ext cx="12192000" cy="1325563"/>
          </a:xfrm>
          <a:solidFill>
            <a:srgbClr val="C00000"/>
          </a:solidFill>
        </p:spPr>
        <p:txBody>
          <a:bodyPr/>
          <a:lstStyle/>
          <a:p>
            <a:r>
              <a:rPr lang="en-GB" dirty="0">
                <a:solidFill>
                  <a:schemeClr val="bg1"/>
                </a:solidFill>
              </a:rPr>
              <a:t>	</a:t>
            </a:r>
            <a:r>
              <a:rPr lang="en-GB" b="1" dirty="0">
                <a:solidFill>
                  <a:schemeClr val="bg1"/>
                </a:solidFill>
              </a:rPr>
              <a:t>Outline</a:t>
            </a:r>
            <a:r>
              <a:rPr lang="en-GB" dirty="0">
                <a:solidFill>
                  <a:schemeClr val="bg1"/>
                </a:solidFill>
              </a:rPr>
              <a:t> </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465221" y="1825625"/>
            <a:ext cx="10888579" cy="4351338"/>
          </a:xfrm>
        </p:spPr>
        <p:txBody>
          <a:bodyPr/>
          <a:lstStyle/>
          <a:p>
            <a:r>
              <a:rPr lang="en-GB" dirty="0"/>
              <a:t>Growth Mixture Models (GMM) and Latent Class Growth Analysis (LCGA)</a:t>
            </a:r>
          </a:p>
          <a:p>
            <a:pPr lvl="1"/>
            <a:r>
              <a:rPr lang="en-GB" dirty="0"/>
              <a:t>Adding covariates:</a:t>
            </a:r>
          </a:p>
          <a:p>
            <a:pPr lvl="2"/>
            <a:r>
              <a:rPr lang="en-GB" dirty="0"/>
              <a:t>Time Invariant &amp; Time Varying</a:t>
            </a:r>
          </a:p>
          <a:p>
            <a:pPr lvl="2"/>
            <a:r>
              <a:rPr lang="en-GB" dirty="0"/>
              <a:t>Cumulative risk</a:t>
            </a:r>
          </a:p>
          <a:p>
            <a:pPr lvl="1"/>
            <a:r>
              <a:rPr lang="en-GB" dirty="0"/>
              <a:t>Include distal outcomes</a:t>
            </a:r>
          </a:p>
          <a:p>
            <a:pPr lvl="1"/>
            <a:r>
              <a:rPr lang="en-GB" dirty="0"/>
              <a:t>Advanced models:</a:t>
            </a:r>
          </a:p>
          <a:p>
            <a:pPr lvl="2"/>
            <a:r>
              <a:rPr lang="en-GB" dirty="0"/>
              <a:t>Dual trajectory models</a:t>
            </a:r>
          </a:p>
          <a:p>
            <a:pPr lvl="2"/>
            <a:r>
              <a:rPr lang="en-GB" dirty="0"/>
              <a:t>Multiple trajectory models</a:t>
            </a:r>
          </a:p>
          <a:p>
            <a:pPr lvl="2"/>
            <a:endParaRPr lang="en-GB" dirty="0"/>
          </a:p>
          <a:p>
            <a:pPr lvl="1"/>
            <a:endParaRPr lang="en-GB" dirty="0"/>
          </a:p>
        </p:txBody>
      </p:sp>
    </p:spTree>
    <p:extLst>
      <p:ext uri="{BB962C8B-B14F-4D97-AF65-F5344CB8AC3E}">
        <p14:creationId xmlns:p14="http://schemas.microsoft.com/office/powerpoint/2010/main" val="224922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297890"/>
            <a:ext cx="12192000" cy="1325563"/>
          </a:xfrm>
          <a:solidFill>
            <a:srgbClr val="C00000"/>
          </a:solidFill>
        </p:spPr>
        <p:txBody>
          <a:bodyPr/>
          <a:lstStyle/>
          <a:p>
            <a:r>
              <a:rPr lang="en-GB" dirty="0">
                <a:solidFill>
                  <a:schemeClr val="bg1"/>
                </a:solidFill>
              </a:rPr>
              <a:t>	</a:t>
            </a:r>
            <a:r>
              <a:rPr lang="en-GB" b="1" dirty="0">
                <a:solidFill>
                  <a:schemeClr val="bg1"/>
                </a:solidFill>
              </a:rPr>
              <a:t>Trajectory-Based Groups vs. Latent Transition </a:t>
            </a:r>
            <a:r>
              <a:rPr lang="en-GB" dirty="0">
                <a:solidFill>
                  <a:schemeClr val="bg1"/>
                </a:solidFill>
              </a:rPr>
              <a:t> </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721324B3-3BE6-D9D1-25A3-D13ABF3202D2}"/>
              </a:ext>
            </a:extLst>
          </p:cNvPr>
          <p:cNvPicPr>
            <a:picLocks noChangeAspect="1"/>
          </p:cNvPicPr>
          <p:nvPr/>
        </p:nvPicPr>
        <p:blipFill>
          <a:blip r:embed="rId3"/>
          <a:stretch>
            <a:fillRect/>
          </a:stretch>
        </p:blipFill>
        <p:spPr>
          <a:xfrm>
            <a:off x="464957" y="2949838"/>
            <a:ext cx="6096528" cy="3429297"/>
          </a:xfrm>
          <a:prstGeom prst="rect">
            <a:avLst/>
          </a:prstGeom>
        </p:spPr>
      </p:pic>
      <p:pic>
        <p:nvPicPr>
          <p:cNvPr id="6" name="Picture 5">
            <a:extLst>
              <a:ext uri="{FF2B5EF4-FFF2-40B4-BE49-F238E27FC236}">
                <a16:creationId xmlns:a16="http://schemas.microsoft.com/office/drawing/2014/main" id="{DC9067CC-F42D-19BC-C250-AE920DAA33E5}"/>
              </a:ext>
            </a:extLst>
          </p:cNvPr>
          <p:cNvPicPr>
            <a:picLocks noChangeAspect="1"/>
          </p:cNvPicPr>
          <p:nvPr/>
        </p:nvPicPr>
        <p:blipFill>
          <a:blip r:embed="rId4"/>
          <a:stretch>
            <a:fillRect/>
          </a:stretch>
        </p:blipFill>
        <p:spPr>
          <a:xfrm>
            <a:off x="6096000" y="3152010"/>
            <a:ext cx="5737111" cy="3227125"/>
          </a:xfrm>
          <a:prstGeom prst="rect">
            <a:avLst/>
          </a:prstGeom>
        </p:spPr>
      </p:pic>
    </p:spTree>
    <p:extLst>
      <p:ext uri="{BB962C8B-B14F-4D97-AF65-F5344CB8AC3E}">
        <p14:creationId xmlns:p14="http://schemas.microsoft.com/office/powerpoint/2010/main" val="282689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77926C-3A6B-B3F0-CE88-71AC7B52AC85}"/>
              </a:ext>
            </a:extLst>
          </p:cNvPr>
          <p:cNvPicPr>
            <a:picLocks noChangeAspect="1"/>
          </p:cNvPicPr>
          <p:nvPr/>
        </p:nvPicPr>
        <p:blipFill>
          <a:blip r:embed="rId3"/>
          <a:stretch>
            <a:fillRect/>
          </a:stretch>
        </p:blipFill>
        <p:spPr>
          <a:xfrm>
            <a:off x="348078" y="1984532"/>
            <a:ext cx="8031765" cy="4517868"/>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Adding covariates: </a:t>
            </a:r>
            <a:r>
              <a:rPr lang="en-GB" b="1" dirty="0" err="1">
                <a:solidFill>
                  <a:schemeClr val="bg1"/>
                </a:solidFill>
              </a:rPr>
              <a:t>GMM</a:t>
            </a:r>
            <a:endParaRPr lang="en-GB" b="1" dirty="0">
              <a:solidFill>
                <a:schemeClr val="bg1"/>
              </a:solidFill>
            </a:endParaRP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5588216" y="1444171"/>
            <a:ext cx="6415364" cy="4351338"/>
          </a:xfrm>
        </p:spPr>
        <p:txBody>
          <a:bodyPr/>
          <a:lstStyle/>
          <a:p>
            <a:r>
              <a:rPr lang="en-GB" dirty="0"/>
              <a:t>Covariates can influence Latent Class affiliation;</a:t>
            </a:r>
          </a:p>
          <a:p>
            <a:r>
              <a:rPr lang="en-GB" dirty="0"/>
              <a:t>They can also influence intra-class growth parameters. </a:t>
            </a:r>
          </a:p>
          <a:p>
            <a:endParaRPr lang="en-GB" dirty="0"/>
          </a:p>
          <a:p>
            <a:endParaRPr lang="en-GB" dirty="0"/>
          </a:p>
          <a:p>
            <a:pPr marL="914400" lvl="2" indent="0">
              <a:buNone/>
            </a:pPr>
            <a:endParaRPr lang="en-GB" i="1" dirty="0"/>
          </a:p>
          <a:p>
            <a:endParaRPr lang="en-GB" dirty="0"/>
          </a:p>
        </p:txBody>
      </p:sp>
    </p:spTree>
    <p:extLst>
      <p:ext uri="{BB962C8B-B14F-4D97-AF65-F5344CB8AC3E}">
        <p14:creationId xmlns:p14="http://schemas.microsoft.com/office/powerpoint/2010/main" val="24419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0DF21-ECC4-68FD-AC88-B23998846DE5}"/>
              </a:ext>
            </a:extLst>
          </p:cNvPr>
          <p:cNvPicPr>
            <a:picLocks noChangeAspect="1"/>
          </p:cNvPicPr>
          <p:nvPr/>
        </p:nvPicPr>
        <p:blipFill>
          <a:blip r:embed="rId3"/>
          <a:stretch>
            <a:fillRect/>
          </a:stretch>
        </p:blipFill>
        <p:spPr>
          <a:xfrm>
            <a:off x="406134" y="1444171"/>
            <a:ext cx="8192507" cy="4608286"/>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Adding covariates: </a:t>
            </a:r>
            <a:r>
              <a:rPr lang="en-GB" b="1" dirty="0" err="1">
                <a:solidFill>
                  <a:schemeClr val="bg1"/>
                </a:solidFill>
              </a:rPr>
              <a:t>LCGA</a:t>
            </a:r>
            <a:endParaRPr lang="en-GB" b="1" dirty="0">
              <a:solidFill>
                <a:schemeClr val="bg1"/>
              </a:solidFill>
            </a:endParaRP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5588216" y="1444171"/>
            <a:ext cx="6415364" cy="4351338"/>
          </a:xfrm>
        </p:spPr>
        <p:txBody>
          <a:bodyPr/>
          <a:lstStyle/>
          <a:p>
            <a:r>
              <a:rPr lang="en-GB" dirty="0"/>
              <a:t>No intra-class variability in growth parameters.</a:t>
            </a:r>
          </a:p>
          <a:p>
            <a:r>
              <a:rPr lang="en-GB" dirty="0"/>
              <a:t>Covariates can influence Latent Class affiliation;</a:t>
            </a:r>
          </a:p>
          <a:p>
            <a:endParaRPr lang="en-GB" dirty="0"/>
          </a:p>
          <a:p>
            <a:endParaRPr lang="en-GB" dirty="0"/>
          </a:p>
          <a:p>
            <a:pPr marL="914400" lvl="2" indent="0">
              <a:buNone/>
            </a:pPr>
            <a:endParaRPr lang="en-GB" i="1" dirty="0"/>
          </a:p>
          <a:p>
            <a:endParaRPr lang="en-GB" dirty="0"/>
          </a:p>
        </p:txBody>
      </p:sp>
    </p:spTree>
    <p:extLst>
      <p:ext uri="{BB962C8B-B14F-4D97-AF65-F5344CB8AC3E}">
        <p14:creationId xmlns:p14="http://schemas.microsoft.com/office/powerpoint/2010/main" val="408505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2A4477-398F-38E6-F7D1-34B35656B52A}"/>
              </a:ext>
            </a:extLst>
          </p:cNvPr>
          <p:cNvPicPr>
            <a:picLocks noChangeAspect="1"/>
          </p:cNvPicPr>
          <p:nvPr/>
        </p:nvPicPr>
        <p:blipFill>
          <a:blip r:embed="rId3"/>
          <a:stretch>
            <a:fillRect/>
          </a:stretch>
        </p:blipFill>
        <p:spPr>
          <a:xfrm>
            <a:off x="128710" y="1932085"/>
            <a:ext cx="8183440" cy="4603185"/>
          </a:xfrm>
          <a:prstGeom prst="rect">
            <a:avLst/>
          </a:prstGeom>
        </p:spPr>
      </p:pic>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Adding covariates: Cumulative Risk</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5588216" y="1444171"/>
            <a:ext cx="6415364" cy="4351338"/>
          </a:xfrm>
        </p:spPr>
        <p:txBody>
          <a:bodyPr/>
          <a:lstStyle/>
          <a:p>
            <a:r>
              <a:rPr lang="en-GB" dirty="0"/>
              <a:t>Association between latent classes and covariates investigated using multinomial logistic regressions.</a:t>
            </a:r>
          </a:p>
          <a:p>
            <a:r>
              <a:rPr lang="en-GB" dirty="0"/>
              <a:t>These allow to calculate probability of being in trajectory groups for different configurations of covariates</a:t>
            </a:r>
          </a:p>
          <a:p>
            <a:endParaRPr lang="en-GB" dirty="0"/>
          </a:p>
          <a:p>
            <a:endParaRPr lang="en-GB" dirty="0"/>
          </a:p>
          <a:p>
            <a:pPr marL="914400" lvl="2" indent="0">
              <a:buNone/>
            </a:pPr>
            <a:endParaRPr lang="en-GB" i="1" dirty="0"/>
          </a:p>
          <a:p>
            <a:endParaRPr lang="en-GB" dirty="0"/>
          </a:p>
        </p:txBody>
      </p:sp>
    </p:spTree>
    <p:extLst>
      <p:ext uri="{BB962C8B-B14F-4D97-AF65-F5344CB8AC3E}">
        <p14:creationId xmlns:p14="http://schemas.microsoft.com/office/powerpoint/2010/main" val="366881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Adding covariates: Cumulative Risk</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88420" y="1938893"/>
            <a:ext cx="6415364" cy="4351338"/>
          </a:xfrm>
        </p:spPr>
        <p:txBody>
          <a:bodyPr/>
          <a:lstStyle/>
          <a:p>
            <a:r>
              <a:rPr lang="en-GB" dirty="0"/>
              <a:t>Association between latent classes and covariates investigated using multinomial logistic regressions.</a:t>
            </a:r>
          </a:p>
          <a:p>
            <a:r>
              <a:rPr lang="en-GB" dirty="0"/>
              <a:t>These allow to calculate probability of being in trajectory groups for different configuration of covariates.</a:t>
            </a:r>
          </a:p>
          <a:p>
            <a:endParaRPr lang="en-GB" dirty="0"/>
          </a:p>
          <a:p>
            <a:endParaRPr lang="en-GB" dirty="0"/>
          </a:p>
          <a:p>
            <a:pPr marL="914400" lvl="2" indent="0">
              <a:buNone/>
            </a:pPr>
            <a:endParaRPr lang="en-GB" i="1" dirty="0"/>
          </a:p>
          <a:p>
            <a:endParaRPr lang="en-GB" dirty="0"/>
          </a:p>
        </p:txBody>
      </p:sp>
      <p:pic>
        <p:nvPicPr>
          <p:cNvPr id="5" name="Picture 4">
            <a:extLst>
              <a:ext uri="{FF2B5EF4-FFF2-40B4-BE49-F238E27FC236}">
                <a16:creationId xmlns:a16="http://schemas.microsoft.com/office/drawing/2014/main" id="{5B1D001B-CFE3-467E-184A-23A6E60C8E76}"/>
              </a:ext>
            </a:extLst>
          </p:cNvPr>
          <p:cNvPicPr>
            <a:picLocks noChangeAspect="1"/>
          </p:cNvPicPr>
          <p:nvPr/>
        </p:nvPicPr>
        <p:blipFill>
          <a:blip r:embed="rId3"/>
          <a:stretch>
            <a:fillRect/>
          </a:stretch>
        </p:blipFill>
        <p:spPr>
          <a:xfrm>
            <a:off x="7129252" y="3546793"/>
            <a:ext cx="4578493" cy="2743438"/>
          </a:xfrm>
          <a:prstGeom prst="rect">
            <a:avLst/>
          </a:prstGeom>
        </p:spPr>
      </p:pic>
    </p:spTree>
    <p:extLst>
      <p:ext uri="{BB962C8B-B14F-4D97-AF65-F5344CB8AC3E}">
        <p14:creationId xmlns:p14="http://schemas.microsoft.com/office/powerpoint/2010/main" val="216771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Adding covariates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74387" y="1560285"/>
                <a:ext cx="11857956" cy="4351338"/>
              </a:xfrm>
            </p:spPr>
            <p:txBody>
              <a:bodyPr>
                <a:normAutofit/>
              </a:bodyPr>
              <a:lstStyle/>
              <a:p>
                <a:r>
                  <a:rPr lang="en-GB" dirty="0"/>
                  <a:t>Covariates can be time-invariant or </a:t>
                </a:r>
                <a:r>
                  <a:rPr lang="en-GB" b="1" dirty="0"/>
                  <a:t>time-varying</a:t>
                </a:r>
                <a:r>
                  <a:rPr lang="en-GB" dirty="0"/>
                  <a:t>. </a:t>
                </a:r>
              </a:p>
              <a:p>
                <a:pPr lvl="1"/>
                <a:r>
                  <a:rPr lang="en-GB" dirty="0"/>
                  <a:t>E.g.: Nagin et al. (2003) investigated whether </a:t>
                </a:r>
                <a:r>
                  <a:rPr lang="en-GB" i="1" dirty="0"/>
                  <a:t>school failure (i.e. grade retention) </a:t>
                </a:r>
                <a:r>
                  <a:rPr lang="en-GB" dirty="0"/>
                  <a:t>affected child’s trajectory of violent behaviour in adolescence. </a:t>
                </a:r>
              </a:p>
              <a:p>
                <a:pPr lvl="1"/>
                <a:r>
                  <a:rPr lang="en-GB" dirty="0"/>
                  <a:t>Individual’s </a:t>
                </a:r>
                <a:r>
                  <a:rPr lang="en-GB" i="1" dirty="0"/>
                  <a:t>i</a:t>
                </a:r>
                <a:r>
                  <a:rPr lang="en-GB" dirty="0"/>
                  <a:t> y* score indexed by time and latent class </a:t>
                </a:r>
                <a:r>
                  <a:rPr lang="en-GB" i="1" dirty="0"/>
                  <a:t>k</a:t>
                </a:r>
                <a:r>
                  <a:rPr lang="en-GB" dirty="0"/>
                  <a:t> affiliation: </a:t>
                </a:r>
              </a:p>
              <a:p>
                <a:pPr marL="457200" lvl="1" indent="0">
                  <a:buNone/>
                </a:pPr>
                <a14:m>
                  <m:oMath xmlns:m="http://schemas.openxmlformats.org/officeDocument/2006/math">
                    <m:sSubSup>
                      <m:sSubSupPr>
                        <m:ctrlPr>
                          <a:rPr lang="en-GB" sz="2400" i="1" smtClean="0">
                            <a:latin typeface="Cambria Math" panose="02040503050406030204" pitchFamily="18" charset="0"/>
                            <a:sym typeface="Wingdings" panose="05000000000000000000" pitchFamily="2" charset="2"/>
                          </a:rPr>
                        </m:ctrlPr>
                      </m:sSubSupPr>
                      <m:e>
                        <m:r>
                          <a:rPr lang="en-GB" sz="2400" i="1">
                            <a:latin typeface="Cambria Math" panose="02040503050406030204" pitchFamily="18" charset="0"/>
                            <a:sym typeface="Wingdings" panose="05000000000000000000" pitchFamily="2" charset="2"/>
                          </a:rPr>
                          <m:t>𝑦</m:t>
                        </m:r>
                      </m:e>
                      <m:sub>
                        <m:r>
                          <a:rPr lang="en-GB" sz="2400" i="1">
                            <a:latin typeface="Cambria Math" panose="02040503050406030204" pitchFamily="18" charset="0"/>
                            <a:sym typeface="Wingdings" panose="05000000000000000000" pitchFamily="2" charset="2"/>
                          </a:rPr>
                          <m:t>𝑘𝑡𝑖</m:t>
                        </m:r>
                      </m:sub>
                      <m:sup>
                        <m:r>
                          <a:rPr lang="en-GB" sz="2400" i="1">
                            <a:latin typeface="Cambria Math" panose="02040503050406030204" pitchFamily="18" charset="0"/>
                            <a:sym typeface="Wingdings" panose="05000000000000000000" pitchFamily="2" charset="2"/>
                          </a:rPr>
                          <m:t>∗</m:t>
                        </m:r>
                      </m:sup>
                    </m:sSubSup>
                  </m:oMath>
                </a14:m>
                <a:r>
                  <a:rPr lang="en-GB" sz="2400" dirty="0">
                    <a:sym typeface="Wingdings" panose="05000000000000000000" pitchFamily="2" charset="2"/>
                  </a:rPr>
                  <a:t> =</a:t>
                </a:r>
                <a14:m>
                  <m:oMath xmlns:m="http://schemas.openxmlformats.org/officeDocument/2006/math">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1" i="1" dirty="0" smtClean="0">
                            <a:latin typeface="Cambria Math" panose="02040503050406030204" pitchFamily="18" charset="0"/>
                            <a:ea typeface="Cambria Math" panose="02040503050406030204" pitchFamily="18" charset="0"/>
                            <a:sym typeface="Wingdings" panose="05000000000000000000" pitchFamily="2" charset="2"/>
                          </a:rPr>
                          <m:t>𝒌</m:t>
                        </m:r>
                        <m:r>
                          <a:rPr lang="en-GB" sz="2400" i="1" dirty="0">
                            <a:latin typeface="Cambria Math" panose="02040503050406030204" pitchFamily="18" charset="0"/>
                            <a:ea typeface="Cambria Math" panose="02040503050406030204" pitchFamily="18" charset="0"/>
                            <a:sym typeface="Wingdings" panose="05000000000000000000" pitchFamily="2" charset="2"/>
                          </a:rPr>
                          <m:t>0</m:t>
                        </m:r>
                      </m:sub>
                    </m:sSub>
                    <m:sSub>
                      <m:sSubPr>
                        <m:ctrlPr>
                          <a:rPr lang="en-GB" sz="2400" i="1" dirty="0">
                            <a:latin typeface="Cambria Math" panose="02040503050406030204" pitchFamily="18" charset="0"/>
                            <a:ea typeface="Cambria Math" panose="02040503050406030204" pitchFamily="18" charset="0"/>
                            <a:sym typeface="Wingdings" panose="05000000000000000000" pitchFamily="2" charset="2"/>
                          </a:rPr>
                        </m:ctrlPr>
                      </m:sSubPr>
                      <m:e>
                        <m:r>
                          <a:rPr lang="en-GB" sz="2400" i="1" dirty="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𝑔</m:t>
                        </m:r>
                      </m:e>
                      <m:sub>
                        <m:r>
                          <a:rPr lang="en-GB" sz="2400" b="1" i="1" dirty="0">
                            <a:latin typeface="Cambria Math" panose="02040503050406030204" pitchFamily="18" charset="0"/>
                            <a:ea typeface="Cambria Math" panose="02040503050406030204" pitchFamily="18" charset="0"/>
                            <a:sym typeface="Wingdings" panose="05000000000000000000" pitchFamily="2" charset="2"/>
                          </a:rPr>
                          <m:t>𝒌</m:t>
                        </m:r>
                        <m:r>
                          <a:rPr lang="en-GB" sz="2400" i="1" dirty="0">
                            <a:latin typeface="Cambria Math" panose="02040503050406030204" pitchFamily="18" charset="0"/>
                            <a:ea typeface="Cambria Math" panose="02040503050406030204" pitchFamily="18" charset="0"/>
                            <a:sym typeface="Wingdings" panose="05000000000000000000" pitchFamily="2" charset="2"/>
                          </a:rPr>
                          <m:t>1</m:t>
                        </m:r>
                      </m:sub>
                    </m:sSub>
                    <m:r>
                      <a:rPr lang="en-GB" sz="2400" i="1" dirty="0">
                        <a:latin typeface="Cambria Math" panose="02040503050406030204" pitchFamily="18" charset="0"/>
                        <a:ea typeface="Cambria Math" panose="02040503050406030204" pitchFamily="18" charset="0"/>
                        <a:sym typeface="Wingdings" panose="05000000000000000000" pitchFamily="2" charset="2"/>
                      </a:rPr>
                      <m:t> </m:t>
                    </m:r>
                    <m:r>
                      <a:rPr lang="en-GB" sz="2400" b="0" i="1" dirty="0" smtClean="0">
                        <a:latin typeface="Cambria Math" panose="02040503050406030204" pitchFamily="18" charset="0"/>
                        <a:ea typeface="Cambria Math" panose="02040503050406030204" pitchFamily="18" charset="0"/>
                        <a:sym typeface="Wingdings" panose="05000000000000000000" pitchFamily="2" charset="2"/>
                      </a:rPr>
                      <m:t>𝐴𝑔𝑒</m:t>
                    </m:r>
                    <m:r>
                      <a:rPr lang="en-GB" sz="2400" b="0" i="1" baseline="-25000" dirty="0" smtClean="0">
                        <a:latin typeface="Cambria Math" panose="02040503050406030204" pitchFamily="18" charset="0"/>
                        <a:ea typeface="Cambria Math" panose="02040503050406030204" pitchFamily="18" charset="0"/>
                        <a:sym typeface="Wingdings" panose="05000000000000000000" pitchFamily="2" charset="2"/>
                      </a:rPr>
                      <m:t>𝑡</m:t>
                    </m:r>
                  </m:oMath>
                </a14:m>
                <a:r>
                  <a:rPr lang="en-GB" sz="2400" dirty="0">
                    <a:sym typeface="Wingdings" panose="05000000000000000000" pitchFamily="2" charset="2"/>
                  </a:rPr>
                  <a:t> </a:t>
                </a:r>
                <a14:m>
                  <m:oMath xmlns:m="http://schemas.openxmlformats.org/officeDocument/2006/math">
                    <m:sSub>
                      <m:sSubPr>
                        <m:ctrlPr>
                          <a:rPr lang="en-GB" i="1" dirty="0">
                            <a:latin typeface="Cambria Math" panose="02040503050406030204" pitchFamily="18" charset="0"/>
                            <a:ea typeface="Cambria Math" panose="02040503050406030204" pitchFamily="18" charset="0"/>
                            <a:sym typeface="Wingdings" panose="05000000000000000000" pitchFamily="2" charset="2"/>
                          </a:rPr>
                        </m:ctrlPr>
                      </m:sSubPr>
                      <m:e>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i="1" dirty="0">
                            <a:latin typeface="Cambria Math" panose="02040503050406030204" pitchFamily="18" charset="0"/>
                            <a:ea typeface="Cambria Math" panose="02040503050406030204" pitchFamily="18" charset="0"/>
                            <a:sym typeface="Wingdings" panose="05000000000000000000" pitchFamily="2" charset="2"/>
                          </a:rPr>
                          <m:t>𝑔</m:t>
                        </m:r>
                      </m:e>
                      <m:sub>
                        <m:r>
                          <a:rPr lang="en-GB" b="1" i="1" dirty="0">
                            <a:latin typeface="Cambria Math" panose="02040503050406030204" pitchFamily="18" charset="0"/>
                            <a:ea typeface="Cambria Math" panose="02040503050406030204" pitchFamily="18" charset="0"/>
                            <a:sym typeface="Wingdings" panose="05000000000000000000" pitchFamily="2" charset="2"/>
                          </a:rPr>
                          <m:t>𝒌</m:t>
                        </m:r>
                        <m:r>
                          <a:rPr lang="en-GB" i="1" dirty="0">
                            <a:latin typeface="Cambria Math" panose="02040503050406030204" pitchFamily="18" charset="0"/>
                            <a:ea typeface="Cambria Math" panose="02040503050406030204" pitchFamily="18" charset="0"/>
                            <a:sym typeface="Wingdings" panose="05000000000000000000" pitchFamily="2" charset="2"/>
                          </a:rPr>
                          <m:t>1</m:t>
                        </m:r>
                      </m:sub>
                    </m:sSub>
                    <m:r>
                      <a:rPr lang="en-GB" i="1" dirty="0">
                        <a:latin typeface="Cambria Math" panose="02040503050406030204" pitchFamily="18" charset="0"/>
                        <a:ea typeface="Cambria Math" panose="02040503050406030204" pitchFamily="18" charset="0"/>
                        <a:sym typeface="Wingdings" panose="05000000000000000000" pitchFamily="2" charset="2"/>
                      </a:rPr>
                      <m:t> </m:t>
                    </m:r>
                    <m:r>
                      <a:rPr lang="en-GB" i="1" dirty="0">
                        <a:latin typeface="Cambria Math" panose="02040503050406030204" pitchFamily="18" charset="0"/>
                        <a:ea typeface="Cambria Math" panose="02040503050406030204" pitchFamily="18" charset="0"/>
                        <a:sym typeface="Wingdings" panose="05000000000000000000" pitchFamily="2" charset="2"/>
                      </a:rPr>
                      <m:t>𝐴𝑔𝑒𝑡</m:t>
                    </m:r>
                  </m:oMath>
                </a14:m>
                <a:r>
                  <a:rPr lang="en-GB" sz="2400" baseline="30000" dirty="0">
                    <a:sym typeface="Wingdings" panose="05000000000000000000" pitchFamily="2" charset="2"/>
                  </a:rPr>
                  <a:t>2</a:t>
                </a:r>
                <a:r>
                  <a:rPr lang="en-GB" sz="2400" dirty="0">
                    <a:sym typeface="Wingdings" panose="05000000000000000000" pitchFamily="2" charset="2"/>
                  </a:rPr>
                  <a:t>  + </a:t>
                </a:r>
                <a:r>
                  <a:rPr lang="en-GB" sz="2400" b="1" dirty="0">
                    <a:sym typeface="Wingdings" panose="05000000000000000000" pitchFamily="2" charset="2"/>
                  </a:rPr>
                  <a:t>a</a:t>
                </a:r>
                <a:r>
                  <a:rPr lang="en-GB" sz="2400" b="1" baseline="-25000" dirty="0">
                    <a:sym typeface="Wingdings" panose="05000000000000000000" pitchFamily="2" charset="2"/>
                  </a:rPr>
                  <a:t>1k </a:t>
                </a:r>
                <a:r>
                  <a:rPr lang="en-GB" sz="2400" b="1" dirty="0">
                    <a:sym typeface="Wingdings" panose="05000000000000000000" pitchFamily="2" charset="2"/>
                  </a:rPr>
                  <a:t>Failure</a:t>
                </a:r>
                <a:r>
                  <a:rPr lang="en-GB" b="1" baseline="-25000" dirty="0">
                    <a:sym typeface="Wingdings" panose="05000000000000000000" pitchFamily="2" charset="2"/>
                  </a:rPr>
                  <a:t>y6-10</a:t>
                </a:r>
                <a:r>
                  <a:rPr lang="en-GB" b="1" dirty="0">
                    <a:sym typeface="Wingdings" panose="05000000000000000000" pitchFamily="2" charset="2"/>
                  </a:rPr>
                  <a:t> </a:t>
                </a:r>
                <a:r>
                  <a:rPr lang="en-GB" dirty="0">
                    <a:sym typeface="Wingdings" panose="05000000000000000000" pitchFamily="2" charset="2"/>
                  </a:rPr>
                  <a:t> + </a:t>
                </a:r>
                <a:r>
                  <a:rPr lang="en-GB" b="1" dirty="0">
                    <a:sym typeface="Wingdings" panose="05000000000000000000" pitchFamily="2" charset="2"/>
                  </a:rPr>
                  <a:t>a2</a:t>
                </a:r>
                <a:r>
                  <a:rPr lang="en-GB" b="1" baseline="-25000" dirty="0">
                    <a:sym typeface="Wingdings" panose="05000000000000000000" pitchFamily="2" charset="2"/>
                  </a:rPr>
                  <a:t>k </a:t>
                </a:r>
                <a:r>
                  <a:rPr lang="en-GB" b="1" dirty="0">
                    <a:sym typeface="Wingdings" panose="05000000000000000000" pitchFamily="2" charset="2"/>
                  </a:rPr>
                  <a:t>Failure</a:t>
                </a:r>
                <a:r>
                  <a:rPr lang="en-GB" b="1" baseline="-25000" dirty="0">
                    <a:sym typeface="Wingdings" panose="05000000000000000000" pitchFamily="2" charset="2"/>
                  </a:rPr>
                  <a:t>y11-12</a:t>
                </a:r>
                <a:r>
                  <a:rPr lang="en-GB" b="1" dirty="0">
                    <a:sym typeface="Wingdings" panose="05000000000000000000" pitchFamily="2" charset="2"/>
                  </a:rPr>
                  <a:t> </a:t>
                </a:r>
                <a:r>
                  <a:rPr lang="en-GB" dirty="0">
                    <a:sym typeface="Wingdings" panose="05000000000000000000" pitchFamily="2" charset="2"/>
                  </a:rPr>
                  <a:t>+ </a:t>
                </a:r>
                <a:r>
                  <a:rPr lang="en-GB" b="1" dirty="0">
                    <a:sym typeface="Wingdings" panose="05000000000000000000" pitchFamily="2" charset="2"/>
                  </a:rPr>
                  <a:t>a3</a:t>
                </a:r>
                <a:r>
                  <a:rPr lang="en-GB" b="1" baseline="-25000" dirty="0">
                    <a:sym typeface="Wingdings" panose="05000000000000000000" pitchFamily="2" charset="2"/>
                  </a:rPr>
                  <a:t>k </a:t>
                </a:r>
                <a:r>
                  <a:rPr lang="en-GB" b="1" dirty="0">
                    <a:sym typeface="Wingdings" panose="05000000000000000000" pitchFamily="2" charset="2"/>
                  </a:rPr>
                  <a:t>Failure</a:t>
                </a:r>
                <a:r>
                  <a:rPr lang="en-GB" b="1" baseline="-25000" dirty="0">
                    <a:sym typeface="Wingdings" panose="05000000000000000000" pitchFamily="2" charset="2"/>
                  </a:rPr>
                  <a:t>y13-15</a:t>
                </a:r>
                <a:r>
                  <a:rPr lang="en-GB" b="1" dirty="0">
                    <a:sym typeface="Wingdings" panose="05000000000000000000" pitchFamily="2" charset="2"/>
                  </a:rPr>
                  <a:t> </a:t>
                </a:r>
                <a:endParaRPr lang="en-GB" sz="2400" dirty="0">
                  <a:sym typeface="Wingdings" panose="05000000000000000000" pitchFamily="2" charset="2"/>
                </a:endParaRPr>
              </a:p>
              <a:p>
                <a:pPr lvl="1"/>
                <a:endParaRPr lang="en-GB" dirty="0"/>
              </a:p>
              <a:p>
                <a:endParaRPr lang="en-GB" dirty="0"/>
              </a:p>
              <a:p>
                <a:endParaRPr lang="en-GB" dirty="0"/>
              </a:p>
              <a:p>
                <a:pPr marL="914400" lvl="2" indent="0">
                  <a:buNone/>
                </a:pPr>
                <a:endParaRPr lang="en-GB" i="1" dirty="0"/>
              </a:p>
              <a:p>
                <a:endParaRPr lang="en-GB" dirty="0"/>
              </a:p>
            </p:txBody>
          </p:sp>
        </mc:Choice>
        <mc:Fallback xmlns="">
          <p:sp>
            <p:nvSpPr>
              <p:cNvPr id="3" name="Content Placeholder 2">
                <a:extLst>
                  <a:ext uri="{FF2B5EF4-FFF2-40B4-BE49-F238E27FC236}">
                    <a16:creationId xmlns:a16="http://schemas.microsoft.com/office/drawing/2014/main" id="{81B2EEA8-2FAE-5284-1C99-21DF7FA9AADD}"/>
                  </a:ext>
                </a:extLst>
              </p:cNvPr>
              <p:cNvSpPr>
                <a:spLocks noGrp="1" noRot="1" noChangeAspect="1" noMove="1" noResize="1" noEditPoints="1" noAdjustHandles="1" noChangeArrowheads="1" noChangeShapeType="1" noTextEdit="1"/>
              </p:cNvSpPr>
              <p:nvPr>
                <p:ph idx="1"/>
              </p:nvPr>
            </p:nvSpPr>
            <p:spPr>
              <a:xfrm>
                <a:off x="174387" y="1560285"/>
                <a:ext cx="11857956" cy="4351338"/>
              </a:xfrm>
              <a:blipFill>
                <a:blip r:embed="rId3"/>
                <a:stretch>
                  <a:fillRect l="-925" t="-2381" r="-1080"/>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D76F6891-66B3-C277-E840-7AD0E1EAF6DA}"/>
              </a:ext>
            </a:extLst>
          </p:cNvPr>
          <p:cNvPicPr>
            <a:picLocks noChangeAspect="1"/>
          </p:cNvPicPr>
          <p:nvPr/>
        </p:nvPicPr>
        <p:blipFill>
          <a:blip r:embed="rId4"/>
          <a:stretch>
            <a:fillRect/>
          </a:stretch>
        </p:blipFill>
        <p:spPr>
          <a:xfrm>
            <a:off x="7475620" y="4134662"/>
            <a:ext cx="2326105" cy="2326105"/>
          </a:xfrm>
          <a:prstGeom prst="rect">
            <a:avLst/>
          </a:prstGeom>
        </p:spPr>
      </p:pic>
      <p:pic>
        <p:nvPicPr>
          <p:cNvPr id="6" name="Picture 5">
            <a:extLst>
              <a:ext uri="{FF2B5EF4-FFF2-40B4-BE49-F238E27FC236}">
                <a16:creationId xmlns:a16="http://schemas.microsoft.com/office/drawing/2014/main" id="{F8B44920-D797-F5DB-34E0-A3D7F7C010B2}"/>
              </a:ext>
            </a:extLst>
          </p:cNvPr>
          <p:cNvPicPr>
            <a:picLocks noChangeAspect="1"/>
          </p:cNvPicPr>
          <p:nvPr/>
        </p:nvPicPr>
        <p:blipFill>
          <a:blip r:embed="rId5"/>
          <a:stretch>
            <a:fillRect/>
          </a:stretch>
        </p:blipFill>
        <p:spPr>
          <a:xfrm>
            <a:off x="770020" y="3721768"/>
            <a:ext cx="5839327" cy="2994304"/>
          </a:xfrm>
          <a:prstGeom prst="rect">
            <a:avLst/>
          </a:prstGeom>
        </p:spPr>
      </p:pic>
    </p:spTree>
    <p:extLst>
      <p:ext uri="{BB962C8B-B14F-4D97-AF65-F5344CB8AC3E}">
        <p14:creationId xmlns:p14="http://schemas.microsoft.com/office/powerpoint/2010/main" val="337650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Include Distal Outcomes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174387" y="1560285"/>
            <a:ext cx="5071118" cy="4351338"/>
          </a:xfrm>
        </p:spPr>
        <p:txBody>
          <a:bodyPr>
            <a:normAutofit lnSpcReduction="10000"/>
          </a:bodyPr>
          <a:lstStyle/>
          <a:p>
            <a:r>
              <a:rPr lang="en-GB" dirty="0"/>
              <a:t>The association between Distal Outcome(s) and Latent Classes can be estimated </a:t>
            </a:r>
            <a:r>
              <a:rPr lang="en-GB" i="1" dirty="0"/>
              <a:t>simultaneously</a:t>
            </a:r>
            <a:r>
              <a:rPr lang="en-GB" dirty="0"/>
              <a:t> with the Growth Mixture or LCGA model. </a:t>
            </a:r>
          </a:p>
          <a:p>
            <a:r>
              <a:rPr lang="en-GB" dirty="0"/>
              <a:t>In this case, the latent class is taking into </a:t>
            </a:r>
            <a:r>
              <a:rPr lang="en-US" dirty="0"/>
              <a:t>account the heterogeneity in the distal outcome </a:t>
            </a:r>
            <a:r>
              <a:rPr lang="en-US" i="1" dirty="0"/>
              <a:t>and </a:t>
            </a:r>
            <a:r>
              <a:rPr lang="en-US" dirty="0"/>
              <a:t>other indicators. </a:t>
            </a:r>
          </a:p>
          <a:p>
            <a:r>
              <a:rPr lang="en-US" dirty="0"/>
              <a:t>This issue can be resolved using Three-Step Approach</a:t>
            </a:r>
            <a:endParaRPr lang="en-GB" dirty="0"/>
          </a:p>
          <a:p>
            <a:pPr lvl="1"/>
            <a:endParaRPr lang="en-GB" dirty="0"/>
          </a:p>
          <a:p>
            <a:endParaRPr lang="en-GB" dirty="0"/>
          </a:p>
          <a:p>
            <a:endParaRPr lang="en-GB" dirty="0"/>
          </a:p>
          <a:p>
            <a:pPr marL="914400" lvl="2" indent="0">
              <a:buNone/>
            </a:pPr>
            <a:endParaRPr lang="en-GB" i="1" dirty="0"/>
          </a:p>
          <a:p>
            <a:endParaRPr lang="en-GB" dirty="0"/>
          </a:p>
        </p:txBody>
      </p:sp>
      <p:pic>
        <p:nvPicPr>
          <p:cNvPr id="4" name="Picture 3">
            <a:extLst>
              <a:ext uri="{FF2B5EF4-FFF2-40B4-BE49-F238E27FC236}">
                <a16:creationId xmlns:a16="http://schemas.microsoft.com/office/drawing/2014/main" id="{0AEA20A4-F56F-C7D5-4870-F37490293894}"/>
              </a:ext>
            </a:extLst>
          </p:cNvPr>
          <p:cNvPicPr>
            <a:picLocks noChangeAspect="1"/>
          </p:cNvPicPr>
          <p:nvPr/>
        </p:nvPicPr>
        <p:blipFill>
          <a:blip r:embed="rId3"/>
          <a:stretch>
            <a:fillRect/>
          </a:stretch>
        </p:blipFill>
        <p:spPr>
          <a:xfrm>
            <a:off x="5646558" y="1714351"/>
            <a:ext cx="6096528" cy="3429297"/>
          </a:xfrm>
          <a:prstGeom prst="rect">
            <a:avLst/>
          </a:prstGeom>
        </p:spPr>
      </p:pic>
    </p:spTree>
    <p:extLst>
      <p:ext uri="{BB962C8B-B14F-4D97-AF65-F5344CB8AC3E}">
        <p14:creationId xmlns:p14="http://schemas.microsoft.com/office/powerpoint/2010/main" val="334755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2211</Words>
  <Application>Microsoft Office PowerPoint</Application>
  <PresentationFormat>Widescreen</PresentationFormat>
  <Paragraphs>120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 Math</vt:lpstr>
      <vt:lpstr>Office Theme</vt:lpstr>
      <vt:lpstr>Introduction to Mixture and Group-Based Trajectory models (part 3) </vt:lpstr>
      <vt:lpstr> Outline </vt:lpstr>
      <vt:lpstr> Trajectory-Based Groups vs. Latent Transition  </vt:lpstr>
      <vt:lpstr> Adding covariates: GMM</vt:lpstr>
      <vt:lpstr> Adding covariates: LCGA</vt:lpstr>
      <vt:lpstr> Adding covariates: Cumulative Risk</vt:lpstr>
      <vt:lpstr> Adding covariates: Cumulative Risk</vt:lpstr>
      <vt:lpstr> Adding covariates</vt:lpstr>
      <vt:lpstr> Include Distal Outcomes</vt:lpstr>
      <vt:lpstr> Include Distal Outcomes: Three-Step Approach</vt:lpstr>
      <vt:lpstr> Dual Trajectory Models</vt:lpstr>
      <vt:lpstr> Multi-Trajectory Models</vt:lpstr>
      <vt:lpst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Perra</dc:creator>
  <cp:lastModifiedBy>Gil Dekel</cp:lastModifiedBy>
  <cp:revision>77</cp:revision>
  <dcterms:created xsi:type="dcterms:W3CDTF">2023-03-27T16:23:30Z</dcterms:created>
  <dcterms:modified xsi:type="dcterms:W3CDTF">2023-11-15T11:01:11Z</dcterms:modified>
</cp:coreProperties>
</file>