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2" r:id="rId3"/>
    <p:sldId id="397" r:id="rId4"/>
    <p:sldId id="346" r:id="rId5"/>
    <p:sldId id="367" r:id="rId6"/>
    <p:sldId id="369" r:id="rId7"/>
    <p:sldId id="368" r:id="rId8"/>
    <p:sldId id="387" r:id="rId9"/>
    <p:sldId id="388" r:id="rId10"/>
    <p:sldId id="373" r:id="rId11"/>
    <p:sldId id="389" r:id="rId12"/>
    <p:sldId id="375" r:id="rId13"/>
    <p:sldId id="372" r:id="rId14"/>
    <p:sldId id="376" r:id="rId15"/>
    <p:sldId id="377" r:id="rId16"/>
    <p:sldId id="379" r:id="rId17"/>
    <p:sldId id="396" r:id="rId18"/>
    <p:sldId id="380" r:id="rId19"/>
    <p:sldId id="390" r:id="rId20"/>
    <p:sldId id="382" r:id="rId21"/>
    <p:sldId id="391" r:id="rId22"/>
    <p:sldId id="386" r:id="rId23"/>
    <p:sldId id="392" r:id="rId24"/>
    <p:sldId id="393" r:id="rId25"/>
    <p:sldId id="3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71"/>
    <a:srgbClr val="993300"/>
    <a:srgbClr val="FF9900"/>
    <a:srgbClr val="CC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5556" autoAdjust="0"/>
  </p:normalViewPr>
  <p:slideViewPr>
    <p:cSldViewPr snapToGrid="0">
      <p:cViewPr varScale="1">
        <p:scale>
          <a:sx n="98" d="100"/>
          <a:sy n="98" d="100"/>
        </p:scale>
        <p:origin x="82" y="269"/>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CCE38-3155-4BB4-A7C8-04BE6286755D}" type="datetimeFigureOut">
              <a:rPr lang="en-GB" smtClean="0"/>
              <a:t>15/11/2023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0818A-1A2A-43F0-8B51-2679D3A371A9}" type="slidenum">
              <a:rPr lang="en-GB" smtClean="0"/>
              <a:t>‹#›</a:t>
            </a:fld>
            <a:endParaRPr lang="en-GB" dirty="0"/>
          </a:p>
        </p:txBody>
      </p:sp>
    </p:spTree>
    <p:extLst>
      <p:ext uri="{BB962C8B-B14F-4D97-AF65-F5344CB8AC3E}">
        <p14:creationId xmlns:p14="http://schemas.microsoft.com/office/powerpoint/2010/main" val="117259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1</a:t>
            </a:fld>
            <a:endParaRPr lang="en-GB" dirty="0"/>
          </a:p>
        </p:txBody>
      </p:sp>
    </p:spTree>
    <p:extLst>
      <p:ext uri="{BB962C8B-B14F-4D97-AF65-F5344CB8AC3E}">
        <p14:creationId xmlns:p14="http://schemas.microsoft.com/office/powerpoint/2010/main" val="3442874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are defining a growth model for a categorical variable, the scale of the underlying latent variable y* is arbitrary, so to obtain a point where we can “anchor” the distribution, we fix the intercept to 0, so the equation to estimate y* at time t for individual u is even simpler. </a:t>
            </a:r>
          </a:p>
        </p:txBody>
      </p:sp>
      <p:sp>
        <p:nvSpPr>
          <p:cNvPr id="4" name="Slide Number Placeholder 3"/>
          <p:cNvSpPr>
            <a:spLocks noGrp="1"/>
          </p:cNvSpPr>
          <p:nvPr>
            <p:ph type="sldNum" sz="quarter" idx="5"/>
          </p:nvPr>
        </p:nvSpPr>
        <p:spPr/>
        <p:txBody>
          <a:bodyPr/>
          <a:lstStyle/>
          <a:p>
            <a:fld id="{A8C0818A-1A2A-43F0-8B51-2679D3A371A9}" type="slidenum">
              <a:rPr lang="en-GB" smtClean="0"/>
              <a:t>10</a:t>
            </a:fld>
            <a:endParaRPr lang="en-GB" dirty="0"/>
          </a:p>
        </p:txBody>
      </p:sp>
    </p:spTree>
    <p:extLst>
      <p:ext uri="{BB962C8B-B14F-4D97-AF65-F5344CB8AC3E}">
        <p14:creationId xmlns:p14="http://schemas.microsoft.com/office/powerpoint/2010/main" val="2799729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mention that this method relies on the assumption of proportional odds. The assumption state that the effects of covariates on the odds of an individual being in one category is the same for all the categories. This allows to have a single coefficient to represent the association between covariate and ordinal outcome. </a:t>
            </a:r>
          </a:p>
        </p:txBody>
      </p:sp>
      <p:sp>
        <p:nvSpPr>
          <p:cNvPr id="4" name="Slide Number Placeholder 3"/>
          <p:cNvSpPr>
            <a:spLocks noGrp="1"/>
          </p:cNvSpPr>
          <p:nvPr>
            <p:ph type="sldNum" sz="quarter" idx="5"/>
          </p:nvPr>
        </p:nvSpPr>
        <p:spPr/>
        <p:txBody>
          <a:bodyPr/>
          <a:lstStyle/>
          <a:p>
            <a:fld id="{A8C0818A-1A2A-43F0-8B51-2679D3A371A9}" type="slidenum">
              <a:rPr lang="en-GB" smtClean="0"/>
              <a:t>11</a:t>
            </a:fld>
            <a:endParaRPr lang="en-GB" dirty="0"/>
          </a:p>
        </p:txBody>
      </p:sp>
    </p:spTree>
    <p:extLst>
      <p:ext uri="{BB962C8B-B14F-4D97-AF65-F5344CB8AC3E}">
        <p14:creationId xmlns:p14="http://schemas.microsoft.com/office/powerpoint/2010/main" val="351588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latent response method applied to growth modelling also assumes that the thresholds that cut the underlying latent variable are constant across time: the cut-points that define the categories of response are the same across time or age. In this graph, I have plotted thresholds of a fictional variable a, antisocial behaviour. These thresholds are the same across time, as you can see. If someone score 0 in the latent variable y*, for example, they will be in category 2 of the ordinal variable </a:t>
            </a:r>
          </a:p>
        </p:txBody>
      </p:sp>
      <p:sp>
        <p:nvSpPr>
          <p:cNvPr id="4" name="Slide Number Placeholder 3"/>
          <p:cNvSpPr>
            <a:spLocks noGrp="1"/>
          </p:cNvSpPr>
          <p:nvPr>
            <p:ph type="sldNum" sz="quarter" idx="5"/>
          </p:nvPr>
        </p:nvSpPr>
        <p:spPr/>
        <p:txBody>
          <a:bodyPr/>
          <a:lstStyle/>
          <a:p>
            <a:fld id="{A8C0818A-1A2A-43F0-8B51-2679D3A371A9}" type="slidenum">
              <a:rPr lang="en-GB" smtClean="0"/>
              <a:t>12</a:t>
            </a:fld>
            <a:endParaRPr lang="en-GB" dirty="0"/>
          </a:p>
        </p:txBody>
      </p:sp>
    </p:spTree>
    <p:extLst>
      <p:ext uri="{BB962C8B-B14F-4D97-AF65-F5344CB8AC3E}">
        <p14:creationId xmlns:p14="http://schemas.microsoft.com/office/powerpoint/2010/main" val="1093470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We centre time at time point 1, so the different time points are 0, 1, etc.</a:t>
            </a:r>
          </a:p>
          <a:p>
            <a:r>
              <a:rPr lang="en-GB" dirty="0"/>
              <a:t>If we estimated that the sample average slope g1 is equal to .18, using the equation here, we can plot the sample average trajectory by multiplying the slope coefficient by the centred time variable, so that the sample average trajectory will be 0 at time 0, .15 at time 1, .30 at time 2…and so on. </a:t>
            </a:r>
          </a:p>
        </p:txBody>
      </p:sp>
      <p:sp>
        <p:nvSpPr>
          <p:cNvPr id="4" name="Slide Number Placeholder 3"/>
          <p:cNvSpPr>
            <a:spLocks noGrp="1"/>
          </p:cNvSpPr>
          <p:nvPr>
            <p:ph type="sldNum" sz="quarter" idx="5"/>
          </p:nvPr>
        </p:nvSpPr>
        <p:spPr/>
        <p:txBody>
          <a:bodyPr/>
          <a:lstStyle/>
          <a:p>
            <a:fld id="{A8C0818A-1A2A-43F0-8B51-2679D3A371A9}" type="slidenum">
              <a:rPr lang="en-GB" smtClean="0"/>
              <a:t>13</a:t>
            </a:fld>
            <a:endParaRPr lang="en-GB" dirty="0"/>
          </a:p>
        </p:txBody>
      </p:sp>
    </p:spTree>
    <p:extLst>
      <p:ext uri="{BB962C8B-B14F-4D97-AF65-F5344CB8AC3E}">
        <p14:creationId xmlns:p14="http://schemas.microsoft.com/office/powerpoint/2010/main" val="2740549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So the sample average trajectory will look like this. We can see that on average individuals move from category 2 of the variable to category 3 by the end of the study. </a:t>
            </a:r>
          </a:p>
        </p:txBody>
      </p:sp>
      <p:sp>
        <p:nvSpPr>
          <p:cNvPr id="4" name="Slide Number Placeholder 3"/>
          <p:cNvSpPr>
            <a:spLocks noGrp="1"/>
          </p:cNvSpPr>
          <p:nvPr>
            <p:ph type="sldNum" sz="quarter" idx="5"/>
          </p:nvPr>
        </p:nvSpPr>
        <p:spPr/>
        <p:txBody>
          <a:bodyPr/>
          <a:lstStyle/>
          <a:p>
            <a:fld id="{A8C0818A-1A2A-43F0-8B51-2679D3A371A9}" type="slidenum">
              <a:rPr lang="en-GB" smtClean="0"/>
              <a:t>14</a:t>
            </a:fld>
            <a:endParaRPr lang="en-GB" dirty="0"/>
          </a:p>
        </p:txBody>
      </p:sp>
    </p:spTree>
    <p:extLst>
      <p:ext uri="{BB962C8B-B14F-4D97-AF65-F5344CB8AC3E}">
        <p14:creationId xmlns:p14="http://schemas.microsoft.com/office/powerpoint/2010/main" val="3991355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same equation, we can also estimate each individuals’ variation around the sample average intercept and slope. If they variation around the intercept for individual i is 0.50, and that around the slope is .14, we can use these values to estimate individual i’s values of y* at each time point, as I show here. </a:t>
            </a:r>
          </a:p>
          <a:p>
            <a:r>
              <a:rPr lang="en-GB" dirty="0"/>
              <a:t>  If we plot these values, we can see the individual trajectory of i, who start by scoring within the range of category 2, but increases and by the of the study scores in category 4. </a:t>
            </a:r>
          </a:p>
          <a:p>
            <a:r>
              <a:rPr lang="en-GB" dirty="0"/>
              <a:t> The important point here is that the equation allows each individual to have different trajectories.</a:t>
            </a:r>
          </a:p>
        </p:txBody>
      </p:sp>
      <p:sp>
        <p:nvSpPr>
          <p:cNvPr id="4" name="Slide Number Placeholder 3"/>
          <p:cNvSpPr>
            <a:spLocks noGrp="1"/>
          </p:cNvSpPr>
          <p:nvPr>
            <p:ph type="sldNum" sz="quarter" idx="5"/>
          </p:nvPr>
        </p:nvSpPr>
        <p:spPr/>
        <p:txBody>
          <a:bodyPr/>
          <a:lstStyle/>
          <a:p>
            <a:fld id="{A8C0818A-1A2A-43F0-8B51-2679D3A371A9}" type="slidenum">
              <a:rPr lang="en-GB" smtClean="0"/>
              <a:t>15</a:t>
            </a:fld>
            <a:endParaRPr lang="en-GB" dirty="0"/>
          </a:p>
        </p:txBody>
      </p:sp>
    </p:spTree>
    <p:extLst>
      <p:ext uri="{BB962C8B-B14F-4D97-AF65-F5344CB8AC3E}">
        <p14:creationId xmlns:p14="http://schemas.microsoft.com/office/powerpoint/2010/main" val="2491703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model described can be represented in this way, were we have the sample average intercept </a:t>
            </a:r>
            <a:r>
              <a:rPr lang="en-GB" dirty="0" err="1"/>
              <a:t>g0</a:t>
            </a:r>
            <a:r>
              <a:rPr lang="en-GB" dirty="0"/>
              <a:t> and the sample average slope </a:t>
            </a:r>
            <a:r>
              <a:rPr lang="en-GB" dirty="0" err="1"/>
              <a:t>g1</a:t>
            </a:r>
            <a:r>
              <a:rPr lang="en-GB" dirty="0"/>
              <a:t> conceptualised as latent variables that influence the observed categorical outcomes. The Variance u0 and u1 around these  sample average parameters represent individual variation above or below these averages, and, as described earlier, they are supposed to be distributed normally with variance represented in their covariance matrix. </a:t>
            </a:r>
          </a:p>
        </p:txBody>
      </p:sp>
      <p:sp>
        <p:nvSpPr>
          <p:cNvPr id="4" name="Slide Number Placeholder 3"/>
          <p:cNvSpPr>
            <a:spLocks noGrp="1"/>
          </p:cNvSpPr>
          <p:nvPr>
            <p:ph type="sldNum" sz="quarter" idx="5"/>
          </p:nvPr>
        </p:nvSpPr>
        <p:spPr/>
        <p:txBody>
          <a:bodyPr/>
          <a:lstStyle/>
          <a:p>
            <a:fld id="{A8C0818A-1A2A-43F0-8B51-2679D3A371A9}" type="slidenum">
              <a:rPr lang="en-GB" smtClean="0"/>
              <a:t>16</a:t>
            </a:fld>
            <a:endParaRPr lang="en-GB" dirty="0"/>
          </a:p>
        </p:txBody>
      </p:sp>
    </p:spTree>
    <p:extLst>
      <p:ext uri="{BB962C8B-B14F-4D97-AF65-F5344CB8AC3E}">
        <p14:creationId xmlns:p14="http://schemas.microsoft.com/office/powerpoint/2010/main" val="3309366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wanted to define a trajectory that is not linear but can accelerate or decelerate, we consider a further slope, here g2, which is multiplied by the square of time to define patterns of acceleration and deceleration. A similar model could create a trajectory as you see represented here. It is also possible to model individual variation around this quadratic term, so that each individual would have different quadratic trajectories. </a:t>
            </a:r>
          </a:p>
          <a:p>
            <a:r>
              <a:rPr lang="en-GB" dirty="0"/>
              <a:t>In the exercises, there is an example of quadratic growth you can model. </a:t>
            </a:r>
          </a:p>
        </p:txBody>
      </p:sp>
      <p:sp>
        <p:nvSpPr>
          <p:cNvPr id="4" name="Slide Number Placeholder 3"/>
          <p:cNvSpPr>
            <a:spLocks noGrp="1"/>
          </p:cNvSpPr>
          <p:nvPr>
            <p:ph type="sldNum" sz="quarter" idx="5"/>
          </p:nvPr>
        </p:nvSpPr>
        <p:spPr/>
        <p:txBody>
          <a:bodyPr/>
          <a:lstStyle/>
          <a:p>
            <a:fld id="{A8C0818A-1A2A-43F0-8B51-2679D3A371A9}" type="slidenum">
              <a:rPr lang="en-GB" smtClean="0"/>
              <a:t>17</a:t>
            </a:fld>
            <a:endParaRPr lang="en-GB" dirty="0"/>
          </a:p>
        </p:txBody>
      </p:sp>
    </p:spTree>
    <p:extLst>
      <p:ext uri="{BB962C8B-B14F-4D97-AF65-F5344CB8AC3E}">
        <p14:creationId xmlns:p14="http://schemas.microsoft.com/office/powerpoint/2010/main" val="3414701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now extend the growth model to model different trajectory groups. In this case, latent class affiliation affects the average intercept and slope. Furthermore, within each latent class, individuals vary around these class-specific trajectories, i.e. within each class, individuals still show their own trajectories. To represent this model, we index the parameters of the equation by a latent class indicator, k. </a:t>
            </a:r>
          </a:p>
        </p:txBody>
      </p:sp>
      <p:sp>
        <p:nvSpPr>
          <p:cNvPr id="4" name="Slide Number Placeholder 3"/>
          <p:cNvSpPr>
            <a:spLocks noGrp="1"/>
          </p:cNvSpPr>
          <p:nvPr>
            <p:ph type="sldNum" sz="quarter" idx="5"/>
          </p:nvPr>
        </p:nvSpPr>
        <p:spPr/>
        <p:txBody>
          <a:bodyPr/>
          <a:lstStyle/>
          <a:p>
            <a:fld id="{A8C0818A-1A2A-43F0-8B51-2679D3A371A9}" type="slidenum">
              <a:rPr lang="en-GB" smtClean="0"/>
              <a:t>18</a:t>
            </a:fld>
            <a:endParaRPr lang="en-GB" dirty="0"/>
          </a:p>
        </p:txBody>
      </p:sp>
    </p:spTree>
    <p:extLst>
      <p:ext uri="{BB962C8B-B14F-4D97-AF65-F5344CB8AC3E}">
        <p14:creationId xmlns:p14="http://schemas.microsoft.com/office/powerpoint/2010/main" val="2328138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case, we assume that the thresholds that cut the underlying latent response y* are invariant across time AND across classes </a:t>
            </a:r>
          </a:p>
        </p:txBody>
      </p:sp>
      <p:sp>
        <p:nvSpPr>
          <p:cNvPr id="4" name="Slide Number Placeholder 3"/>
          <p:cNvSpPr>
            <a:spLocks noGrp="1"/>
          </p:cNvSpPr>
          <p:nvPr>
            <p:ph type="sldNum" sz="quarter" idx="5"/>
          </p:nvPr>
        </p:nvSpPr>
        <p:spPr/>
        <p:txBody>
          <a:bodyPr/>
          <a:lstStyle/>
          <a:p>
            <a:fld id="{A8C0818A-1A2A-43F0-8B51-2679D3A371A9}" type="slidenum">
              <a:rPr lang="en-GB" smtClean="0"/>
              <a:t>19</a:t>
            </a:fld>
            <a:endParaRPr lang="en-GB" dirty="0"/>
          </a:p>
        </p:txBody>
      </p:sp>
    </p:spTree>
    <p:extLst>
      <p:ext uri="{BB962C8B-B14F-4D97-AF65-F5344CB8AC3E}">
        <p14:creationId xmlns:p14="http://schemas.microsoft.com/office/powerpoint/2010/main" val="197083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2</a:t>
            </a:fld>
            <a:endParaRPr lang="en-GB" dirty="0"/>
          </a:p>
        </p:txBody>
      </p:sp>
    </p:spTree>
    <p:extLst>
      <p:ext uri="{BB962C8B-B14F-4D97-AF65-F5344CB8AC3E}">
        <p14:creationId xmlns:p14="http://schemas.microsoft.com/office/powerpoint/2010/main" val="4095439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the scale of y* is arbitrary, we fix the average intercept of one of the classes to be 0, leaving the intra-class average of other classes to be estimated freely. In </a:t>
            </a:r>
            <a:r>
              <a:rPr lang="en-GB" dirty="0" err="1"/>
              <a:t>Mplus</a:t>
            </a:r>
            <a:r>
              <a:rPr lang="en-GB" dirty="0"/>
              <a:t>, for example, the intercept of the last latent class estimated is fixed to 0. </a:t>
            </a:r>
          </a:p>
          <a:p>
            <a:r>
              <a:rPr lang="en-GB" dirty="0"/>
              <a:t>Once we estimated the intercept and slope parameters for different classes, we can calculate the y* scores for the average sample in class 1 at time 0, 1, etc. as well as those of the average individual in class 2. </a:t>
            </a:r>
          </a:p>
        </p:txBody>
      </p:sp>
      <p:sp>
        <p:nvSpPr>
          <p:cNvPr id="4" name="Slide Number Placeholder 3"/>
          <p:cNvSpPr>
            <a:spLocks noGrp="1"/>
          </p:cNvSpPr>
          <p:nvPr>
            <p:ph type="sldNum" sz="quarter" idx="5"/>
          </p:nvPr>
        </p:nvSpPr>
        <p:spPr/>
        <p:txBody>
          <a:bodyPr/>
          <a:lstStyle/>
          <a:p>
            <a:fld id="{A8C0818A-1A2A-43F0-8B51-2679D3A371A9}" type="slidenum">
              <a:rPr lang="en-GB" smtClean="0"/>
              <a:t>20</a:t>
            </a:fld>
            <a:endParaRPr lang="en-GB" dirty="0"/>
          </a:p>
        </p:txBody>
      </p:sp>
    </p:spTree>
    <p:extLst>
      <p:ext uri="{BB962C8B-B14F-4D97-AF65-F5344CB8AC3E}">
        <p14:creationId xmlns:p14="http://schemas.microsoft.com/office/powerpoint/2010/main" val="3260351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 show the calculations and I plot the average trajectories for individuals in class 1 and in class 2.  </a:t>
            </a:r>
          </a:p>
        </p:txBody>
      </p:sp>
      <p:sp>
        <p:nvSpPr>
          <p:cNvPr id="4" name="Slide Number Placeholder 3"/>
          <p:cNvSpPr>
            <a:spLocks noGrp="1"/>
          </p:cNvSpPr>
          <p:nvPr>
            <p:ph type="sldNum" sz="quarter" idx="5"/>
          </p:nvPr>
        </p:nvSpPr>
        <p:spPr/>
        <p:txBody>
          <a:bodyPr/>
          <a:lstStyle/>
          <a:p>
            <a:fld id="{A8C0818A-1A2A-43F0-8B51-2679D3A371A9}" type="slidenum">
              <a:rPr lang="en-GB" smtClean="0"/>
              <a:t>21</a:t>
            </a:fld>
            <a:endParaRPr lang="en-GB" dirty="0"/>
          </a:p>
        </p:txBody>
      </p:sp>
    </p:spTree>
    <p:extLst>
      <p:ext uri="{BB962C8B-B14F-4D97-AF65-F5344CB8AC3E}">
        <p14:creationId xmlns:p14="http://schemas.microsoft.com/office/powerpoint/2010/main" val="1167996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there is individual variation within classes. So we can estimate this individual variation and calculate the </a:t>
            </a:r>
            <a:r>
              <a:rPr lang="en-GB" dirty="0" err="1"/>
              <a:t>iscores</a:t>
            </a:r>
            <a:r>
              <a:rPr lang="en-GB" dirty="0"/>
              <a:t> of an individual in latent class 2, for example, and plot them as I did here. This to show that even within latent classes, individuals have their own expected trajectories that follow a general class-specific pattern but some variation. It’s important to also remind these are expected trajectories, where the actual observed trajectory of the individual will be different due to measurement error. Measurement error may vary and it is important to consider the size of residuals when comparing models. </a:t>
            </a:r>
          </a:p>
        </p:txBody>
      </p:sp>
      <p:sp>
        <p:nvSpPr>
          <p:cNvPr id="4" name="Slide Number Placeholder 3"/>
          <p:cNvSpPr>
            <a:spLocks noGrp="1"/>
          </p:cNvSpPr>
          <p:nvPr>
            <p:ph type="sldNum" sz="quarter" idx="5"/>
          </p:nvPr>
        </p:nvSpPr>
        <p:spPr/>
        <p:txBody>
          <a:bodyPr/>
          <a:lstStyle/>
          <a:p>
            <a:fld id="{A8C0818A-1A2A-43F0-8B51-2679D3A371A9}" type="slidenum">
              <a:rPr lang="en-GB" smtClean="0"/>
              <a:t>22</a:t>
            </a:fld>
            <a:endParaRPr lang="en-GB" dirty="0"/>
          </a:p>
        </p:txBody>
      </p:sp>
    </p:spTree>
    <p:extLst>
      <p:ext uri="{BB962C8B-B14F-4D97-AF65-F5344CB8AC3E}">
        <p14:creationId xmlns:p14="http://schemas.microsoft.com/office/powerpoint/2010/main" val="1635945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LCGA</a:t>
            </a:r>
            <a:r>
              <a:rPr lang="en-GB" dirty="0"/>
              <a:t> is less complex because we assume no individual variation around the intra-class average growth parameters: individuals within a class are supposed to all follow the same trajectory, save for measurement errors. </a:t>
            </a:r>
          </a:p>
        </p:txBody>
      </p:sp>
      <p:sp>
        <p:nvSpPr>
          <p:cNvPr id="4" name="Slide Number Placeholder 3"/>
          <p:cNvSpPr>
            <a:spLocks noGrp="1"/>
          </p:cNvSpPr>
          <p:nvPr>
            <p:ph type="sldNum" sz="quarter" idx="5"/>
          </p:nvPr>
        </p:nvSpPr>
        <p:spPr/>
        <p:txBody>
          <a:bodyPr/>
          <a:lstStyle/>
          <a:p>
            <a:fld id="{A8C0818A-1A2A-43F0-8B51-2679D3A371A9}" type="slidenum">
              <a:rPr lang="en-GB" smtClean="0"/>
              <a:t>23</a:t>
            </a:fld>
            <a:endParaRPr lang="en-GB" dirty="0"/>
          </a:p>
        </p:txBody>
      </p:sp>
    </p:spTree>
    <p:extLst>
      <p:ext uri="{BB962C8B-B14F-4D97-AF65-F5344CB8AC3E}">
        <p14:creationId xmlns:p14="http://schemas.microsoft.com/office/powerpoint/2010/main" val="4114920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assumptions regarding the invariance of the thresholds are the same: thresholds are fixed to be invariant across time and across classes. Also, since the scale of y* is arbitrary, we fix the intercept of one class to be 0, freely estimating the other class-specific intercepts. Once we estimate the intra-class growth parameters, we can plot the average class-specific trajectories, but since there is no variation around these trajectories, these averages represent all the individuals in the latent class. </a:t>
            </a:r>
          </a:p>
        </p:txBody>
      </p:sp>
      <p:sp>
        <p:nvSpPr>
          <p:cNvPr id="4" name="Slide Number Placeholder 3"/>
          <p:cNvSpPr>
            <a:spLocks noGrp="1"/>
          </p:cNvSpPr>
          <p:nvPr>
            <p:ph type="sldNum" sz="quarter" idx="5"/>
          </p:nvPr>
        </p:nvSpPr>
        <p:spPr/>
        <p:txBody>
          <a:bodyPr/>
          <a:lstStyle/>
          <a:p>
            <a:fld id="{A8C0818A-1A2A-43F0-8B51-2679D3A371A9}" type="slidenum">
              <a:rPr lang="en-GB" smtClean="0"/>
              <a:t>24</a:t>
            </a:fld>
            <a:endParaRPr lang="en-GB" dirty="0"/>
          </a:p>
        </p:txBody>
      </p:sp>
    </p:spTree>
    <p:extLst>
      <p:ext uri="{BB962C8B-B14F-4D97-AF65-F5344CB8AC3E}">
        <p14:creationId xmlns:p14="http://schemas.microsoft.com/office/powerpoint/2010/main" val="2851028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Look at exercises where different GMM and LCGA models will </a:t>
            </a:r>
            <a:r>
              <a:rPr lang="en-GB" i="0"/>
              <a:t>be compared. </a:t>
            </a:r>
            <a:endParaRPr lang="en-GB" i="0" dirty="0"/>
          </a:p>
        </p:txBody>
      </p:sp>
      <p:sp>
        <p:nvSpPr>
          <p:cNvPr id="4" name="Slide Number Placeholder 3"/>
          <p:cNvSpPr>
            <a:spLocks noGrp="1"/>
          </p:cNvSpPr>
          <p:nvPr>
            <p:ph type="sldNum" sz="quarter" idx="5"/>
          </p:nvPr>
        </p:nvSpPr>
        <p:spPr/>
        <p:txBody>
          <a:bodyPr/>
          <a:lstStyle/>
          <a:p>
            <a:fld id="{A8C0818A-1A2A-43F0-8B51-2679D3A371A9}" type="slidenum">
              <a:rPr lang="en-GB" smtClean="0"/>
              <a:t>25</a:t>
            </a:fld>
            <a:endParaRPr lang="en-GB" dirty="0"/>
          </a:p>
        </p:txBody>
      </p:sp>
    </p:spTree>
    <p:extLst>
      <p:ext uri="{BB962C8B-B14F-4D97-AF65-F5344CB8AC3E}">
        <p14:creationId xmlns:p14="http://schemas.microsoft.com/office/powerpoint/2010/main" val="212562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3</a:t>
            </a:fld>
            <a:endParaRPr lang="en-GB" dirty="0"/>
          </a:p>
        </p:txBody>
      </p:sp>
    </p:spTree>
    <p:extLst>
      <p:ext uri="{BB962C8B-B14F-4D97-AF65-F5344CB8AC3E}">
        <p14:creationId xmlns:p14="http://schemas.microsoft.com/office/powerpoint/2010/main" val="6319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studying issues such as drug use or mental health, we often deal with variables that are ordered categorical, as in the example here concerning a question about frequency of low mood. These categories are also often unevenly spaced. This means that we cannot apply models that have been developed for continuous outcomes with means and variances and that often are based on assumptions about the distribution of residuals. We need to use different methods to deal with these variables.</a:t>
            </a:r>
          </a:p>
          <a:p>
            <a:endParaRPr lang="en-GB" dirty="0"/>
          </a:p>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4</a:t>
            </a:fld>
            <a:endParaRPr lang="en-GB" dirty="0"/>
          </a:p>
        </p:txBody>
      </p:sp>
    </p:spTree>
    <p:extLst>
      <p:ext uri="{BB962C8B-B14F-4D97-AF65-F5344CB8AC3E}">
        <p14:creationId xmlns:p14="http://schemas.microsoft.com/office/powerpoint/2010/main" val="3174273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rest of this presentation I will consider an outcome like antisocial behaviour, labelled variable a, where </a:t>
            </a:r>
            <a:r>
              <a:rPr lang="en-GB" b="1" i="1" dirty="0"/>
              <a:t>a</a:t>
            </a:r>
            <a:r>
              <a:rPr lang="en-GB" dirty="0"/>
              <a:t> can take five ordered values, from 0 to 4, but these values are not evenly spaced. </a:t>
            </a:r>
          </a:p>
          <a:p>
            <a:r>
              <a:rPr lang="en-GB" dirty="0"/>
              <a:t>  In similar case we can use a logit-link to model the association between the probability of category of response, for example 2, or higher, versus the probability of a lower response. This ratio represents the odds of variable being in category 2 or higher, versus the probability of any category below 2. </a:t>
            </a:r>
          </a:p>
          <a:p>
            <a:r>
              <a:rPr lang="en-GB" dirty="0"/>
              <a:t>  By calculating the logarithm of these odds, we give to this outcome a symmetric distribution, which allows to model the outcome as a linear function of covariate x  </a:t>
            </a:r>
          </a:p>
        </p:txBody>
      </p:sp>
      <p:sp>
        <p:nvSpPr>
          <p:cNvPr id="4" name="Slide Number Placeholder 3"/>
          <p:cNvSpPr>
            <a:spLocks noGrp="1"/>
          </p:cNvSpPr>
          <p:nvPr>
            <p:ph type="sldNum" sz="quarter" idx="5"/>
          </p:nvPr>
        </p:nvSpPr>
        <p:spPr/>
        <p:txBody>
          <a:bodyPr/>
          <a:lstStyle/>
          <a:p>
            <a:fld id="{A8C0818A-1A2A-43F0-8B51-2679D3A371A9}" type="slidenum">
              <a:rPr lang="en-GB" smtClean="0"/>
              <a:t>5</a:t>
            </a:fld>
            <a:endParaRPr lang="en-GB" dirty="0"/>
          </a:p>
        </p:txBody>
      </p:sp>
    </p:spTree>
    <p:extLst>
      <p:ext uri="{BB962C8B-B14F-4D97-AF65-F5344CB8AC3E}">
        <p14:creationId xmlns:p14="http://schemas.microsoft.com/office/powerpoint/2010/main" val="270153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task of modelling categorical outcomes as a function of covariates is also facilitated by the latent response formulation. The categorical outcome is considered a rough categorisation of an underlying latent response. This continuous underlying response is divided into different categories by thresholds, cut-points that divide the latent response into different categories. The frequency of the categories depends on where we cut the latent response. </a:t>
            </a:r>
          </a:p>
          <a:p>
            <a:r>
              <a:rPr lang="en-GB" dirty="0"/>
              <a:t>We call the latent response y*, and depending on the value of the underlying y* value of an individual, the individual will have a corresponding categorical score. If, for example, y* &lt; the first thresholds, the value of the observed categorical variable a will be 0. </a:t>
            </a:r>
          </a:p>
          <a:p>
            <a:r>
              <a:rPr lang="en-GB" dirty="0"/>
              <a:t>  In this way, we can express the latent response y* as a function of different covariates, in a formula that is similar to a standard regression model. </a:t>
            </a:r>
          </a:p>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6</a:t>
            </a:fld>
            <a:endParaRPr lang="en-GB" dirty="0"/>
          </a:p>
        </p:txBody>
      </p:sp>
    </p:spTree>
    <p:extLst>
      <p:ext uri="{BB962C8B-B14F-4D97-AF65-F5344CB8AC3E}">
        <p14:creationId xmlns:p14="http://schemas.microsoft.com/office/powerpoint/2010/main" val="350545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expand the previous model to define a growth model for categorical variables. </a:t>
            </a:r>
          </a:p>
          <a:p>
            <a:r>
              <a:rPr lang="en-GB" dirty="0"/>
              <a:t>Here we consider the value of a latent response y* at time t for individual i as a linear function of individuals’ </a:t>
            </a:r>
            <a:r>
              <a:rPr lang="en-GB" b="1" dirty="0"/>
              <a:t>i</a:t>
            </a:r>
            <a:r>
              <a:rPr lang="en-GB" dirty="0"/>
              <a:t> intercept or initial status, b0, and of individual’s i slope, b1, which represents the amount of change in the outcome by unit of time.  We also have an epsilon term that represents variability in individuals’ i score at time t, but this epsilon-</a:t>
            </a:r>
            <a:r>
              <a:rPr lang="en-GB" dirty="0" err="1"/>
              <a:t>ti</a:t>
            </a:r>
            <a:r>
              <a:rPr lang="en-GB" dirty="0"/>
              <a:t> has a fixed mean and variance, so I will not consider it. </a:t>
            </a:r>
          </a:p>
          <a:p>
            <a:r>
              <a:rPr lang="en-GB" dirty="0"/>
              <a:t>So, individual </a:t>
            </a:r>
            <a:r>
              <a:rPr lang="en-GB" dirty="0" err="1"/>
              <a:t>i</a:t>
            </a:r>
            <a:r>
              <a:rPr lang="en-GB" dirty="0"/>
              <a:t> has their own intercept b0 and slope b1. How are these defined? The individual intercept is the sum of the sample’s average intercept g0 , plus individual variation above or below this average, represented by term u0. Similarly, the individual slope is the sum of the sample’s average slope </a:t>
            </a:r>
            <a:r>
              <a:rPr lang="en-GB" dirty="0" err="1"/>
              <a:t>g1</a:t>
            </a:r>
            <a:r>
              <a:rPr lang="en-GB" dirty="0"/>
              <a:t>, plus individual variation above or below this average, represented by </a:t>
            </a:r>
            <a:r>
              <a:rPr lang="en-GB" dirty="0" err="1"/>
              <a:t>u1</a:t>
            </a:r>
            <a:r>
              <a:rPr lang="en-GB" dirty="0"/>
              <a:t>. </a:t>
            </a:r>
          </a:p>
          <a:p>
            <a:r>
              <a:rPr lang="en-GB" dirty="0"/>
              <a:t>  If we put all this together we have this equation. Variation around the sample average intercept and slope are supposed to be normally distributed with mean 0 and variance PSI, which is the covariance matrix of the two individual Us. </a:t>
            </a:r>
          </a:p>
        </p:txBody>
      </p:sp>
      <p:sp>
        <p:nvSpPr>
          <p:cNvPr id="4" name="Slide Number Placeholder 3"/>
          <p:cNvSpPr>
            <a:spLocks noGrp="1"/>
          </p:cNvSpPr>
          <p:nvPr>
            <p:ph type="sldNum" sz="quarter" idx="5"/>
          </p:nvPr>
        </p:nvSpPr>
        <p:spPr/>
        <p:txBody>
          <a:bodyPr/>
          <a:lstStyle/>
          <a:p>
            <a:fld id="{A8C0818A-1A2A-43F0-8B51-2679D3A371A9}" type="slidenum">
              <a:rPr lang="en-GB" smtClean="0"/>
              <a:t>7</a:t>
            </a:fld>
            <a:endParaRPr lang="en-GB" dirty="0"/>
          </a:p>
        </p:txBody>
      </p:sp>
    </p:spTree>
    <p:extLst>
      <p:ext uri="{BB962C8B-B14F-4D97-AF65-F5344CB8AC3E}">
        <p14:creationId xmlns:p14="http://schemas.microsoft.com/office/powerpoint/2010/main" val="102623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So, these terms here represent the sample average intercept plus the individual’s i variation above or below the sample average.</a:t>
            </a:r>
          </a:p>
        </p:txBody>
      </p:sp>
      <p:sp>
        <p:nvSpPr>
          <p:cNvPr id="4" name="Slide Number Placeholder 3"/>
          <p:cNvSpPr>
            <a:spLocks noGrp="1"/>
          </p:cNvSpPr>
          <p:nvPr>
            <p:ph type="sldNum" sz="quarter" idx="5"/>
          </p:nvPr>
        </p:nvSpPr>
        <p:spPr/>
        <p:txBody>
          <a:bodyPr/>
          <a:lstStyle/>
          <a:p>
            <a:fld id="{A8C0818A-1A2A-43F0-8B51-2679D3A371A9}" type="slidenum">
              <a:rPr lang="en-GB" smtClean="0"/>
              <a:t>8</a:t>
            </a:fld>
            <a:endParaRPr lang="en-GB" dirty="0"/>
          </a:p>
        </p:txBody>
      </p:sp>
    </p:spTree>
    <p:extLst>
      <p:ext uri="{BB962C8B-B14F-4D97-AF65-F5344CB8AC3E}">
        <p14:creationId xmlns:p14="http://schemas.microsoft.com/office/powerpoint/2010/main" val="163963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These other terms represent the sample average slope, and the individual’s i variation above or below this slope. </a:t>
            </a:r>
          </a:p>
        </p:txBody>
      </p:sp>
      <p:sp>
        <p:nvSpPr>
          <p:cNvPr id="4" name="Slide Number Placeholder 3"/>
          <p:cNvSpPr>
            <a:spLocks noGrp="1"/>
          </p:cNvSpPr>
          <p:nvPr>
            <p:ph type="sldNum" sz="quarter" idx="5"/>
          </p:nvPr>
        </p:nvSpPr>
        <p:spPr/>
        <p:txBody>
          <a:bodyPr/>
          <a:lstStyle/>
          <a:p>
            <a:fld id="{A8C0818A-1A2A-43F0-8B51-2679D3A371A9}" type="slidenum">
              <a:rPr lang="en-GB" smtClean="0"/>
              <a:t>9</a:t>
            </a:fld>
            <a:endParaRPr lang="en-GB" dirty="0"/>
          </a:p>
        </p:txBody>
      </p:sp>
    </p:spTree>
    <p:extLst>
      <p:ext uri="{BB962C8B-B14F-4D97-AF65-F5344CB8AC3E}">
        <p14:creationId xmlns:p14="http://schemas.microsoft.com/office/powerpoint/2010/main" val="24238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9DFE-CE71-C02C-1A3C-43992B7AC3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913150-8027-B804-B44C-9934C1C01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891DB3-BF17-68DD-8945-183C3A83D387}"/>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142D0CAE-D842-BAF0-85E0-E7829124C6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0E44DBD-389C-81E4-45F9-3002EB37AD7D}"/>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41334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D6D1-8B35-15D6-4231-E08D5B05C7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C6CECC-558B-AFA4-0092-C19FDD8C8B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17EF3-A545-2AF6-E10E-5CB2F55C57A2}"/>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C1B94D6C-5B4D-E377-BF13-F130FFC7B4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07E043-3126-35F3-5C98-EFC99F8F0936}"/>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03603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C6C88-5F34-9261-D25C-847330BFA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024209-1B56-E562-3E62-6C9CDB939B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C6CB06-D9C2-2CDB-A558-32B2BDF7C00F}"/>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2099428F-EF4D-D935-010A-A58382C85B8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B7EB2E-6A89-79A5-A6BA-4803118DBDA7}"/>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228775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54965-C400-A93D-F4FC-65828E1A3A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2FA7AC-4048-ABDB-08F9-0E1EAE6D8F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40BCD2-DE57-5F50-137C-070AA6E2D4A3}"/>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2BB3B00D-6A6B-B397-DEC9-AB91393B558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00AE763-3B8C-DB43-7F48-C04D89886BCE}"/>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87701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AD7B-6970-0200-3C2C-32E14CFEA7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7AF685-985C-AEA6-1511-7BF871EAF6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3E6AE7-1D2C-1316-C977-33074A7A9138}"/>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BCEBC8E0-E77C-3B32-5651-2CB2DE2EECB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CD2C004-A9D3-12D4-0471-E96A3F0F8C4C}"/>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26580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83511-BD16-86BA-B02C-1A729499FB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2F1A9B-4DDC-043E-FE7E-68BECB7138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C96BC6-2E28-18F4-2526-CCA84EFFD3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0BB68-7D5D-E856-7001-DCDB4E4C2C08}"/>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6" name="Footer Placeholder 5">
            <a:extLst>
              <a:ext uri="{FF2B5EF4-FFF2-40B4-BE49-F238E27FC236}">
                <a16:creationId xmlns:a16="http://schemas.microsoft.com/office/drawing/2014/main" id="{4786F72C-09DF-3168-4021-1C8DAB35933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30B7B11-65C7-FB0D-18C1-379CFF8E06CB}"/>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105727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AFC2-40EC-C5EB-A1B9-3ADC7E1F7B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AD6E00-9E8C-79CD-2D2A-DB2F440BA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B07721-6FD1-2177-5D92-F349385D0E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7AC0C3-9142-997A-B38C-F6E61DC5F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D45C9-FF87-1D26-6D68-DCF9A012F0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BB9F39-8595-A61D-136F-5E4F34A816D2}"/>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8" name="Footer Placeholder 7">
            <a:extLst>
              <a:ext uri="{FF2B5EF4-FFF2-40B4-BE49-F238E27FC236}">
                <a16:creationId xmlns:a16="http://schemas.microsoft.com/office/drawing/2014/main" id="{01BC853C-31F7-1B4E-4D5A-AD309193A66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F9C8C6E-15C0-7739-43BC-853CB711381A}"/>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78965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C33C-37FF-4F21-38CF-5E876591DF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C12A6D-BD43-8160-1091-D43E814D478E}"/>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4" name="Footer Placeholder 3">
            <a:extLst>
              <a:ext uri="{FF2B5EF4-FFF2-40B4-BE49-F238E27FC236}">
                <a16:creationId xmlns:a16="http://schemas.microsoft.com/office/drawing/2014/main" id="{D22C4EA4-D491-EA3B-1CC7-D0095BE7D81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5C86075-FD76-526A-60E2-B67E3ADD6BB2}"/>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73946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F6A09-B233-B42E-B841-AA13D0A7DD93}"/>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3" name="Footer Placeholder 2">
            <a:extLst>
              <a:ext uri="{FF2B5EF4-FFF2-40B4-BE49-F238E27FC236}">
                <a16:creationId xmlns:a16="http://schemas.microsoft.com/office/drawing/2014/main" id="{9B23F214-DF70-8BC2-0052-45AD4EDC051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9CAD62C-41AD-6BE1-0951-41148FBD999A}"/>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86130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C292-362B-0D7D-6A81-91D4A3943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3BA0A6-CA62-E12B-22E0-0B510B1C1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D59C2D-CB7F-A938-4BA4-92B73CD77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C2D76-E420-7C2F-9772-C0113AFBBF6E}"/>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6" name="Footer Placeholder 5">
            <a:extLst>
              <a:ext uri="{FF2B5EF4-FFF2-40B4-BE49-F238E27FC236}">
                <a16:creationId xmlns:a16="http://schemas.microsoft.com/office/drawing/2014/main" id="{0EA596D0-4EAF-871D-924A-63F07EE17FA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6F178A1-8C13-F75B-24F4-C881667CDB49}"/>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57078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1C7A0-F9A5-42F9-2482-82A923A76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3020E0-7B2A-8CA7-C0B8-5E156FB757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974AB43-9215-2A3B-41FE-97AA9AFB4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B11699-B7DF-68B2-1E67-5034CDAB8B50}"/>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6" name="Footer Placeholder 5">
            <a:extLst>
              <a:ext uri="{FF2B5EF4-FFF2-40B4-BE49-F238E27FC236}">
                <a16:creationId xmlns:a16="http://schemas.microsoft.com/office/drawing/2014/main" id="{10666AA8-5B00-E2E8-EEAA-502B5EEBBC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057D71F-70D8-7750-3795-485FFAFFC167}"/>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299304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C2C249-40E3-1859-DED4-EAB2F85C1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96D9F7-B78B-AA6D-981D-CB4B2DE87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CBD7EF-F642-6D08-B2B1-3CEB141C4F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5BBC083E-C210-1241-4E2C-4E8295944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9E4E596-7A9C-5F03-6CC9-723C99465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B2B1C-478D-4282-85EA-3CEEB4EE8AF3}" type="slidenum">
              <a:rPr lang="en-GB" smtClean="0"/>
              <a:t>‹#›</a:t>
            </a:fld>
            <a:endParaRPr lang="en-GB" dirty="0"/>
          </a:p>
        </p:txBody>
      </p:sp>
    </p:spTree>
    <p:extLst>
      <p:ext uri="{BB962C8B-B14F-4D97-AF65-F5344CB8AC3E}">
        <p14:creationId xmlns:p14="http://schemas.microsoft.com/office/powerpoint/2010/main" val="2272028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2.tif"/></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7047A8-AF25-6518-5DE8-9DF8764831A8}"/>
              </a:ext>
            </a:extLst>
          </p:cNvPr>
          <p:cNvSpPr>
            <a:spLocks noGrp="1"/>
          </p:cNvSpPr>
          <p:nvPr>
            <p:ph type="ctrTitle"/>
          </p:nvPr>
        </p:nvSpPr>
        <p:spPr>
          <a:xfrm>
            <a:off x="456234" y="2654490"/>
            <a:ext cx="5181240" cy="3220382"/>
          </a:xfrm>
        </p:spPr>
        <p:txBody>
          <a:bodyPr anchor="t">
            <a:normAutofit fontScale="90000"/>
          </a:bodyPr>
          <a:lstStyle/>
          <a:p>
            <a:r>
              <a:rPr lang="en-GB" sz="4800" dirty="0">
                <a:solidFill>
                  <a:srgbClr val="FFFFFF"/>
                </a:solidFill>
              </a:rPr>
              <a:t>Introduction to Mixture and Group-Based Trajectory models </a:t>
            </a:r>
            <a:br>
              <a:rPr lang="en-GB" sz="4800" dirty="0">
                <a:solidFill>
                  <a:srgbClr val="FFFFFF"/>
                </a:solidFill>
              </a:rPr>
            </a:br>
            <a:r>
              <a:rPr lang="en-GB" sz="4800" dirty="0">
                <a:solidFill>
                  <a:srgbClr val="FFFFFF"/>
                </a:solidFill>
              </a:rPr>
              <a:t>(part 2)</a:t>
            </a:r>
            <a:br>
              <a:rPr lang="en-GB" sz="4800" dirty="0">
                <a:solidFill>
                  <a:srgbClr val="FFFFFF"/>
                </a:solidFill>
              </a:rPr>
            </a:br>
            <a:endParaRPr lang="en-GB" sz="4800" dirty="0">
              <a:solidFill>
                <a:srgbClr val="FFFFFF"/>
              </a:solidFill>
            </a:endParaRPr>
          </a:p>
        </p:txBody>
      </p:sp>
      <p:sp>
        <p:nvSpPr>
          <p:cNvPr id="3" name="Subtitle 2">
            <a:extLst>
              <a:ext uri="{FF2B5EF4-FFF2-40B4-BE49-F238E27FC236}">
                <a16:creationId xmlns:a16="http://schemas.microsoft.com/office/drawing/2014/main" id="{19AFB09E-A08B-D997-0978-B797C58450AC}"/>
              </a:ext>
            </a:extLst>
          </p:cNvPr>
          <p:cNvSpPr>
            <a:spLocks noGrp="1"/>
          </p:cNvSpPr>
          <p:nvPr>
            <p:ph type="subTitle" idx="1"/>
          </p:nvPr>
        </p:nvSpPr>
        <p:spPr>
          <a:xfrm>
            <a:off x="974912" y="765386"/>
            <a:ext cx="4138655" cy="1112208"/>
          </a:xfrm>
        </p:spPr>
        <p:txBody>
          <a:bodyPr anchor="b">
            <a:normAutofit fontScale="70000" lnSpcReduction="20000"/>
          </a:bodyPr>
          <a:lstStyle/>
          <a:p>
            <a:r>
              <a:rPr lang="en-GB" dirty="0">
                <a:solidFill>
                  <a:srgbClr val="FFFFFF"/>
                </a:solidFill>
              </a:rPr>
              <a:t>Dr Oliver Perra</a:t>
            </a:r>
          </a:p>
          <a:p>
            <a:r>
              <a:rPr lang="en-GB" sz="2400" dirty="0">
                <a:solidFill>
                  <a:srgbClr val="FFFFFF"/>
                </a:solidFill>
              </a:rPr>
              <a:t>National Centre for Research Methods</a:t>
            </a:r>
          </a:p>
          <a:p>
            <a:r>
              <a:rPr lang="en-US" sz="2400" dirty="0">
                <a:solidFill>
                  <a:srgbClr val="FFFFFF"/>
                </a:solidFill>
              </a:rPr>
              <a:t>Full tutorial, and contact: </a:t>
            </a:r>
            <a:r>
              <a:rPr lang="en-US" sz="1800" dirty="0">
                <a:solidFill>
                  <a:srgbClr val="FFFFFF"/>
                </a:solidFill>
              </a:rPr>
              <a:t>https://www.ncrm.ac.uk/resources/online/all/?id=20826</a:t>
            </a:r>
            <a:endParaRPr lang="en-GB" sz="2400" dirty="0">
              <a:solidFill>
                <a:srgbClr val="FFFFFF"/>
              </a:solidFill>
            </a:endParaRPr>
          </a:p>
        </p:txBody>
      </p:sp>
    </p:spTree>
    <p:extLst>
      <p:ext uri="{BB962C8B-B14F-4D97-AF65-F5344CB8AC3E}">
        <p14:creationId xmlns:p14="http://schemas.microsoft.com/office/powerpoint/2010/main" val="4078565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model for categorical variables</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Graphic 1">
            <a:extLst>
              <a:ext uri="{FF2B5EF4-FFF2-40B4-BE49-F238E27FC236}">
                <a16:creationId xmlns:a16="http://schemas.microsoft.com/office/drawing/2014/main" id="{B5E8435C-2BDF-6E9F-4359-623E29D12B4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1828" r="13497"/>
          <a:stretch/>
        </p:blipFill>
        <p:spPr bwMode="auto">
          <a:xfrm>
            <a:off x="8329808" y="2150249"/>
            <a:ext cx="4016752" cy="3493770"/>
          </a:xfrm>
          <a:prstGeom prst="rect">
            <a:avLst/>
          </a:prstGeom>
          <a:ln>
            <a:noFill/>
          </a:ln>
          <a:extLst>
            <a:ext uri="{53640926-AAD7-44D8-BBD7-CCE9431645EC}">
              <a14:shadowObscured xmlns:a14="http://schemas.microsoft.com/office/drawing/2010/main"/>
            </a:ext>
          </a:extLst>
        </p:spPr>
      </p:pic>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923DFF27-931B-016E-BEB3-1B9AC02E0875}"/>
              </a:ext>
            </a:extLst>
          </p:cNvPr>
          <p:cNvSpPr>
            <a:spLocks noChangeArrowheads="1"/>
          </p:cNvSpPr>
          <p:nvPr/>
        </p:nvSpPr>
        <p:spPr bwMode="auto">
          <a:xfrm>
            <a:off x="8880952" y="1731815"/>
            <a:ext cx="3311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Observed Categorical Outcome</a:t>
            </a:r>
          </a:p>
        </p:txBody>
      </p:sp>
      <p:sp>
        <p:nvSpPr>
          <p:cNvPr id="11" name="Rectangle 5">
            <a:extLst>
              <a:ext uri="{FF2B5EF4-FFF2-40B4-BE49-F238E27FC236}">
                <a16:creationId xmlns:a16="http://schemas.microsoft.com/office/drawing/2014/main" id="{50EC3789-F238-7F22-CEB9-6D2BC46704B8}"/>
              </a:ext>
            </a:extLst>
          </p:cNvPr>
          <p:cNvSpPr>
            <a:spLocks noChangeArrowheads="1"/>
          </p:cNvSpPr>
          <p:nvPr/>
        </p:nvSpPr>
        <p:spPr bwMode="auto">
          <a:xfrm>
            <a:off x="9426327" y="5934103"/>
            <a:ext cx="17343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i="1" dirty="0"/>
              <a:t>Latent response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181039" y="1325563"/>
                <a:ext cx="9613726" cy="3324500"/>
              </a:xfrm>
              <a:prstGeom prst="rect">
                <a:avLst/>
              </a:prstGeom>
              <a:noFill/>
            </p:spPr>
            <p:txBody>
              <a:bodyPr wrap="square">
                <a:spAutoFit/>
              </a:bodyPr>
              <a:lstStyle/>
              <a:p>
                <a:pPr marL="0">
                  <a:spcBef>
                    <a:spcPts val="1200"/>
                  </a:spcBef>
                </a:pPr>
                <a:r>
                  <a:rPr lang="en-GB" sz="2400" dirty="0">
                    <a:sym typeface="Wingdings" panose="05000000000000000000" pitchFamily="2" charset="2"/>
                  </a:rPr>
                  <a:t>Latent response </a:t>
                </a:r>
                <a:r>
                  <a:rPr lang="en-GB" sz="2400" i="1" dirty="0">
                    <a:sym typeface="Wingdings" panose="05000000000000000000" pitchFamily="2" charset="2"/>
                  </a:rPr>
                  <a:t>y*</a:t>
                </a:r>
                <a:r>
                  <a:rPr lang="en-GB" sz="2400" dirty="0">
                    <a:sym typeface="Wingdings" panose="05000000000000000000" pitchFamily="2" charset="2"/>
                  </a:rPr>
                  <a:t> function of time </a:t>
                </a:r>
                <a:r>
                  <a:rPr lang="en-GB" sz="2400" b="1" i="1" dirty="0">
                    <a:sym typeface="Wingdings" panose="05000000000000000000" pitchFamily="2" charset="2"/>
                  </a:rPr>
                  <a:t>t</a:t>
                </a:r>
                <a:r>
                  <a:rPr lang="en-GB" sz="2400" dirty="0">
                    <a:sym typeface="Wingdings" panose="05000000000000000000" pitchFamily="2" charset="2"/>
                  </a:rPr>
                  <a:t> for individual </a:t>
                </a:r>
                <a:r>
                  <a:rPr lang="en-GB" sz="2400" b="1" i="1" dirty="0" err="1">
                    <a:sym typeface="Wingdings" panose="05000000000000000000" pitchFamily="2" charset="2"/>
                  </a:rPr>
                  <a:t>i</a:t>
                </a:r>
                <a:r>
                  <a:rPr lang="en-GB" sz="2400" dirty="0">
                    <a:sym typeface="Wingdings" panose="05000000000000000000" pitchFamily="2" charset="2"/>
                  </a:rPr>
                  <a:t> :</a:t>
                </a:r>
              </a:p>
              <a:p>
                <a:pPr marL="0" indent="0">
                  <a:spcBef>
                    <a:spcPts val="1200"/>
                  </a:spcBef>
                  <a:buNone/>
                </a:pPr>
                <a:r>
                  <a:rPr lang="en-GB" sz="2400" dirty="0">
                    <a:sym typeface="Wingdings" panose="05000000000000000000" pitchFamily="2" charset="2"/>
                  </a:rPr>
                  <a:t>	</a:t>
                </a:r>
                <a14:m>
                  <m:oMath xmlns:m="http://schemas.openxmlformats.org/officeDocument/2006/math">
                    <m:sSubSup>
                      <m:sSubSupPr>
                        <m:ctrlPr>
                          <a:rPr lang="en-GB" sz="2400" i="1" smtClean="0">
                            <a:latin typeface="Cambria Math" panose="02040503050406030204" pitchFamily="18" charset="0"/>
                            <a:sym typeface="Wingdings" panose="05000000000000000000" pitchFamily="2" charset="2"/>
                          </a:rPr>
                        </m:ctrlPr>
                      </m:sSubSupPr>
                      <m:e>
                        <m:r>
                          <a:rPr lang="en-GB" sz="2400" b="0" i="1" smtClean="0">
                            <a:latin typeface="Cambria Math" panose="02040503050406030204" pitchFamily="18" charset="0"/>
                            <a:sym typeface="Wingdings" panose="05000000000000000000" pitchFamily="2" charset="2"/>
                          </a:rPr>
                          <m:t>𝑦</m:t>
                        </m:r>
                      </m:e>
                      <m:sub>
                        <m:r>
                          <a:rPr lang="en-GB" sz="2400" b="0" i="1" smtClean="0">
                            <a:latin typeface="Cambria Math" panose="02040503050406030204" pitchFamily="18" charset="0"/>
                            <a:sym typeface="Wingdings" panose="05000000000000000000" pitchFamily="2" charset="2"/>
                          </a:rPr>
                          <m:t>𝑡𝑖</m:t>
                        </m:r>
                      </m:sub>
                      <m:sup>
                        <m:r>
                          <a:rPr lang="en-GB" sz="2400" b="0" i="1" smtClean="0">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 </a:t>
                </a:r>
                <a14:m>
                  <m:oMath xmlns:m="http://schemas.openxmlformats.org/officeDocument/2006/math">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400" i="1">
                        <a:latin typeface="Cambria Math" panose="02040503050406030204" pitchFamily="18" charset="0"/>
                        <a:sym typeface="Wingdings" panose="05000000000000000000" pitchFamily="2" charset="2"/>
                      </a:rPr>
                      <m:t>+</m:t>
                    </m:r>
                    <m:r>
                      <a:rPr lang="en-GB" sz="2400" i="1" dirty="0">
                        <a:latin typeface="Cambria Math" panose="02040503050406030204" pitchFamily="18" charset="0"/>
                        <a:ea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0</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01</m:t>
                        </m:r>
                      </m:sub>
                    </m:s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𝑡𝑖𝑚𝑒</m:t>
                    </m:r>
                    <m:r>
                      <a:rPr lang="en-GB" sz="2400" b="0" i="1" smtClean="0">
                        <a:latin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sym typeface="Wingdings" panose="05000000000000000000" pitchFamily="2" charset="2"/>
                          </a:rPr>
                        </m:ctrlPr>
                      </m:sSubPr>
                      <m:e>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1</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r>
                          <a:rPr lang="en-GB" sz="2400" b="0" i="1"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400" i="1">
                            <a:latin typeface="Cambria Math" panose="02040503050406030204" pitchFamily="18" charset="0"/>
                            <a:sym typeface="Wingdings" panose="05000000000000000000" pitchFamily="2" charset="2"/>
                          </a:rPr>
                          <m:t> </m:t>
                        </m:r>
                      </m:sub>
                    </m:sSub>
                    <m:r>
                      <a:rPr lang="en-GB" sz="2400" b="0" i="1" smtClean="0">
                        <a:latin typeface="Cambria Math" panose="02040503050406030204" pitchFamily="18" charset="0"/>
                        <a:sym typeface="Wingdings" panose="05000000000000000000" pitchFamily="2" charset="2"/>
                      </a:rPr>
                      <m:t> </m:t>
                    </m:r>
                  </m:oMath>
                </a14:m>
                <a:r>
                  <a:rPr lang="en-GB" sz="2400" dirty="0">
                    <a:sym typeface="Wingdings" panose="05000000000000000000" pitchFamily="2" charset="2"/>
                  </a:rPr>
                  <a:t>;</a:t>
                </a:r>
              </a:p>
              <a:p>
                <a:pPr>
                  <a:spcBef>
                    <a:spcPts val="1200"/>
                  </a:spcBef>
                </a:pPr>
                <a:r>
                  <a:rPr lang="en-GB" sz="2400" dirty="0">
                    <a:sym typeface="Wingdings" panose="05000000000000000000" pitchFamily="2" charset="2"/>
                  </a:rPr>
                  <a:t>Since the scale of latent variable </a:t>
                </a:r>
                <a:r>
                  <a:rPr lang="en-GB" sz="2400" i="1" dirty="0">
                    <a:sym typeface="Wingdings" panose="05000000000000000000" pitchFamily="2" charset="2"/>
                  </a:rPr>
                  <a:t>y*</a:t>
                </a:r>
                <a:r>
                  <a:rPr lang="en-GB" sz="2400" dirty="0">
                    <a:sym typeface="Wingdings" panose="05000000000000000000" pitchFamily="2" charset="2"/>
                  </a:rPr>
                  <a:t> is </a:t>
                </a:r>
                <a:r>
                  <a:rPr lang="en-GB" sz="2400" i="1" dirty="0">
                    <a:sym typeface="Wingdings" panose="05000000000000000000" pitchFamily="2" charset="2"/>
                  </a:rPr>
                  <a:t>arbitrary</a:t>
                </a:r>
                <a:r>
                  <a:rPr lang="en-GB" sz="2400" dirty="0">
                    <a:sym typeface="Wingdings" panose="05000000000000000000" pitchFamily="2" charset="2"/>
                  </a:rPr>
                  <a:t>, </a:t>
                </a:r>
                <a14:m>
                  <m:oMath xmlns:m="http://schemas.openxmlformats.org/officeDocument/2006/math">
                    <m:sSub>
                      <m:sSubPr>
                        <m:ctrlPr>
                          <a:rPr lang="en-GB" sz="24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0</m:t>
                        </m:r>
                      </m:sub>
                    </m:sSub>
                  </m:oMath>
                </a14:m>
                <a:r>
                  <a:rPr lang="en-GB" sz="2400" dirty="0">
                    <a:sym typeface="Wingdings" panose="05000000000000000000" pitchFamily="2" charset="2"/>
                  </a:rPr>
                  <a:t> = 0: </a:t>
                </a:r>
              </a:p>
              <a:p>
                <a:pPr>
                  <a:spcBef>
                    <a:spcPts val="1200"/>
                  </a:spcBef>
                </a:pPr>
                <a:r>
                  <a:rPr lang="en-GB" sz="2400" dirty="0">
                    <a:sym typeface="Wingdings" panose="05000000000000000000" pitchFamily="2" charset="2"/>
                  </a:rPr>
                  <a:t>	</a:t>
                </a:r>
                <a14:m>
                  <m:oMath xmlns:m="http://schemas.openxmlformats.org/officeDocument/2006/math">
                    <m:sSubSup>
                      <m:sSubSupPr>
                        <m:ctrlPr>
                          <a:rPr lang="en-GB" sz="2400" i="1" smtClean="0">
                            <a:latin typeface="Cambria Math" panose="02040503050406030204" pitchFamily="18" charset="0"/>
                            <a:sym typeface="Wingdings" panose="05000000000000000000" pitchFamily="2" charset="2"/>
                          </a:rPr>
                        </m:ctrlPr>
                      </m:sSubSupPr>
                      <m:e>
                        <m:r>
                          <a:rPr lang="en-GB" sz="2400" b="0" i="1" smtClean="0">
                            <a:latin typeface="Cambria Math" panose="02040503050406030204" pitchFamily="18" charset="0"/>
                            <a:sym typeface="Wingdings" panose="05000000000000000000" pitchFamily="2" charset="2"/>
                          </a:rPr>
                          <m:t>𝑦</m:t>
                        </m:r>
                      </m:e>
                      <m:sub>
                        <m:r>
                          <a:rPr lang="en-GB" sz="2400" b="0" i="1" smtClean="0">
                            <a:latin typeface="Cambria Math" panose="02040503050406030204" pitchFamily="18" charset="0"/>
                            <a:sym typeface="Wingdings" panose="05000000000000000000" pitchFamily="2" charset="2"/>
                          </a:rPr>
                          <m:t>𝑡𝑖</m:t>
                        </m:r>
                      </m:sub>
                      <m:sup>
                        <m:r>
                          <a:rPr lang="en-GB" sz="2400" b="0" i="1" smtClean="0">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a:t>
                </a:r>
                <a14:m>
                  <m:oMath xmlns:m="http://schemas.openxmlformats.org/officeDocument/2006/math">
                    <m:r>
                      <a:rPr lang="en-GB" sz="24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i="1" dirty="0">
                        <a:latin typeface="Cambria Math" panose="02040503050406030204" pitchFamily="18" charset="0"/>
                        <a:ea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0</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𝑡𝑖𝑚𝑒</m:t>
                    </m:r>
                    <m:r>
                      <a:rPr lang="en-GB" sz="2400" b="0" i="1" smtClean="0">
                        <a:latin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sym typeface="Wingdings" panose="05000000000000000000" pitchFamily="2" charset="2"/>
                          </a:rPr>
                        </m:ctrlPr>
                      </m:sSubPr>
                      <m:e>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1</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r>
                          <a:rPr lang="en-GB" sz="2400" b="0" i="1"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400" i="1">
                            <a:latin typeface="Cambria Math" panose="02040503050406030204" pitchFamily="18" charset="0"/>
                            <a:sym typeface="Wingdings" panose="05000000000000000000" pitchFamily="2" charset="2"/>
                          </a:rPr>
                          <m:t> </m:t>
                        </m:r>
                      </m:sub>
                    </m:sSub>
                    <m:r>
                      <a:rPr lang="en-GB" sz="2400" b="0" i="1" smtClean="0">
                        <a:latin typeface="Cambria Math" panose="02040503050406030204" pitchFamily="18" charset="0"/>
                        <a:sym typeface="Wingdings" panose="05000000000000000000" pitchFamily="2" charset="2"/>
                      </a:rPr>
                      <m:t> </m:t>
                    </m:r>
                  </m:oMath>
                </a14:m>
                <a:r>
                  <a:rPr lang="en-GB" sz="2400" dirty="0">
                    <a:sym typeface="Wingdings" panose="05000000000000000000" pitchFamily="2" charset="2"/>
                  </a:rPr>
                  <a:t>.</a:t>
                </a: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181039" y="1325563"/>
                <a:ext cx="9613726" cy="3324500"/>
              </a:xfrm>
              <a:prstGeom prst="rect">
                <a:avLst/>
              </a:prstGeom>
              <a:blipFill>
                <a:blip r:embed="rId5"/>
                <a:stretch>
                  <a:fillRect l="-1015" t="-1465"/>
                </a:stretch>
              </a:blipFill>
            </p:spPr>
            <p:txBody>
              <a:bodyPr/>
              <a:lstStyle/>
              <a:p>
                <a:r>
                  <a:rPr lang="en-GB">
                    <a:noFill/>
                  </a:rPr>
                  <a:t> </a:t>
                </a:r>
              </a:p>
            </p:txBody>
          </p:sp>
        </mc:Fallback>
      </mc:AlternateContent>
    </p:spTree>
    <p:extLst>
      <p:ext uri="{BB962C8B-B14F-4D97-AF65-F5344CB8AC3E}">
        <p14:creationId xmlns:p14="http://schemas.microsoft.com/office/powerpoint/2010/main" val="406417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model for categorical variables</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Graphic 1">
            <a:extLst>
              <a:ext uri="{FF2B5EF4-FFF2-40B4-BE49-F238E27FC236}">
                <a16:creationId xmlns:a16="http://schemas.microsoft.com/office/drawing/2014/main" id="{B5E8435C-2BDF-6E9F-4359-623E29D12B4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1828" r="13497"/>
          <a:stretch/>
        </p:blipFill>
        <p:spPr bwMode="auto">
          <a:xfrm>
            <a:off x="8329808" y="2150249"/>
            <a:ext cx="4016752" cy="3493770"/>
          </a:xfrm>
          <a:prstGeom prst="rect">
            <a:avLst/>
          </a:prstGeom>
          <a:ln>
            <a:noFill/>
          </a:ln>
          <a:extLst>
            <a:ext uri="{53640926-AAD7-44D8-BBD7-CCE9431645EC}">
              <a14:shadowObscured xmlns:a14="http://schemas.microsoft.com/office/drawing/2010/main"/>
            </a:ext>
          </a:extLst>
        </p:spPr>
      </p:pic>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923DFF27-931B-016E-BEB3-1B9AC02E0875}"/>
              </a:ext>
            </a:extLst>
          </p:cNvPr>
          <p:cNvSpPr>
            <a:spLocks noChangeArrowheads="1"/>
          </p:cNvSpPr>
          <p:nvPr/>
        </p:nvSpPr>
        <p:spPr bwMode="auto">
          <a:xfrm>
            <a:off x="8880952" y="1731815"/>
            <a:ext cx="3311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Observed Categorical Outcome</a:t>
            </a:r>
          </a:p>
        </p:txBody>
      </p:sp>
      <p:sp>
        <p:nvSpPr>
          <p:cNvPr id="11" name="Rectangle 5">
            <a:extLst>
              <a:ext uri="{FF2B5EF4-FFF2-40B4-BE49-F238E27FC236}">
                <a16:creationId xmlns:a16="http://schemas.microsoft.com/office/drawing/2014/main" id="{50EC3789-F238-7F22-CEB9-6D2BC46704B8}"/>
              </a:ext>
            </a:extLst>
          </p:cNvPr>
          <p:cNvSpPr>
            <a:spLocks noChangeArrowheads="1"/>
          </p:cNvSpPr>
          <p:nvPr/>
        </p:nvSpPr>
        <p:spPr bwMode="auto">
          <a:xfrm>
            <a:off x="9426327" y="5934103"/>
            <a:ext cx="17343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i="1" dirty="0"/>
              <a:t>Latent response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181039" y="1325563"/>
                <a:ext cx="9613726" cy="3324500"/>
              </a:xfrm>
              <a:prstGeom prst="rect">
                <a:avLst/>
              </a:prstGeom>
              <a:noFill/>
            </p:spPr>
            <p:txBody>
              <a:bodyPr wrap="square">
                <a:spAutoFit/>
              </a:bodyPr>
              <a:lstStyle/>
              <a:p>
                <a:pPr marL="0">
                  <a:spcBef>
                    <a:spcPts val="1200"/>
                  </a:spcBef>
                </a:pPr>
                <a:r>
                  <a:rPr lang="en-GB" sz="2400" dirty="0">
                    <a:sym typeface="Wingdings" panose="05000000000000000000" pitchFamily="2" charset="2"/>
                  </a:rPr>
                  <a:t>Latent response </a:t>
                </a:r>
                <a:r>
                  <a:rPr lang="en-GB" sz="2400" i="1" dirty="0">
                    <a:sym typeface="Wingdings" panose="05000000000000000000" pitchFamily="2" charset="2"/>
                  </a:rPr>
                  <a:t>y*</a:t>
                </a:r>
                <a:r>
                  <a:rPr lang="en-GB" sz="2400" dirty="0">
                    <a:sym typeface="Wingdings" panose="05000000000000000000" pitchFamily="2" charset="2"/>
                  </a:rPr>
                  <a:t> function of time </a:t>
                </a:r>
                <a:r>
                  <a:rPr lang="en-GB" sz="2400" b="1" i="1" dirty="0">
                    <a:sym typeface="Wingdings" panose="05000000000000000000" pitchFamily="2" charset="2"/>
                  </a:rPr>
                  <a:t>t</a:t>
                </a:r>
                <a:r>
                  <a:rPr lang="en-GB" sz="2400" dirty="0">
                    <a:sym typeface="Wingdings" panose="05000000000000000000" pitchFamily="2" charset="2"/>
                  </a:rPr>
                  <a:t> for individual </a:t>
                </a:r>
                <a:r>
                  <a:rPr lang="en-GB" sz="2400" b="1" i="1" dirty="0" err="1">
                    <a:sym typeface="Wingdings" panose="05000000000000000000" pitchFamily="2" charset="2"/>
                  </a:rPr>
                  <a:t>i</a:t>
                </a:r>
                <a:r>
                  <a:rPr lang="en-GB" sz="2400" dirty="0">
                    <a:sym typeface="Wingdings" panose="05000000000000000000" pitchFamily="2" charset="2"/>
                  </a:rPr>
                  <a:t> :</a:t>
                </a:r>
              </a:p>
              <a:p>
                <a:pPr marL="0" indent="0">
                  <a:spcBef>
                    <a:spcPts val="1200"/>
                  </a:spcBef>
                  <a:buNone/>
                </a:pPr>
                <a:r>
                  <a:rPr lang="en-GB" sz="2400" dirty="0">
                    <a:sym typeface="Wingdings" panose="05000000000000000000" pitchFamily="2" charset="2"/>
                  </a:rPr>
                  <a:t>	</a:t>
                </a:r>
                <a14:m>
                  <m:oMath xmlns:m="http://schemas.openxmlformats.org/officeDocument/2006/math">
                    <m:sSubSup>
                      <m:sSubSupPr>
                        <m:ctrlPr>
                          <a:rPr lang="en-GB" sz="2400" i="1" smtClean="0">
                            <a:latin typeface="Cambria Math" panose="02040503050406030204" pitchFamily="18" charset="0"/>
                            <a:sym typeface="Wingdings" panose="05000000000000000000" pitchFamily="2" charset="2"/>
                          </a:rPr>
                        </m:ctrlPr>
                      </m:sSubSupPr>
                      <m:e>
                        <m:r>
                          <a:rPr lang="en-GB" sz="2400" b="0" i="1" smtClean="0">
                            <a:latin typeface="Cambria Math" panose="02040503050406030204" pitchFamily="18" charset="0"/>
                            <a:sym typeface="Wingdings" panose="05000000000000000000" pitchFamily="2" charset="2"/>
                          </a:rPr>
                          <m:t>𝑦</m:t>
                        </m:r>
                      </m:e>
                      <m:sub>
                        <m:r>
                          <a:rPr lang="en-GB" sz="2400" b="0" i="1" smtClean="0">
                            <a:latin typeface="Cambria Math" panose="02040503050406030204" pitchFamily="18" charset="0"/>
                            <a:sym typeface="Wingdings" panose="05000000000000000000" pitchFamily="2" charset="2"/>
                          </a:rPr>
                          <m:t>𝑡𝑖</m:t>
                        </m:r>
                      </m:sub>
                      <m:sup>
                        <m:r>
                          <a:rPr lang="en-GB" sz="2400" b="0" i="1" smtClean="0">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 </a:t>
                </a:r>
                <a14:m>
                  <m:oMath xmlns:m="http://schemas.openxmlformats.org/officeDocument/2006/math">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400" i="1">
                        <a:latin typeface="Cambria Math" panose="02040503050406030204" pitchFamily="18" charset="0"/>
                        <a:sym typeface="Wingdings" panose="05000000000000000000" pitchFamily="2" charset="2"/>
                      </a:rPr>
                      <m:t>+</m:t>
                    </m:r>
                    <m:r>
                      <a:rPr lang="en-GB" sz="2400" i="1" dirty="0">
                        <a:latin typeface="Cambria Math" panose="02040503050406030204" pitchFamily="18" charset="0"/>
                        <a:ea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0</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𝑡𝑖𝑚𝑒</m:t>
                    </m:r>
                    <m:r>
                      <a:rPr lang="en-GB" sz="2400" b="0" i="1" smtClean="0">
                        <a:latin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sym typeface="Wingdings" panose="05000000000000000000" pitchFamily="2" charset="2"/>
                          </a:rPr>
                        </m:ctrlPr>
                      </m:sSubPr>
                      <m:e>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1</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r>
                          <a:rPr lang="en-GB" sz="2400" b="0" i="1"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400" i="1">
                            <a:latin typeface="Cambria Math" panose="02040503050406030204" pitchFamily="18" charset="0"/>
                            <a:sym typeface="Wingdings" panose="05000000000000000000" pitchFamily="2" charset="2"/>
                          </a:rPr>
                          <m:t> </m:t>
                        </m:r>
                      </m:sub>
                    </m:sSub>
                    <m:r>
                      <a:rPr lang="en-GB" sz="2400" b="0" i="1" smtClean="0">
                        <a:latin typeface="Cambria Math" panose="02040503050406030204" pitchFamily="18" charset="0"/>
                        <a:sym typeface="Wingdings" panose="05000000000000000000" pitchFamily="2" charset="2"/>
                      </a:rPr>
                      <m:t> </m:t>
                    </m:r>
                  </m:oMath>
                </a14:m>
                <a:r>
                  <a:rPr lang="en-GB" sz="2400" dirty="0">
                    <a:sym typeface="Wingdings" panose="05000000000000000000" pitchFamily="2" charset="2"/>
                  </a:rPr>
                  <a:t>;</a:t>
                </a:r>
              </a:p>
              <a:p>
                <a:pPr>
                  <a:spcBef>
                    <a:spcPts val="1200"/>
                  </a:spcBef>
                </a:pPr>
                <a:r>
                  <a:rPr lang="en-GB" sz="2400" dirty="0">
                    <a:sym typeface="Wingdings" panose="05000000000000000000" pitchFamily="2" charset="2"/>
                  </a:rPr>
                  <a:t>Since the scale of underlying variable </a:t>
                </a:r>
                <a:r>
                  <a:rPr lang="en-GB" sz="2400" i="1" dirty="0">
                    <a:sym typeface="Wingdings" panose="05000000000000000000" pitchFamily="2" charset="2"/>
                  </a:rPr>
                  <a:t>y*</a:t>
                </a:r>
                <a:r>
                  <a:rPr lang="en-GB" sz="2400" dirty="0">
                    <a:sym typeface="Wingdings" panose="05000000000000000000" pitchFamily="2" charset="2"/>
                  </a:rPr>
                  <a:t> is </a:t>
                </a:r>
                <a:r>
                  <a:rPr lang="en-GB" sz="2400" i="1" dirty="0">
                    <a:sym typeface="Wingdings" panose="05000000000000000000" pitchFamily="2" charset="2"/>
                  </a:rPr>
                  <a:t>arbitrary</a:t>
                </a:r>
                <a:r>
                  <a:rPr lang="en-GB" sz="2400" dirty="0">
                    <a:sym typeface="Wingdings" panose="05000000000000000000" pitchFamily="2" charset="2"/>
                  </a:rPr>
                  <a:t>, </a:t>
                </a:r>
                <a14:m>
                  <m:oMath xmlns:m="http://schemas.openxmlformats.org/officeDocument/2006/math">
                    <m:sSub>
                      <m:sSubPr>
                        <m:ctrlPr>
                          <a:rPr lang="en-GB" sz="24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0</m:t>
                        </m:r>
                      </m:sub>
                    </m:sSub>
                  </m:oMath>
                </a14:m>
                <a:r>
                  <a:rPr lang="en-GB" sz="2400" dirty="0">
                    <a:sym typeface="Wingdings" panose="05000000000000000000" pitchFamily="2" charset="2"/>
                  </a:rPr>
                  <a:t> = 0: </a:t>
                </a:r>
              </a:p>
              <a:p>
                <a:pPr>
                  <a:spcBef>
                    <a:spcPts val="1200"/>
                  </a:spcBef>
                </a:pPr>
                <a:r>
                  <a:rPr lang="en-GB" sz="2400" dirty="0">
                    <a:sym typeface="Wingdings" panose="05000000000000000000" pitchFamily="2" charset="2"/>
                  </a:rPr>
                  <a:t>	</a:t>
                </a:r>
                <a14:m>
                  <m:oMath xmlns:m="http://schemas.openxmlformats.org/officeDocument/2006/math">
                    <m:sSubSup>
                      <m:sSubSupPr>
                        <m:ctrlPr>
                          <a:rPr lang="en-GB" sz="2400" i="1" smtClean="0">
                            <a:latin typeface="Cambria Math" panose="02040503050406030204" pitchFamily="18" charset="0"/>
                            <a:sym typeface="Wingdings" panose="05000000000000000000" pitchFamily="2" charset="2"/>
                          </a:rPr>
                        </m:ctrlPr>
                      </m:sSubSupPr>
                      <m:e>
                        <m:r>
                          <a:rPr lang="en-GB" sz="2400" b="0" i="1" smtClean="0">
                            <a:latin typeface="Cambria Math" panose="02040503050406030204" pitchFamily="18" charset="0"/>
                            <a:sym typeface="Wingdings" panose="05000000000000000000" pitchFamily="2" charset="2"/>
                          </a:rPr>
                          <m:t>𝑦</m:t>
                        </m:r>
                      </m:e>
                      <m:sub>
                        <m:r>
                          <a:rPr lang="en-GB" sz="2400" b="0" i="1" smtClean="0">
                            <a:latin typeface="Cambria Math" panose="02040503050406030204" pitchFamily="18" charset="0"/>
                            <a:sym typeface="Wingdings" panose="05000000000000000000" pitchFamily="2" charset="2"/>
                          </a:rPr>
                          <m:t>𝑡𝑖</m:t>
                        </m:r>
                      </m:sub>
                      <m:sup>
                        <m:r>
                          <a:rPr lang="en-GB" sz="2400" b="0" i="1" smtClean="0">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a:t>
                </a:r>
                <a14:m>
                  <m:oMath xmlns:m="http://schemas.openxmlformats.org/officeDocument/2006/math">
                    <m:r>
                      <a:rPr lang="en-GB" sz="24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i="1" dirty="0">
                        <a:latin typeface="Cambria Math" panose="02040503050406030204" pitchFamily="18" charset="0"/>
                        <a:ea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0</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𝑡𝑖𝑚𝑒</m:t>
                    </m:r>
                    <m:r>
                      <a:rPr lang="en-GB" sz="2400" b="0" i="1" smtClean="0">
                        <a:latin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sym typeface="Wingdings" panose="05000000000000000000" pitchFamily="2" charset="2"/>
                          </a:rPr>
                        </m:ctrlPr>
                      </m:sSubPr>
                      <m:e>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1</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r>
                          <a:rPr lang="en-GB" sz="2400" b="0" i="1"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400" i="1">
                            <a:latin typeface="Cambria Math" panose="02040503050406030204" pitchFamily="18" charset="0"/>
                            <a:sym typeface="Wingdings" panose="05000000000000000000" pitchFamily="2" charset="2"/>
                          </a:rPr>
                          <m:t> </m:t>
                        </m:r>
                      </m:sub>
                    </m:sSub>
                    <m:r>
                      <a:rPr lang="en-GB" sz="2400" b="0" i="1" smtClean="0">
                        <a:latin typeface="Cambria Math" panose="02040503050406030204" pitchFamily="18" charset="0"/>
                        <a:sym typeface="Wingdings" panose="05000000000000000000" pitchFamily="2" charset="2"/>
                      </a:rPr>
                      <m:t> </m:t>
                    </m:r>
                  </m:oMath>
                </a14:m>
                <a:r>
                  <a:rPr lang="en-GB" sz="2400" dirty="0">
                    <a:sym typeface="Wingdings" panose="05000000000000000000" pitchFamily="2" charset="2"/>
                  </a:rPr>
                  <a:t>.</a:t>
                </a: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181039" y="1325563"/>
                <a:ext cx="9613726" cy="3324500"/>
              </a:xfrm>
              <a:prstGeom prst="rect">
                <a:avLst/>
              </a:prstGeom>
              <a:blipFill>
                <a:blip r:embed="rId5"/>
                <a:stretch>
                  <a:fillRect l="-1015" t="-1465"/>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B402B63A-59DE-61BF-E7C7-50B9AC909E93}"/>
              </a:ext>
            </a:extLst>
          </p:cNvPr>
          <p:cNvSpPr txBox="1"/>
          <p:nvPr/>
        </p:nvSpPr>
        <p:spPr>
          <a:xfrm>
            <a:off x="181039" y="3918492"/>
            <a:ext cx="7293818" cy="2616101"/>
          </a:xfrm>
          <a:prstGeom prst="rect">
            <a:avLst/>
          </a:prstGeom>
          <a:noFill/>
        </p:spPr>
        <p:txBody>
          <a:bodyPr wrap="square">
            <a:spAutoFit/>
          </a:bodyPr>
          <a:lstStyle/>
          <a:p>
            <a:pPr>
              <a:spcBef>
                <a:spcPts val="1200"/>
              </a:spcBef>
            </a:pPr>
            <a:r>
              <a:rPr lang="en-GB" sz="2400" b="1" dirty="0">
                <a:sym typeface="Wingdings" panose="05000000000000000000" pitchFamily="2" charset="2"/>
              </a:rPr>
              <a:t>Proportional Odds assumption:</a:t>
            </a:r>
          </a:p>
          <a:p>
            <a:pPr>
              <a:spcBef>
                <a:spcPts val="1200"/>
              </a:spcBef>
            </a:pPr>
            <a:r>
              <a:rPr lang="en-GB" sz="2400" dirty="0">
                <a:sym typeface="Wingdings" panose="05000000000000000000" pitchFamily="2" charset="2"/>
              </a:rPr>
              <a:t>The effect of covariates on the odds of being in one category of the observed variables is the same for all categories of the variable.</a:t>
            </a:r>
          </a:p>
          <a:p>
            <a:pPr>
              <a:spcBef>
                <a:spcPts val="1200"/>
              </a:spcBef>
            </a:pPr>
            <a:r>
              <a:rPr lang="en-GB" sz="2400" dirty="0">
                <a:sym typeface="Wingdings" panose="05000000000000000000" pitchFamily="2" charset="2"/>
              </a:rPr>
              <a:t>I.e. there is only one coefficient that describes the association between covariates and ordered variable. </a:t>
            </a:r>
          </a:p>
        </p:txBody>
      </p:sp>
    </p:spTree>
    <p:extLst>
      <p:ext uri="{BB962C8B-B14F-4D97-AF65-F5344CB8AC3E}">
        <p14:creationId xmlns:p14="http://schemas.microsoft.com/office/powerpoint/2010/main" val="1826244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model for categorical variables</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142321" y="1357626"/>
                <a:ext cx="8995713" cy="3077958"/>
              </a:xfrm>
              <a:prstGeom prst="rect">
                <a:avLst/>
              </a:prstGeom>
              <a:noFill/>
            </p:spPr>
            <p:txBody>
              <a:bodyPr wrap="square">
                <a:spAutoFit/>
              </a:bodyPr>
              <a:lstStyle/>
              <a:p>
                <a:pPr marL="0">
                  <a:spcBef>
                    <a:spcPts val="1200"/>
                  </a:spcBef>
                </a:pPr>
                <a:r>
                  <a:rPr lang="en-GB" sz="2000" dirty="0">
                    <a:sym typeface="Wingdings" panose="05000000000000000000" pitchFamily="2" charset="2"/>
                  </a:rPr>
                  <a:t>Latent response </a:t>
                </a:r>
                <a:r>
                  <a:rPr lang="en-GB" sz="2000" i="1" dirty="0">
                    <a:sym typeface="Wingdings" panose="05000000000000000000" pitchFamily="2" charset="2"/>
                  </a:rPr>
                  <a:t>y*</a:t>
                </a:r>
                <a:r>
                  <a:rPr lang="en-GB" sz="2000" dirty="0">
                    <a:sym typeface="Wingdings" panose="05000000000000000000" pitchFamily="2" charset="2"/>
                  </a:rPr>
                  <a:t> function of time </a:t>
                </a:r>
                <a:r>
                  <a:rPr lang="en-GB" sz="2000" b="1" i="1" dirty="0">
                    <a:sym typeface="Wingdings" panose="05000000000000000000" pitchFamily="2" charset="2"/>
                  </a:rPr>
                  <a:t>t</a:t>
                </a:r>
                <a:r>
                  <a:rPr lang="en-GB" sz="2000" dirty="0">
                    <a:sym typeface="Wingdings" panose="05000000000000000000" pitchFamily="2" charset="2"/>
                  </a:rPr>
                  <a:t> for individual </a:t>
                </a:r>
                <a:r>
                  <a:rPr lang="en-GB" sz="2000" b="1" i="1" dirty="0" err="1">
                    <a:sym typeface="Wingdings" panose="05000000000000000000" pitchFamily="2" charset="2"/>
                  </a:rPr>
                  <a:t>i</a:t>
                </a:r>
                <a:r>
                  <a:rPr lang="en-GB" sz="2000" dirty="0">
                    <a:sym typeface="Wingdings" panose="05000000000000000000" pitchFamily="2" charset="2"/>
                  </a:rPr>
                  <a:t> :</a:t>
                </a:r>
              </a:p>
              <a:p>
                <a:pPr marL="0" indent="0">
                  <a:spcBef>
                    <a:spcPts val="1200"/>
                  </a:spcBef>
                  <a:buNone/>
                </a:pPr>
                <a:r>
                  <a:rPr lang="en-GB" sz="2000" dirty="0">
                    <a:sym typeface="Wingdings" panose="05000000000000000000" pitchFamily="2" charset="2"/>
                  </a:rPr>
                  <a:t>	</a:t>
                </a:r>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b="0" i="1" smtClean="0">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𝑡𝑖</m:t>
                        </m:r>
                      </m:sub>
                      <m:sup>
                        <m:r>
                          <a:rPr lang="en-GB" sz="2000" b="0" i="1" smtClean="0">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i="1" dirty="0">
                        <a:latin typeface="Cambria Math" panose="02040503050406030204" pitchFamily="18" charset="0"/>
                        <a:ea typeface="Cambria Math" panose="02040503050406030204" pitchFamily="18" charset="0"/>
                        <a:sym typeface="Wingdings" panose="05000000000000000000" pitchFamily="2" charset="2"/>
                      </a:rPr>
                      <m:t> </m:t>
                    </m:r>
                    <m:sSub>
                      <m:sSubPr>
                        <m:ctrlPr>
                          <a:rPr lang="en-GB" sz="2000" i="1">
                            <a:latin typeface="Cambria Math" panose="02040503050406030204" pitchFamily="18" charset="0"/>
                            <a:ea typeface="Cambria Math" panose="02040503050406030204" pitchFamily="18" charset="0"/>
                            <a:sym typeface="Wingdings" panose="05000000000000000000" pitchFamily="2" charset="2"/>
                          </a:rPr>
                        </m:ctrlPr>
                      </m:sSubPr>
                      <m:e>
                        <m:r>
                          <a:rPr lang="en-GB" sz="2000" i="1">
                            <a:latin typeface="Cambria Math" panose="02040503050406030204" pitchFamily="18" charset="0"/>
                            <a:ea typeface="Cambria Math" panose="02040503050406030204" pitchFamily="18" charset="0"/>
                            <a:sym typeface="Wingdings" panose="05000000000000000000" pitchFamily="2" charset="2"/>
                          </a:rPr>
                          <m:t>𝑢</m:t>
                        </m:r>
                      </m:e>
                      <m:sub>
                        <m:r>
                          <a:rPr lang="en-GB" sz="2000" i="1">
                            <a:latin typeface="Cambria Math" panose="02040503050406030204" pitchFamily="18" charset="0"/>
                            <a:ea typeface="Cambria Math" panose="02040503050406030204" pitchFamily="18" charset="0"/>
                            <a:sym typeface="Wingdings" panose="05000000000000000000" pitchFamily="2" charset="2"/>
                          </a:rPr>
                          <m:t>0</m:t>
                        </m:r>
                        <m:r>
                          <a:rPr lang="en-GB" sz="20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𝑡𝑖𝑚𝑒</m:t>
                    </m:r>
                    <m:r>
                      <a:rPr lang="en-GB" sz="2000" b="0" i="1" smtClean="0">
                        <a:latin typeface="Cambria Math" panose="02040503050406030204" pitchFamily="18" charset="0"/>
                        <a:sym typeface="Wingdings" panose="05000000000000000000" pitchFamily="2" charset="2"/>
                      </a:rPr>
                      <m:t>+ </m:t>
                    </m:r>
                    <m:sSub>
                      <m:sSubPr>
                        <m:ctrlPr>
                          <a:rPr lang="en-GB" sz="2000" i="1">
                            <a:latin typeface="Cambria Math" panose="02040503050406030204" pitchFamily="18" charset="0"/>
                            <a:sym typeface="Wingdings" panose="05000000000000000000" pitchFamily="2" charset="2"/>
                          </a:rPr>
                        </m:ctrlPr>
                      </m:sSubPr>
                      <m:e>
                        <m:sSub>
                          <m:sSubPr>
                            <m:ctrlPr>
                              <a:rPr lang="en-GB" sz="2000" i="1">
                                <a:latin typeface="Cambria Math" panose="02040503050406030204" pitchFamily="18" charset="0"/>
                                <a:ea typeface="Cambria Math" panose="02040503050406030204" pitchFamily="18" charset="0"/>
                                <a:sym typeface="Wingdings" panose="05000000000000000000" pitchFamily="2" charset="2"/>
                              </a:rPr>
                            </m:ctrlPr>
                          </m:sSubPr>
                          <m:e>
                            <m:r>
                              <a:rPr lang="en-GB" sz="2000" i="1">
                                <a:latin typeface="Cambria Math" panose="02040503050406030204" pitchFamily="18" charset="0"/>
                                <a:ea typeface="Cambria Math" panose="02040503050406030204" pitchFamily="18" charset="0"/>
                                <a:sym typeface="Wingdings" panose="05000000000000000000" pitchFamily="2" charset="2"/>
                              </a:rPr>
                              <m:t>𝑢</m:t>
                            </m:r>
                          </m:e>
                          <m:sub>
                            <m:r>
                              <a:rPr lang="en-GB" sz="2000" i="1">
                                <a:latin typeface="Cambria Math" panose="02040503050406030204" pitchFamily="18" charset="0"/>
                                <a:ea typeface="Cambria Math" panose="02040503050406030204" pitchFamily="18" charset="0"/>
                                <a:sym typeface="Wingdings" panose="05000000000000000000" pitchFamily="2" charset="2"/>
                              </a:rPr>
                              <m:t>1</m:t>
                            </m:r>
                            <m:r>
                              <a:rPr lang="en-GB" sz="2000" i="1">
                                <a:latin typeface="Cambria Math" panose="02040503050406030204" pitchFamily="18" charset="0"/>
                                <a:ea typeface="Cambria Math" panose="02040503050406030204" pitchFamily="18" charset="0"/>
                                <a:sym typeface="Wingdings" panose="05000000000000000000" pitchFamily="2" charset="2"/>
                              </a:rPr>
                              <m:t>𝑖</m:t>
                            </m:r>
                          </m:sub>
                        </m:sSub>
                        <m:r>
                          <a:rPr lang="en-GB" sz="2000" b="0" i="1"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smtClean="0">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000" i="1">
                            <a:latin typeface="Cambria Math" panose="02040503050406030204" pitchFamily="18" charset="0"/>
                            <a:sym typeface="Wingdings" panose="05000000000000000000" pitchFamily="2" charset="2"/>
                          </a:rPr>
                          <m:t> </m:t>
                        </m:r>
                      </m:sub>
                    </m:sSub>
                    <m:r>
                      <a:rPr lang="en-GB" sz="2000" b="0" i="1" smtClean="0">
                        <a:latin typeface="Cambria Math" panose="02040503050406030204" pitchFamily="18" charset="0"/>
                        <a:sym typeface="Wingdings" panose="05000000000000000000" pitchFamily="2" charset="2"/>
                      </a:rPr>
                      <m:t> </m:t>
                    </m:r>
                  </m:oMath>
                </a14:m>
                <a:r>
                  <a:rPr lang="en-GB" sz="2000" dirty="0">
                    <a:sym typeface="Wingdings" panose="05000000000000000000" pitchFamily="2" charset="2"/>
                  </a:rPr>
                  <a:t>; </a:t>
                </a:r>
              </a:p>
              <a:p>
                <a:pPr>
                  <a:spcBef>
                    <a:spcPts val="1200"/>
                  </a:spcBef>
                </a:pPr>
                <a:r>
                  <a:rPr lang="en-GB" sz="2000" dirty="0">
                    <a:sym typeface="Wingdings" panose="05000000000000000000" pitchFamily="2" charset="2"/>
                  </a:rPr>
                  <a:t>Thresholds of latent response variable constrained to be constant across time:</a:t>
                </a:r>
              </a:p>
              <a:p>
                <a:pPr>
                  <a:spcBef>
                    <a:spcPts val="1200"/>
                  </a:spcBef>
                </a:pPr>
                <a:endParaRPr lang="en-GB" sz="2000"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142321" y="1357626"/>
                <a:ext cx="8995713" cy="3077958"/>
              </a:xfrm>
              <a:prstGeom prst="rect">
                <a:avLst/>
              </a:prstGeom>
              <a:blipFill>
                <a:blip r:embed="rId3"/>
                <a:stretch>
                  <a:fillRect l="-678" t="-1188"/>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244A29B0-4690-1223-E011-99E21FE04E62}"/>
              </a:ext>
            </a:extLst>
          </p:cNvPr>
          <p:cNvPicPr>
            <a:picLocks noChangeAspect="1"/>
          </p:cNvPicPr>
          <p:nvPr/>
        </p:nvPicPr>
        <p:blipFill>
          <a:blip r:embed="rId4"/>
          <a:stretch>
            <a:fillRect/>
          </a:stretch>
        </p:blipFill>
        <p:spPr>
          <a:xfrm>
            <a:off x="342114" y="2660193"/>
            <a:ext cx="6694321" cy="3765556"/>
          </a:xfrm>
          <a:prstGeom prst="rect">
            <a:avLst/>
          </a:prstGeom>
        </p:spPr>
      </p:pic>
      <p:sp>
        <p:nvSpPr>
          <p:cNvPr id="3" name="TextBox 2">
            <a:extLst>
              <a:ext uri="{FF2B5EF4-FFF2-40B4-BE49-F238E27FC236}">
                <a16:creationId xmlns:a16="http://schemas.microsoft.com/office/drawing/2014/main" id="{93D3EF1C-06A2-2DFC-7FAC-0E706633A727}"/>
              </a:ext>
            </a:extLst>
          </p:cNvPr>
          <p:cNvSpPr txBox="1"/>
          <p:nvPr/>
        </p:nvSpPr>
        <p:spPr>
          <a:xfrm>
            <a:off x="464457" y="4542971"/>
            <a:ext cx="404278" cy="369332"/>
          </a:xfrm>
          <a:prstGeom prst="rect">
            <a:avLst/>
          </a:prstGeom>
          <a:noFill/>
        </p:spPr>
        <p:txBody>
          <a:bodyPr wrap="none" rtlCol="0">
            <a:spAutoFit/>
          </a:bodyPr>
          <a:lstStyle/>
          <a:p>
            <a:r>
              <a:rPr lang="en-GB" i="1" dirty="0"/>
              <a:t>y*</a:t>
            </a:r>
          </a:p>
        </p:txBody>
      </p:sp>
    </p:spTree>
    <p:extLst>
      <p:ext uri="{BB962C8B-B14F-4D97-AF65-F5344CB8AC3E}">
        <p14:creationId xmlns:p14="http://schemas.microsoft.com/office/powerpoint/2010/main" val="4136831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model for categorical variables</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149594" y="1388403"/>
                <a:ext cx="8995713" cy="3047181"/>
              </a:xfrm>
              <a:prstGeom prst="rect">
                <a:avLst/>
              </a:prstGeom>
              <a:noFill/>
            </p:spPr>
            <p:txBody>
              <a:bodyPr wrap="square">
                <a:spAutoFit/>
              </a:bodyPr>
              <a:lstStyle/>
              <a:p>
                <a:pPr marL="0">
                  <a:spcBef>
                    <a:spcPts val="1200"/>
                  </a:spcBef>
                </a:pPr>
                <a:r>
                  <a:rPr lang="en-GB" sz="2000" dirty="0">
                    <a:sym typeface="Wingdings" panose="05000000000000000000" pitchFamily="2" charset="2"/>
                  </a:rPr>
                  <a:t>Latent response </a:t>
                </a:r>
                <a:r>
                  <a:rPr lang="en-GB" sz="2000" i="1" dirty="0">
                    <a:sym typeface="Wingdings" panose="05000000000000000000" pitchFamily="2" charset="2"/>
                  </a:rPr>
                  <a:t>y*</a:t>
                </a:r>
                <a:r>
                  <a:rPr lang="en-GB" sz="2000" dirty="0">
                    <a:sym typeface="Wingdings" panose="05000000000000000000" pitchFamily="2" charset="2"/>
                  </a:rPr>
                  <a:t> function of time </a:t>
                </a:r>
                <a:r>
                  <a:rPr lang="en-GB" sz="2000" b="1" i="1" dirty="0">
                    <a:sym typeface="Wingdings" panose="05000000000000000000" pitchFamily="2" charset="2"/>
                  </a:rPr>
                  <a:t>t</a:t>
                </a:r>
                <a:r>
                  <a:rPr lang="en-GB" sz="2000" dirty="0">
                    <a:sym typeface="Wingdings" panose="05000000000000000000" pitchFamily="2" charset="2"/>
                  </a:rPr>
                  <a:t> for individual </a:t>
                </a:r>
                <a:r>
                  <a:rPr lang="en-GB" sz="2000" b="1" i="1" dirty="0" err="1">
                    <a:sym typeface="Wingdings" panose="05000000000000000000" pitchFamily="2" charset="2"/>
                  </a:rPr>
                  <a:t>i</a:t>
                </a:r>
                <a:r>
                  <a:rPr lang="en-GB" sz="2000" dirty="0">
                    <a:sym typeface="Wingdings" panose="05000000000000000000" pitchFamily="2" charset="2"/>
                  </a:rPr>
                  <a:t> :</a:t>
                </a:r>
              </a:p>
              <a:p>
                <a:pPr marL="0" indent="0">
                  <a:spcBef>
                    <a:spcPts val="1200"/>
                  </a:spcBef>
                  <a:buNone/>
                </a:pPr>
                <a:r>
                  <a:rPr lang="en-GB" sz="2000" dirty="0">
                    <a:sym typeface="Wingdings" panose="05000000000000000000" pitchFamily="2" charset="2"/>
                  </a:rPr>
                  <a:t>	</a:t>
                </a:r>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b="0" i="1" smtClean="0">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𝑡𝑖</m:t>
                        </m:r>
                      </m:sub>
                      <m:sup>
                        <m:r>
                          <a:rPr lang="en-GB" sz="2000" b="0" i="1" smtClean="0">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i="1" dirty="0">
                        <a:latin typeface="Cambria Math" panose="02040503050406030204" pitchFamily="18" charset="0"/>
                        <a:ea typeface="Cambria Math" panose="02040503050406030204" pitchFamily="18" charset="0"/>
                        <a:sym typeface="Wingdings" panose="05000000000000000000" pitchFamily="2" charset="2"/>
                      </a:rPr>
                      <m:t> </m:t>
                    </m:r>
                    <m:sSub>
                      <m:sSubPr>
                        <m:ctrlPr>
                          <a:rPr lang="en-GB" sz="2000" i="1">
                            <a:latin typeface="Cambria Math" panose="02040503050406030204" pitchFamily="18" charset="0"/>
                            <a:ea typeface="Cambria Math" panose="02040503050406030204" pitchFamily="18" charset="0"/>
                            <a:sym typeface="Wingdings" panose="05000000000000000000" pitchFamily="2" charset="2"/>
                          </a:rPr>
                        </m:ctrlPr>
                      </m:sSubPr>
                      <m:e>
                        <m:r>
                          <a:rPr lang="en-GB" sz="2000" i="1">
                            <a:latin typeface="Cambria Math" panose="02040503050406030204" pitchFamily="18" charset="0"/>
                            <a:ea typeface="Cambria Math" panose="02040503050406030204" pitchFamily="18" charset="0"/>
                            <a:sym typeface="Wingdings" panose="05000000000000000000" pitchFamily="2" charset="2"/>
                          </a:rPr>
                          <m:t>𝑢</m:t>
                        </m:r>
                      </m:e>
                      <m:sub>
                        <m:r>
                          <a:rPr lang="en-GB" sz="2000" i="1">
                            <a:latin typeface="Cambria Math" panose="02040503050406030204" pitchFamily="18" charset="0"/>
                            <a:ea typeface="Cambria Math" panose="02040503050406030204" pitchFamily="18" charset="0"/>
                            <a:sym typeface="Wingdings" panose="05000000000000000000" pitchFamily="2" charset="2"/>
                          </a:rPr>
                          <m:t>0</m:t>
                        </m:r>
                        <m:r>
                          <a:rPr lang="en-GB" sz="20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𝑡𝑖𝑚𝑒</m:t>
                    </m:r>
                    <m:r>
                      <a:rPr lang="en-GB" sz="2000" b="0" i="1" smtClean="0">
                        <a:latin typeface="Cambria Math" panose="02040503050406030204" pitchFamily="18" charset="0"/>
                        <a:sym typeface="Wingdings" panose="05000000000000000000" pitchFamily="2" charset="2"/>
                      </a:rPr>
                      <m:t>+ </m:t>
                    </m:r>
                    <m:sSub>
                      <m:sSubPr>
                        <m:ctrlPr>
                          <a:rPr lang="en-GB" sz="2000" i="1">
                            <a:latin typeface="Cambria Math" panose="02040503050406030204" pitchFamily="18" charset="0"/>
                            <a:sym typeface="Wingdings" panose="05000000000000000000" pitchFamily="2" charset="2"/>
                          </a:rPr>
                        </m:ctrlPr>
                      </m:sSubPr>
                      <m:e>
                        <m:sSub>
                          <m:sSubPr>
                            <m:ctrlPr>
                              <a:rPr lang="en-GB" sz="2000" i="1">
                                <a:latin typeface="Cambria Math" panose="02040503050406030204" pitchFamily="18" charset="0"/>
                                <a:ea typeface="Cambria Math" panose="02040503050406030204" pitchFamily="18" charset="0"/>
                                <a:sym typeface="Wingdings" panose="05000000000000000000" pitchFamily="2" charset="2"/>
                              </a:rPr>
                            </m:ctrlPr>
                          </m:sSubPr>
                          <m:e>
                            <m:r>
                              <a:rPr lang="en-GB" sz="2000" i="1">
                                <a:latin typeface="Cambria Math" panose="02040503050406030204" pitchFamily="18" charset="0"/>
                                <a:ea typeface="Cambria Math" panose="02040503050406030204" pitchFamily="18" charset="0"/>
                                <a:sym typeface="Wingdings" panose="05000000000000000000" pitchFamily="2" charset="2"/>
                              </a:rPr>
                              <m:t>𝑢</m:t>
                            </m:r>
                          </m:e>
                          <m:sub>
                            <m:r>
                              <a:rPr lang="en-GB" sz="2000" i="1">
                                <a:latin typeface="Cambria Math" panose="02040503050406030204" pitchFamily="18" charset="0"/>
                                <a:ea typeface="Cambria Math" panose="02040503050406030204" pitchFamily="18" charset="0"/>
                                <a:sym typeface="Wingdings" panose="05000000000000000000" pitchFamily="2" charset="2"/>
                              </a:rPr>
                              <m:t>1</m:t>
                            </m:r>
                            <m:r>
                              <a:rPr lang="en-GB" sz="2000" i="1">
                                <a:latin typeface="Cambria Math" panose="02040503050406030204" pitchFamily="18" charset="0"/>
                                <a:ea typeface="Cambria Math" panose="02040503050406030204" pitchFamily="18" charset="0"/>
                                <a:sym typeface="Wingdings" panose="05000000000000000000" pitchFamily="2" charset="2"/>
                              </a:rPr>
                              <m:t>𝑖</m:t>
                            </m:r>
                          </m:sub>
                        </m:sSub>
                        <m:r>
                          <a:rPr lang="en-GB" sz="2000" b="0" i="1"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smtClean="0">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000" i="1">
                            <a:latin typeface="Cambria Math" panose="02040503050406030204" pitchFamily="18" charset="0"/>
                            <a:sym typeface="Wingdings" panose="05000000000000000000" pitchFamily="2" charset="2"/>
                          </a:rPr>
                          <m:t> </m:t>
                        </m:r>
                      </m:sub>
                    </m:sSub>
                    <m:r>
                      <a:rPr lang="en-GB" sz="2000" b="0" i="1" smtClean="0">
                        <a:latin typeface="Cambria Math" panose="02040503050406030204" pitchFamily="18" charset="0"/>
                        <a:sym typeface="Wingdings" panose="05000000000000000000" pitchFamily="2" charset="2"/>
                      </a:rPr>
                      <m:t> </m:t>
                    </m:r>
                  </m:oMath>
                </a14:m>
                <a:r>
                  <a:rPr lang="en-GB" sz="2000" dirty="0">
                    <a:sym typeface="Wingdings" panose="05000000000000000000" pitchFamily="2" charset="2"/>
                  </a:rPr>
                  <a:t>; </a:t>
                </a:r>
              </a:p>
              <a:p>
                <a:pPr>
                  <a:spcBef>
                    <a:spcPts val="1200"/>
                  </a:spcBef>
                </a:pPr>
                <a:r>
                  <a:rPr lang="en-GB" sz="2000" dirty="0">
                    <a:sym typeface="Wingdings" panose="05000000000000000000" pitchFamily="2" charset="2"/>
                  </a:rPr>
                  <a:t>Thresholds of latent response variable constrained to be constant across time:</a:t>
                </a: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149594" y="1388403"/>
                <a:ext cx="8995713" cy="3047181"/>
              </a:xfrm>
              <a:prstGeom prst="rect">
                <a:avLst/>
              </a:prstGeom>
              <a:blipFill>
                <a:blip r:embed="rId3"/>
                <a:stretch>
                  <a:fillRect l="-746" t="-12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22D906-4F76-C255-8D98-03BB9FF0D79A}"/>
                  </a:ext>
                </a:extLst>
              </p:cNvPr>
              <p:cNvSpPr txBox="1"/>
              <p:nvPr/>
            </p:nvSpPr>
            <p:spPr>
              <a:xfrm>
                <a:off x="7528142" y="2974934"/>
                <a:ext cx="4321745" cy="4339650"/>
              </a:xfrm>
              <a:prstGeom prst="rect">
                <a:avLst/>
              </a:prstGeom>
              <a:noFill/>
            </p:spPr>
            <p:txBody>
              <a:bodyPr wrap="square" rtlCol="0">
                <a:spAutoFit/>
              </a:bodyPr>
              <a:lstStyle/>
              <a:p>
                <a:r>
                  <a:rPr lang="en-GB" sz="2000" dirty="0"/>
                  <a:t>We centre time at 1 (time-1), so that the time points are 0, 1, 2, 3, 4;</a:t>
                </a:r>
              </a:p>
              <a:p>
                <a:endParaRPr lang="en-GB" sz="2000" dirty="0"/>
              </a:p>
              <a:p>
                <a:r>
                  <a:rPr lang="en-GB" sz="2000" dirty="0"/>
                  <a:t>If </a:t>
                </a:r>
                <a14:m>
                  <m:oMath xmlns:m="http://schemas.openxmlformats.org/officeDocument/2006/math">
                    <m:sSub>
                      <m:sSubPr>
                        <m:ctrlPr>
                          <a:rPr lang="en-GB" sz="20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=0.1</m:t>
                    </m:r>
                  </m:oMath>
                </a14:m>
                <a:r>
                  <a:rPr lang="en-GB" sz="2000" dirty="0"/>
                  <a:t>8 </a:t>
                </a:r>
              </a:p>
              <a:p>
                <a:r>
                  <a:rPr lang="en-GB" sz="2000" dirty="0"/>
                  <a:t>Then the </a:t>
                </a:r>
                <a:r>
                  <a:rPr lang="en-GB" sz="2000" i="1" dirty="0"/>
                  <a:t>average trajectory </a:t>
                </a:r>
                <a:r>
                  <a:rPr lang="en-GB" sz="2000" dirty="0"/>
                  <a:t>will be:</a:t>
                </a:r>
              </a:p>
              <a:p>
                <a:endParaRPr lang="en-GB" sz="2000" i="1" dirty="0">
                  <a:latin typeface="Cambria Math" panose="02040503050406030204" pitchFamily="18" charset="0"/>
                  <a:sym typeface="Wingdings" panose="05000000000000000000" pitchFamily="2" charset="2"/>
                </a:endParaRPr>
              </a:p>
              <a:p>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b="0" i="1" smtClean="0">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𝑡</m:t>
                        </m:r>
                        <m:r>
                          <a:rPr lang="en-GB" sz="2000" b="0" i="1" smtClean="0">
                            <a:latin typeface="Cambria Math" panose="02040503050406030204" pitchFamily="18" charset="0"/>
                            <a:sym typeface="Wingdings" panose="05000000000000000000" pitchFamily="2" charset="2"/>
                          </a:rPr>
                          <m:t>0</m:t>
                        </m:r>
                      </m:sub>
                      <m:sup>
                        <m:r>
                          <a:rPr lang="en-GB" sz="2000" b="0" i="1" smtClean="0">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0.18 ∗0=0 ;</m:t>
                    </m:r>
                  </m:oMath>
                </a14:m>
                <a:endParaRPr lang="en-GB" sz="2000" b="0" i="1" dirty="0">
                  <a:latin typeface="Cambria Math" panose="02040503050406030204" pitchFamily="18" charset="0"/>
                  <a:ea typeface="Cambria Math" panose="02040503050406030204" pitchFamily="18" charset="0"/>
                  <a:sym typeface="Wingdings" panose="05000000000000000000" pitchFamily="2" charset="2"/>
                </a:endParaRPr>
              </a:p>
              <a:p>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b="0" i="1" smtClean="0">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𝑡</m:t>
                        </m:r>
                        <m:r>
                          <a:rPr lang="en-GB" sz="2000" b="0" i="1" smtClean="0">
                            <a:latin typeface="Cambria Math" panose="02040503050406030204" pitchFamily="18" charset="0"/>
                            <a:sym typeface="Wingdings" panose="05000000000000000000" pitchFamily="2" charset="2"/>
                          </a:rPr>
                          <m:t>1</m:t>
                        </m:r>
                      </m:sub>
                      <m:sup>
                        <m:r>
                          <a:rPr lang="en-GB" sz="2000" b="0" i="1" smtClean="0">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0.18 ∗1 =0.15;</m:t>
                    </m:r>
                  </m:oMath>
                </a14:m>
                <a:endParaRPr lang="en-GB" sz="2000" b="0" i="1" dirty="0">
                  <a:latin typeface="Cambria Math" panose="02040503050406030204" pitchFamily="18" charset="0"/>
                  <a:ea typeface="Cambria Math" panose="02040503050406030204" pitchFamily="18" charset="0"/>
                  <a:sym typeface="Wingdings" panose="05000000000000000000" pitchFamily="2" charset="2"/>
                </a:endParaRPr>
              </a:p>
              <a:p>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b="0" i="1" smtClean="0">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𝑡</m:t>
                        </m:r>
                        <m:r>
                          <a:rPr lang="en-GB" sz="2000" b="0" i="1" smtClean="0">
                            <a:latin typeface="Cambria Math" panose="02040503050406030204" pitchFamily="18" charset="0"/>
                            <a:sym typeface="Wingdings" panose="05000000000000000000" pitchFamily="2" charset="2"/>
                          </a:rPr>
                          <m:t>2</m:t>
                        </m:r>
                      </m:sub>
                      <m:sup>
                        <m:r>
                          <a:rPr lang="en-GB" sz="2000" b="0" i="1" smtClean="0">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0.18 ∗2 =0.30;</m:t>
                    </m:r>
                  </m:oMath>
                </a14:m>
                <a:endParaRPr lang="en-GB" sz="2000" b="0" i="1" dirty="0">
                  <a:latin typeface="Cambria Math" panose="02040503050406030204" pitchFamily="18" charset="0"/>
                  <a:ea typeface="Cambria Math" panose="02040503050406030204" pitchFamily="18" charset="0"/>
                  <a:sym typeface="Wingdings" panose="05000000000000000000" pitchFamily="2" charset="2"/>
                </a:endParaRPr>
              </a:p>
              <a:p>
                <a:pPr/>
                <a14:m>
                  <m:oMathPara xmlns:m="http://schemas.openxmlformats.org/officeDocument/2006/math">
                    <m:oMathParaPr>
                      <m:jc m:val="centerGroup"/>
                    </m:oMathParaPr>
                    <m:oMath xmlns:m="http://schemas.openxmlformats.org/officeDocument/2006/math">
                      <m:d>
                        <m:dPr>
                          <m:begChr m:val="["/>
                          <m:endChr m:val="]"/>
                          <m:ctrlPr>
                            <a:rPr lang="en-GB" sz="2000" b="0" i="1" smtClean="0">
                              <a:latin typeface="Cambria Math" panose="02040503050406030204" pitchFamily="18" charset="0"/>
                              <a:sym typeface="Wingdings" panose="05000000000000000000" pitchFamily="2" charset="2"/>
                            </a:rPr>
                          </m:ctrlPr>
                        </m:dPr>
                        <m:e>
                          <m:r>
                            <a:rPr lang="en-GB" sz="2000" b="0" i="1" smtClean="0">
                              <a:latin typeface="Cambria Math" panose="02040503050406030204" pitchFamily="18" charset="0"/>
                              <a:sym typeface="Wingdings" panose="05000000000000000000" pitchFamily="2" charset="2"/>
                            </a:rPr>
                            <m:t>…</m:t>
                          </m:r>
                        </m:e>
                      </m:d>
                    </m:oMath>
                  </m:oMathPara>
                </a14:m>
                <a:endParaRPr lang="en-GB" sz="2000" b="0" i="1" dirty="0">
                  <a:latin typeface="Cambria Math" panose="02040503050406030204" pitchFamily="18" charset="0"/>
                  <a:sym typeface="Wingdings" panose="05000000000000000000" pitchFamily="2" charset="2"/>
                </a:endParaRPr>
              </a:p>
              <a:p>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b="0" i="1" smtClean="0">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𝑡</m:t>
                        </m:r>
                        <m:r>
                          <a:rPr lang="en-GB" sz="2000" b="0" i="1" smtClean="0">
                            <a:latin typeface="Cambria Math" panose="02040503050406030204" pitchFamily="18" charset="0"/>
                            <a:sym typeface="Wingdings" panose="05000000000000000000" pitchFamily="2" charset="2"/>
                          </a:rPr>
                          <m:t>5</m:t>
                        </m:r>
                      </m:sub>
                      <m:sup>
                        <m:r>
                          <a:rPr lang="en-GB" sz="2000" b="0" i="1" smtClean="0">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0.18 ∗5 =  0.72</m:t>
                    </m:r>
                  </m:oMath>
                </a14:m>
                <a:r>
                  <a:rPr lang="en-GB" sz="2000" b="0" i="1" dirty="0">
                    <a:latin typeface="Cambria Math" panose="02040503050406030204" pitchFamily="18" charset="0"/>
                    <a:ea typeface="Cambria Math" panose="02040503050406030204" pitchFamily="18" charset="0"/>
                    <a:sym typeface="Wingdings" panose="05000000000000000000" pitchFamily="2" charset="2"/>
                  </a:rPr>
                  <a:t>.</a:t>
                </a:r>
              </a:p>
              <a:p>
                <a:endParaRPr lang="en-GB" sz="2000" i="1" dirty="0">
                  <a:latin typeface="Cambria Math" panose="02040503050406030204" pitchFamily="18" charset="0"/>
                  <a:ea typeface="Cambria Math" panose="02040503050406030204" pitchFamily="18" charset="0"/>
                  <a:sym typeface="Wingdings" panose="05000000000000000000" pitchFamily="2" charset="2"/>
                </a:endParaRPr>
              </a:p>
              <a:p>
                <a:endParaRPr lang="en-GB" sz="2000" b="0" i="1" dirty="0">
                  <a:latin typeface="Cambria Math" panose="02040503050406030204" pitchFamily="18" charset="0"/>
                  <a:ea typeface="Cambria Math" panose="02040503050406030204" pitchFamily="18" charset="0"/>
                  <a:sym typeface="Wingdings" panose="05000000000000000000" pitchFamily="2" charset="2"/>
                </a:endParaRPr>
              </a:p>
              <a:p>
                <a:endParaRPr lang="en-GB" i="1" dirty="0">
                  <a:latin typeface="Cambria Math" panose="02040503050406030204" pitchFamily="18" charset="0"/>
                  <a:ea typeface="Cambria Math" panose="02040503050406030204" pitchFamily="18" charset="0"/>
                  <a:sym typeface="Wingdings" panose="05000000000000000000" pitchFamily="2" charset="2"/>
                </a:endParaRPr>
              </a:p>
            </p:txBody>
          </p:sp>
        </mc:Choice>
        <mc:Fallback xmlns="">
          <p:sp>
            <p:nvSpPr>
              <p:cNvPr id="6" name="TextBox 5">
                <a:extLst>
                  <a:ext uri="{FF2B5EF4-FFF2-40B4-BE49-F238E27FC236}">
                    <a16:creationId xmlns:a16="http://schemas.microsoft.com/office/drawing/2014/main" id="{3B22D906-4F76-C255-8D98-03BB9FF0D79A}"/>
                  </a:ext>
                </a:extLst>
              </p:cNvPr>
              <p:cNvSpPr txBox="1">
                <a:spLocks noRot="1" noChangeAspect="1" noMove="1" noResize="1" noEditPoints="1" noAdjustHandles="1" noChangeArrowheads="1" noChangeShapeType="1" noTextEdit="1"/>
              </p:cNvSpPr>
              <p:nvPr/>
            </p:nvSpPr>
            <p:spPr>
              <a:xfrm>
                <a:off x="7528142" y="2974934"/>
                <a:ext cx="4321745" cy="4339650"/>
              </a:xfrm>
              <a:prstGeom prst="rect">
                <a:avLst/>
              </a:prstGeom>
              <a:blipFill>
                <a:blip r:embed="rId4"/>
                <a:stretch>
                  <a:fillRect l="-1551" t="-702"/>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659AA1C1-A67A-DAA6-FA21-DB6D1ADD785F}"/>
              </a:ext>
            </a:extLst>
          </p:cNvPr>
          <p:cNvPicPr>
            <a:picLocks noChangeAspect="1"/>
          </p:cNvPicPr>
          <p:nvPr/>
        </p:nvPicPr>
        <p:blipFill>
          <a:blip r:embed="rId5"/>
          <a:stretch>
            <a:fillRect/>
          </a:stretch>
        </p:blipFill>
        <p:spPr>
          <a:xfrm>
            <a:off x="154366" y="2720935"/>
            <a:ext cx="7175347" cy="4036133"/>
          </a:xfrm>
          <a:prstGeom prst="rect">
            <a:avLst/>
          </a:prstGeom>
        </p:spPr>
      </p:pic>
      <p:sp>
        <p:nvSpPr>
          <p:cNvPr id="3" name="TextBox 2">
            <a:extLst>
              <a:ext uri="{FF2B5EF4-FFF2-40B4-BE49-F238E27FC236}">
                <a16:creationId xmlns:a16="http://schemas.microsoft.com/office/drawing/2014/main" id="{98CBBE41-9B90-777A-34BF-CF8F0EA77744}"/>
              </a:ext>
            </a:extLst>
          </p:cNvPr>
          <p:cNvSpPr txBox="1"/>
          <p:nvPr/>
        </p:nvSpPr>
        <p:spPr>
          <a:xfrm>
            <a:off x="464457" y="4542971"/>
            <a:ext cx="404278" cy="369332"/>
          </a:xfrm>
          <a:prstGeom prst="rect">
            <a:avLst/>
          </a:prstGeom>
          <a:noFill/>
        </p:spPr>
        <p:txBody>
          <a:bodyPr wrap="none" rtlCol="0">
            <a:spAutoFit/>
          </a:bodyPr>
          <a:lstStyle/>
          <a:p>
            <a:r>
              <a:rPr lang="en-GB" i="1" dirty="0"/>
              <a:t>y*</a:t>
            </a:r>
          </a:p>
        </p:txBody>
      </p:sp>
    </p:spTree>
    <p:extLst>
      <p:ext uri="{BB962C8B-B14F-4D97-AF65-F5344CB8AC3E}">
        <p14:creationId xmlns:p14="http://schemas.microsoft.com/office/powerpoint/2010/main" val="348720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model for categorical variables</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185864" y="1325563"/>
                <a:ext cx="8995713" cy="3077958"/>
              </a:xfrm>
              <a:prstGeom prst="rect">
                <a:avLst/>
              </a:prstGeom>
              <a:noFill/>
            </p:spPr>
            <p:txBody>
              <a:bodyPr wrap="square">
                <a:spAutoFit/>
              </a:bodyPr>
              <a:lstStyle/>
              <a:p>
                <a:pPr marL="0">
                  <a:spcBef>
                    <a:spcPts val="1200"/>
                  </a:spcBef>
                </a:pPr>
                <a:r>
                  <a:rPr lang="en-GB" sz="2000" dirty="0">
                    <a:sym typeface="Wingdings" panose="05000000000000000000" pitchFamily="2" charset="2"/>
                  </a:rPr>
                  <a:t>Latent response </a:t>
                </a:r>
                <a:r>
                  <a:rPr lang="en-GB" sz="2000" i="1" dirty="0">
                    <a:sym typeface="Wingdings" panose="05000000000000000000" pitchFamily="2" charset="2"/>
                  </a:rPr>
                  <a:t>y*</a:t>
                </a:r>
                <a:r>
                  <a:rPr lang="en-GB" sz="2000" dirty="0">
                    <a:sym typeface="Wingdings" panose="05000000000000000000" pitchFamily="2" charset="2"/>
                  </a:rPr>
                  <a:t> function of time </a:t>
                </a:r>
                <a:r>
                  <a:rPr lang="en-GB" sz="2000" b="1" i="1" dirty="0">
                    <a:sym typeface="Wingdings" panose="05000000000000000000" pitchFamily="2" charset="2"/>
                  </a:rPr>
                  <a:t>t</a:t>
                </a:r>
                <a:r>
                  <a:rPr lang="en-GB" sz="2000" dirty="0">
                    <a:sym typeface="Wingdings" panose="05000000000000000000" pitchFamily="2" charset="2"/>
                  </a:rPr>
                  <a:t> for individual </a:t>
                </a:r>
                <a:r>
                  <a:rPr lang="en-GB" sz="2000" b="1" i="1" dirty="0" err="1">
                    <a:sym typeface="Wingdings" panose="05000000000000000000" pitchFamily="2" charset="2"/>
                  </a:rPr>
                  <a:t>i</a:t>
                </a:r>
                <a:r>
                  <a:rPr lang="en-GB" sz="2000" dirty="0">
                    <a:sym typeface="Wingdings" panose="05000000000000000000" pitchFamily="2" charset="2"/>
                  </a:rPr>
                  <a:t> :</a:t>
                </a:r>
              </a:p>
              <a:p>
                <a:pPr marL="0" indent="0">
                  <a:spcBef>
                    <a:spcPts val="1200"/>
                  </a:spcBef>
                  <a:buNone/>
                </a:pPr>
                <a:r>
                  <a:rPr lang="en-GB" sz="2000" dirty="0">
                    <a:sym typeface="Wingdings" panose="05000000000000000000" pitchFamily="2" charset="2"/>
                  </a:rPr>
                  <a:t>	</a:t>
                </a:r>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b="0" i="1" smtClean="0">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𝑡𝑖</m:t>
                        </m:r>
                      </m:sub>
                      <m:sup>
                        <m:r>
                          <a:rPr lang="en-GB" sz="2000" b="0" i="1" smtClean="0">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i="1" dirty="0">
                        <a:latin typeface="Cambria Math" panose="02040503050406030204" pitchFamily="18" charset="0"/>
                        <a:ea typeface="Cambria Math" panose="02040503050406030204" pitchFamily="18" charset="0"/>
                        <a:sym typeface="Wingdings" panose="05000000000000000000" pitchFamily="2" charset="2"/>
                      </a:rPr>
                      <m:t> </m:t>
                    </m:r>
                    <m:sSub>
                      <m:sSubPr>
                        <m:ctrlPr>
                          <a:rPr lang="en-GB" sz="2000" i="1">
                            <a:latin typeface="Cambria Math" panose="02040503050406030204" pitchFamily="18" charset="0"/>
                            <a:ea typeface="Cambria Math" panose="02040503050406030204" pitchFamily="18" charset="0"/>
                            <a:sym typeface="Wingdings" panose="05000000000000000000" pitchFamily="2" charset="2"/>
                          </a:rPr>
                        </m:ctrlPr>
                      </m:sSubPr>
                      <m:e>
                        <m:r>
                          <a:rPr lang="en-GB" sz="2000" i="1">
                            <a:latin typeface="Cambria Math" panose="02040503050406030204" pitchFamily="18" charset="0"/>
                            <a:ea typeface="Cambria Math" panose="02040503050406030204" pitchFamily="18" charset="0"/>
                            <a:sym typeface="Wingdings" panose="05000000000000000000" pitchFamily="2" charset="2"/>
                          </a:rPr>
                          <m:t>𝑢</m:t>
                        </m:r>
                      </m:e>
                      <m:sub>
                        <m:r>
                          <a:rPr lang="en-GB" sz="2000" i="1">
                            <a:latin typeface="Cambria Math" panose="02040503050406030204" pitchFamily="18" charset="0"/>
                            <a:ea typeface="Cambria Math" panose="02040503050406030204" pitchFamily="18" charset="0"/>
                            <a:sym typeface="Wingdings" panose="05000000000000000000" pitchFamily="2" charset="2"/>
                          </a:rPr>
                          <m:t>0</m:t>
                        </m:r>
                        <m:r>
                          <a:rPr lang="en-GB" sz="20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𝑡𝑖𝑚𝑒</m:t>
                    </m:r>
                    <m:r>
                      <a:rPr lang="en-GB" sz="2000" b="0" i="1" smtClean="0">
                        <a:latin typeface="Cambria Math" panose="02040503050406030204" pitchFamily="18" charset="0"/>
                        <a:sym typeface="Wingdings" panose="05000000000000000000" pitchFamily="2" charset="2"/>
                      </a:rPr>
                      <m:t>+ </m:t>
                    </m:r>
                    <m:sSub>
                      <m:sSubPr>
                        <m:ctrlPr>
                          <a:rPr lang="en-GB" sz="2000" i="1">
                            <a:latin typeface="Cambria Math" panose="02040503050406030204" pitchFamily="18" charset="0"/>
                            <a:sym typeface="Wingdings" panose="05000000000000000000" pitchFamily="2" charset="2"/>
                          </a:rPr>
                        </m:ctrlPr>
                      </m:sSubPr>
                      <m:e>
                        <m:sSub>
                          <m:sSubPr>
                            <m:ctrlPr>
                              <a:rPr lang="en-GB" sz="2000" i="1">
                                <a:latin typeface="Cambria Math" panose="02040503050406030204" pitchFamily="18" charset="0"/>
                                <a:ea typeface="Cambria Math" panose="02040503050406030204" pitchFamily="18" charset="0"/>
                                <a:sym typeface="Wingdings" panose="05000000000000000000" pitchFamily="2" charset="2"/>
                              </a:rPr>
                            </m:ctrlPr>
                          </m:sSubPr>
                          <m:e>
                            <m:r>
                              <a:rPr lang="en-GB" sz="2000" i="1">
                                <a:latin typeface="Cambria Math" panose="02040503050406030204" pitchFamily="18" charset="0"/>
                                <a:ea typeface="Cambria Math" panose="02040503050406030204" pitchFamily="18" charset="0"/>
                                <a:sym typeface="Wingdings" panose="05000000000000000000" pitchFamily="2" charset="2"/>
                              </a:rPr>
                              <m:t>𝑢</m:t>
                            </m:r>
                          </m:e>
                          <m:sub>
                            <m:r>
                              <a:rPr lang="en-GB" sz="2000" i="1">
                                <a:latin typeface="Cambria Math" panose="02040503050406030204" pitchFamily="18" charset="0"/>
                                <a:ea typeface="Cambria Math" panose="02040503050406030204" pitchFamily="18" charset="0"/>
                                <a:sym typeface="Wingdings" panose="05000000000000000000" pitchFamily="2" charset="2"/>
                              </a:rPr>
                              <m:t>1</m:t>
                            </m:r>
                            <m:r>
                              <a:rPr lang="en-GB" sz="2000" i="1">
                                <a:latin typeface="Cambria Math" panose="02040503050406030204" pitchFamily="18" charset="0"/>
                                <a:ea typeface="Cambria Math" panose="02040503050406030204" pitchFamily="18" charset="0"/>
                                <a:sym typeface="Wingdings" panose="05000000000000000000" pitchFamily="2" charset="2"/>
                              </a:rPr>
                              <m:t>𝑖</m:t>
                            </m:r>
                          </m:sub>
                        </m:sSub>
                        <m:r>
                          <a:rPr lang="en-GB" sz="2000" b="0" i="1"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smtClean="0">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000" i="1">
                            <a:latin typeface="Cambria Math" panose="02040503050406030204" pitchFamily="18" charset="0"/>
                            <a:sym typeface="Wingdings" panose="05000000000000000000" pitchFamily="2" charset="2"/>
                          </a:rPr>
                          <m:t> </m:t>
                        </m:r>
                      </m:sub>
                    </m:sSub>
                    <m:r>
                      <a:rPr lang="en-GB" sz="2000" b="0" i="1" smtClean="0">
                        <a:latin typeface="Cambria Math" panose="02040503050406030204" pitchFamily="18" charset="0"/>
                        <a:sym typeface="Wingdings" panose="05000000000000000000" pitchFamily="2" charset="2"/>
                      </a:rPr>
                      <m:t> </m:t>
                    </m:r>
                  </m:oMath>
                </a14:m>
                <a:r>
                  <a:rPr lang="en-GB" sz="2000" dirty="0">
                    <a:sym typeface="Wingdings" panose="05000000000000000000" pitchFamily="2" charset="2"/>
                  </a:rPr>
                  <a:t>; </a:t>
                </a:r>
              </a:p>
              <a:p>
                <a:pPr>
                  <a:spcBef>
                    <a:spcPts val="1200"/>
                  </a:spcBef>
                </a:pPr>
                <a:r>
                  <a:rPr lang="en-GB" sz="2000" dirty="0">
                    <a:sym typeface="Wingdings" panose="05000000000000000000" pitchFamily="2" charset="2"/>
                  </a:rPr>
                  <a:t>Thresholds of latent response variable constrained to be constant across time:</a:t>
                </a:r>
              </a:p>
              <a:p>
                <a:pPr>
                  <a:spcBef>
                    <a:spcPts val="1200"/>
                  </a:spcBef>
                </a:pPr>
                <a:endParaRPr lang="en-GB" sz="2000"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185864" y="1325563"/>
                <a:ext cx="8995713" cy="3077958"/>
              </a:xfrm>
              <a:prstGeom prst="rect">
                <a:avLst/>
              </a:prstGeom>
              <a:blipFill>
                <a:blip r:embed="rId3"/>
                <a:stretch>
                  <a:fillRect l="-678" t="-9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22D906-4F76-C255-8D98-03BB9FF0D79A}"/>
                  </a:ext>
                </a:extLst>
              </p:cNvPr>
              <p:cNvSpPr txBox="1"/>
              <p:nvPr/>
            </p:nvSpPr>
            <p:spPr>
              <a:xfrm>
                <a:off x="7528142" y="2974934"/>
                <a:ext cx="4321745" cy="4308872"/>
              </a:xfrm>
              <a:prstGeom prst="rect">
                <a:avLst/>
              </a:prstGeom>
              <a:noFill/>
            </p:spPr>
            <p:txBody>
              <a:bodyPr wrap="square" rtlCol="0">
                <a:spAutoFit/>
              </a:bodyPr>
              <a:lstStyle/>
              <a:p>
                <a:r>
                  <a:rPr lang="en-GB" sz="2000" dirty="0"/>
                  <a:t>We centre time at 1 (time-1), so that the time points are 0, 1, 2, 3, 4;</a:t>
                </a:r>
              </a:p>
              <a:p>
                <a:endParaRPr lang="en-GB" sz="2000" dirty="0"/>
              </a:p>
              <a:p>
                <a:r>
                  <a:rPr lang="en-GB" sz="2000" dirty="0"/>
                  <a:t>If </a:t>
                </a:r>
                <a14:m>
                  <m:oMath xmlns:m="http://schemas.openxmlformats.org/officeDocument/2006/math">
                    <m:sSub>
                      <m:sSubPr>
                        <m:ctrlPr>
                          <a:rPr lang="en-GB" sz="20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=0.1</m:t>
                    </m:r>
                  </m:oMath>
                </a14:m>
                <a:r>
                  <a:rPr lang="en-GB" sz="2000" dirty="0"/>
                  <a:t>8 </a:t>
                </a:r>
              </a:p>
              <a:p>
                <a:r>
                  <a:rPr lang="en-GB" sz="2000" dirty="0"/>
                  <a:t>Then the </a:t>
                </a:r>
                <a:r>
                  <a:rPr lang="en-GB" sz="2000" i="1" dirty="0"/>
                  <a:t>average trajectory </a:t>
                </a:r>
                <a:r>
                  <a:rPr lang="en-GB" sz="2000" dirty="0"/>
                  <a:t>will be:</a:t>
                </a:r>
              </a:p>
              <a:p>
                <a:endParaRPr lang="en-GB" sz="2000" i="1" dirty="0">
                  <a:latin typeface="Cambria Math" panose="02040503050406030204" pitchFamily="18" charset="0"/>
                  <a:sym typeface="Wingdings" panose="05000000000000000000" pitchFamily="2" charset="2"/>
                </a:endParaRPr>
              </a:p>
              <a:p>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b="0" i="1" smtClean="0">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𝑡</m:t>
                        </m:r>
                        <m:r>
                          <a:rPr lang="en-GB" sz="2000" b="0" i="1" smtClean="0">
                            <a:latin typeface="Cambria Math" panose="02040503050406030204" pitchFamily="18" charset="0"/>
                            <a:sym typeface="Wingdings" panose="05000000000000000000" pitchFamily="2" charset="2"/>
                          </a:rPr>
                          <m:t>0</m:t>
                        </m:r>
                      </m:sub>
                      <m:sup>
                        <m:r>
                          <a:rPr lang="en-GB" sz="2000" b="0" i="1" smtClean="0">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0.18 ∗0=0 ;</m:t>
                    </m:r>
                  </m:oMath>
                </a14:m>
                <a:endParaRPr lang="en-GB" sz="2000" b="0" i="1" dirty="0">
                  <a:latin typeface="Cambria Math" panose="02040503050406030204" pitchFamily="18" charset="0"/>
                  <a:ea typeface="Cambria Math" panose="02040503050406030204" pitchFamily="18" charset="0"/>
                  <a:sym typeface="Wingdings" panose="05000000000000000000" pitchFamily="2" charset="2"/>
                </a:endParaRPr>
              </a:p>
              <a:p>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b="0" i="1" smtClean="0">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𝑡</m:t>
                        </m:r>
                        <m:r>
                          <a:rPr lang="en-GB" sz="2000" b="0" i="1" smtClean="0">
                            <a:latin typeface="Cambria Math" panose="02040503050406030204" pitchFamily="18" charset="0"/>
                            <a:sym typeface="Wingdings" panose="05000000000000000000" pitchFamily="2" charset="2"/>
                          </a:rPr>
                          <m:t>1</m:t>
                        </m:r>
                      </m:sub>
                      <m:sup>
                        <m:r>
                          <a:rPr lang="en-GB" sz="2000" b="0" i="1" smtClean="0">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0.18 ∗1 =0.15;</m:t>
                    </m:r>
                  </m:oMath>
                </a14:m>
                <a:endParaRPr lang="en-GB" sz="2000" b="0" i="1" dirty="0">
                  <a:latin typeface="Cambria Math" panose="02040503050406030204" pitchFamily="18" charset="0"/>
                  <a:ea typeface="Cambria Math" panose="02040503050406030204" pitchFamily="18" charset="0"/>
                  <a:sym typeface="Wingdings" panose="05000000000000000000" pitchFamily="2" charset="2"/>
                </a:endParaRPr>
              </a:p>
              <a:p>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b="0" i="1" smtClean="0">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𝑡</m:t>
                        </m:r>
                        <m:r>
                          <a:rPr lang="en-GB" sz="2000" b="0" i="1" smtClean="0">
                            <a:latin typeface="Cambria Math" panose="02040503050406030204" pitchFamily="18" charset="0"/>
                            <a:sym typeface="Wingdings" panose="05000000000000000000" pitchFamily="2" charset="2"/>
                          </a:rPr>
                          <m:t>2</m:t>
                        </m:r>
                      </m:sub>
                      <m:sup>
                        <m:r>
                          <a:rPr lang="en-GB" sz="2000" b="0" i="1" smtClean="0">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0.18 ∗2 =0.30;</m:t>
                    </m:r>
                  </m:oMath>
                </a14:m>
                <a:endParaRPr lang="en-GB" sz="2000" b="0" i="1" dirty="0">
                  <a:latin typeface="Cambria Math" panose="02040503050406030204" pitchFamily="18" charset="0"/>
                  <a:ea typeface="Cambria Math" panose="02040503050406030204" pitchFamily="18" charset="0"/>
                  <a:sym typeface="Wingdings" panose="05000000000000000000" pitchFamily="2" charset="2"/>
                </a:endParaRPr>
              </a:p>
              <a:p>
                <a:pPr/>
                <a14:m>
                  <m:oMathPara xmlns:m="http://schemas.openxmlformats.org/officeDocument/2006/math">
                    <m:oMathParaPr>
                      <m:jc m:val="centerGroup"/>
                    </m:oMathParaPr>
                    <m:oMath xmlns:m="http://schemas.openxmlformats.org/officeDocument/2006/math">
                      <m:d>
                        <m:dPr>
                          <m:begChr m:val="["/>
                          <m:endChr m:val="]"/>
                          <m:ctrlPr>
                            <a:rPr lang="en-GB" sz="2000" b="0" i="1" smtClean="0">
                              <a:latin typeface="Cambria Math" panose="02040503050406030204" pitchFamily="18" charset="0"/>
                              <a:sym typeface="Wingdings" panose="05000000000000000000" pitchFamily="2" charset="2"/>
                            </a:rPr>
                          </m:ctrlPr>
                        </m:dPr>
                        <m:e>
                          <m:r>
                            <a:rPr lang="en-GB" sz="2000" b="0" i="1" smtClean="0">
                              <a:latin typeface="Cambria Math" panose="02040503050406030204" pitchFamily="18" charset="0"/>
                              <a:sym typeface="Wingdings" panose="05000000000000000000" pitchFamily="2" charset="2"/>
                            </a:rPr>
                            <m:t>…</m:t>
                          </m:r>
                        </m:e>
                      </m:d>
                    </m:oMath>
                  </m:oMathPara>
                </a14:m>
                <a:endParaRPr lang="en-GB" sz="2000" b="0" i="1" dirty="0">
                  <a:latin typeface="Cambria Math" panose="02040503050406030204" pitchFamily="18" charset="0"/>
                  <a:sym typeface="Wingdings" panose="05000000000000000000" pitchFamily="2" charset="2"/>
                </a:endParaRPr>
              </a:p>
              <a:p>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b="0" i="1" smtClean="0">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𝑡</m:t>
                        </m:r>
                        <m:r>
                          <a:rPr lang="en-GB" sz="2000" b="0" i="1" smtClean="0">
                            <a:latin typeface="Cambria Math" panose="02040503050406030204" pitchFamily="18" charset="0"/>
                            <a:sym typeface="Wingdings" panose="05000000000000000000" pitchFamily="2" charset="2"/>
                          </a:rPr>
                          <m:t>4</m:t>
                        </m:r>
                      </m:sub>
                      <m:sup>
                        <m:r>
                          <a:rPr lang="en-GB" sz="2000" b="0" i="1" smtClean="0">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0.18 ∗4 =  0.72</m:t>
                    </m:r>
                  </m:oMath>
                </a14:m>
                <a:r>
                  <a:rPr lang="en-GB" sz="2000" b="0" i="1" dirty="0">
                    <a:latin typeface="Cambria Math" panose="02040503050406030204" pitchFamily="18" charset="0"/>
                    <a:ea typeface="Cambria Math" panose="02040503050406030204" pitchFamily="18" charset="0"/>
                    <a:sym typeface="Wingdings" panose="05000000000000000000" pitchFamily="2" charset="2"/>
                  </a:rPr>
                  <a:t>.</a:t>
                </a:r>
              </a:p>
              <a:p>
                <a:endParaRPr lang="en-GB" i="1" dirty="0">
                  <a:latin typeface="Cambria Math" panose="02040503050406030204" pitchFamily="18" charset="0"/>
                  <a:ea typeface="Cambria Math" panose="02040503050406030204" pitchFamily="18" charset="0"/>
                  <a:sym typeface="Wingdings" panose="05000000000000000000" pitchFamily="2" charset="2"/>
                </a:endParaRPr>
              </a:p>
              <a:p>
                <a:endParaRPr lang="en-GB" b="0" i="1" dirty="0">
                  <a:latin typeface="Cambria Math" panose="02040503050406030204" pitchFamily="18" charset="0"/>
                  <a:ea typeface="Cambria Math" panose="02040503050406030204" pitchFamily="18" charset="0"/>
                  <a:sym typeface="Wingdings" panose="05000000000000000000" pitchFamily="2" charset="2"/>
                </a:endParaRPr>
              </a:p>
              <a:p>
                <a:endParaRPr lang="en-GB" i="1" dirty="0">
                  <a:latin typeface="Cambria Math" panose="02040503050406030204" pitchFamily="18" charset="0"/>
                  <a:ea typeface="Cambria Math" panose="02040503050406030204" pitchFamily="18" charset="0"/>
                  <a:sym typeface="Wingdings" panose="05000000000000000000" pitchFamily="2" charset="2"/>
                </a:endParaRPr>
              </a:p>
            </p:txBody>
          </p:sp>
        </mc:Choice>
        <mc:Fallback xmlns="">
          <p:sp>
            <p:nvSpPr>
              <p:cNvPr id="6" name="TextBox 5">
                <a:extLst>
                  <a:ext uri="{FF2B5EF4-FFF2-40B4-BE49-F238E27FC236}">
                    <a16:creationId xmlns:a16="http://schemas.microsoft.com/office/drawing/2014/main" id="{3B22D906-4F76-C255-8D98-03BB9FF0D79A}"/>
                  </a:ext>
                </a:extLst>
              </p:cNvPr>
              <p:cNvSpPr txBox="1">
                <a:spLocks noRot="1" noChangeAspect="1" noMove="1" noResize="1" noEditPoints="1" noAdjustHandles="1" noChangeArrowheads="1" noChangeShapeType="1" noTextEdit="1"/>
              </p:cNvSpPr>
              <p:nvPr/>
            </p:nvSpPr>
            <p:spPr>
              <a:xfrm>
                <a:off x="7528142" y="2974934"/>
                <a:ext cx="4321745" cy="4308872"/>
              </a:xfrm>
              <a:prstGeom prst="rect">
                <a:avLst/>
              </a:prstGeom>
              <a:blipFill>
                <a:blip r:embed="rId4"/>
                <a:stretch>
                  <a:fillRect l="-1551" t="-707"/>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14A6C5A5-AC62-ABC5-F076-5BF643D83856}"/>
              </a:ext>
            </a:extLst>
          </p:cNvPr>
          <p:cNvPicPr>
            <a:picLocks noChangeAspect="1"/>
          </p:cNvPicPr>
          <p:nvPr/>
        </p:nvPicPr>
        <p:blipFill rotWithShape="1">
          <a:blip r:embed="rId5"/>
          <a:srcRect r="5718"/>
          <a:stretch/>
        </p:blipFill>
        <p:spPr>
          <a:xfrm>
            <a:off x="185864" y="2762941"/>
            <a:ext cx="6657023" cy="3971681"/>
          </a:xfrm>
          <a:prstGeom prst="rect">
            <a:avLst/>
          </a:prstGeom>
        </p:spPr>
      </p:pic>
      <p:sp>
        <p:nvSpPr>
          <p:cNvPr id="5" name="TextBox 4">
            <a:extLst>
              <a:ext uri="{FF2B5EF4-FFF2-40B4-BE49-F238E27FC236}">
                <a16:creationId xmlns:a16="http://schemas.microsoft.com/office/drawing/2014/main" id="{74A28BC1-3710-93B8-2C29-4DFCF7030566}"/>
              </a:ext>
            </a:extLst>
          </p:cNvPr>
          <p:cNvSpPr txBox="1"/>
          <p:nvPr/>
        </p:nvSpPr>
        <p:spPr>
          <a:xfrm>
            <a:off x="464457" y="4542971"/>
            <a:ext cx="404278" cy="369332"/>
          </a:xfrm>
          <a:prstGeom prst="rect">
            <a:avLst/>
          </a:prstGeom>
          <a:noFill/>
        </p:spPr>
        <p:txBody>
          <a:bodyPr wrap="none" rtlCol="0">
            <a:spAutoFit/>
          </a:bodyPr>
          <a:lstStyle/>
          <a:p>
            <a:r>
              <a:rPr lang="en-GB" i="1" dirty="0"/>
              <a:t>y*</a:t>
            </a:r>
          </a:p>
        </p:txBody>
      </p:sp>
    </p:spTree>
    <p:extLst>
      <p:ext uri="{BB962C8B-B14F-4D97-AF65-F5344CB8AC3E}">
        <p14:creationId xmlns:p14="http://schemas.microsoft.com/office/powerpoint/2010/main" val="3806898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model for categorical variables</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185863" y="1377548"/>
                <a:ext cx="8995713" cy="3047181"/>
              </a:xfrm>
              <a:prstGeom prst="rect">
                <a:avLst/>
              </a:prstGeom>
              <a:noFill/>
            </p:spPr>
            <p:txBody>
              <a:bodyPr wrap="square">
                <a:spAutoFit/>
              </a:bodyPr>
              <a:lstStyle/>
              <a:p>
                <a:pPr marL="0">
                  <a:spcBef>
                    <a:spcPts val="1200"/>
                  </a:spcBef>
                </a:pPr>
                <a:r>
                  <a:rPr lang="en-GB" sz="2000" dirty="0">
                    <a:sym typeface="Wingdings" panose="05000000000000000000" pitchFamily="2" charset="2"/>
                  </a:rPr>
                  <a:t>Latent response </a:t>
                </a:r>
                <a:r>
                  <a:rPr lang="en-GB" sz="2000" i="1" dirty="0">
                    <a:sym typeface="Wingdings" panose="05000000000000000000" pitchFamily="2" charset="2"/>
                  </a:rPr>
                  <a:t>y*</a:t>
                </a:r>
                <a:r>
                  <a:rPr lang="en-GB" sz="2000" dirty="0">
                    <a:sym typeface="Wingdings" panose="05000000000000000000" pitchFamily="2" charset="2"/>
                  </a:rPr>
                  <a:t> function of time </a:t>
                </a:r>
                <a:r>
                  <a:rPr lang="en-GB" sz="2000" b="1" i="1" dirty="0">
                    <a:sym typeface="Wingdings" panose="05000000000000000000" pitchFamily="2" charset="2"/>
                  </a:rPr>
                  <a:t>t</a:t>
                </a:r>
                <a:r>
                  <a:rPr lang="en-GB" sz="2000" dirty="0">
                    <a:sym typeface="Wingdings" panose="05000000000000000000" pitchFamily="2" charset="2"/>
                  </a:rPr>
                  <a:t> for individual </a:t>
                </a:r>
                <a:r>
                  <a:rPr lang="en-GB" sz="2000" b="1" i="1" dirty="0" err="1">
                    <a:sym typeface="Wingdings" panose="05000000000000000000" pitchFamily="2" charset="2"/>
                  </a:rPr>
                  <a:t>i</a:t>
                </a:r>
                <a:r>
                  <a:rPr lang="en-GB" sz="2000" dirty="0">
                    <a:sym typeface="Wingdings" panose="05000000000000000000" pitchFamily="2" charset="2"/>
                  </a:rPr>
                  <a:t> :</a:t>
                </a:r>
              </a:p>
              <a:p>
                <a:pPr marL="0" indent="0">
                  <a:spcBef>
                    <a:spcPts val="1200"/>
                  </a:spcBef>
                  <a:buNone/>
                </a:pPr>
                <a:r>
                  <a:rPr lang="en-GB" sz="2000" dirty="0">
                    <a:sym typeface="Wingdings" panose="05000000000000000000" pitchFamily="2" charset="2"/>
                  </a:rPr>
                  <a:t>	</a:t>
                </a:r>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i="1" smtClean="0">
                            <a:latin typeface="Cambria Math" panose="02040503050406030204" pitchFamily="18" charset="0"/>
                            <a:sym typeface="Wingdings" panose="05000000000000000000" pitchFamily="2" charset="2"/>
                          </a:rPr>
                          <m:t>𝑦</m:t>
                        </m:r>
                      </m:e>
                      <m:sub>
                        <m:r>
                          <a:rPr lang="en-GB" sz="2000" i="1" smtClean="0">
                            <a:latin typeface="Cambria Math" panose="02040503050406030204" pitchFamily="18" charset="0"/>
                            <a:sym typeface="Wingdings" panose="05000000000000000000" pitchFamily="2" charset="2"/>
                          </a:rPr>
                          <m:t>𝑡𝑖</m:t>
                        </m:r>
                      </m:sub>
                      <m:sup>
                        <m:r>
                          <a:rPr lang="en-GB" sz="2000" i="1" smtClean="0">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i="1" dirty="0" smtClean="0">
                        <a:latin typeface="Cambria Math" panose="02040503050406030204" pitchFamily="18" charset="0"/>
                        <a:ea typeface="Cambria Math" panose="02040503050406030204" pitchFamily="18" charset="0"/>
                        <a:sym typeface="Wingdings" panose="05000000000000000000" pitchFamily="2" charset="2"/>
                      </a:rPr>
                      <m:t> </m:t>
                    </m:r>
                    <m:sSub>
                      <m:sSubPr>
                        <m:ctrlPr>
                          <a:rPr lang="en-GB" sz="2000" i="1">
                            <a:latin typeface="Cambria Math" panose="02040503050406030204" pitchFamily="18" charset="0"/>
                            <a:ea typeface="Cambria Math" panose="02040503050406030204" pitchFamily="18" charset="0"/>
                            <a:sym typeface="Wingdings" panose="05000000000000000000" pitchFamily="2" charset="2"/>
                          </a:rPr>
                        </m:ctrlPr>
                      </m:sSubPr>
                      <m:e>
                        <m:r>
                          <a:rPr lang="en-GB" sz="2000" i="1" smtClean="0">
                            <a:latin typeface="Cambria Math" panose="02040503050406030204" pitchFamily="18" charset="0"/>
                            <a:ea typeface="Cambria Math" panose="02040503050406030204" pitchFamily="18" charset="0"/>
                            <a:sym typeface="Wingdings" panose="05000000000000000000" pitchFamily="2" charset="2"/>
                          </a:rPr>
                          <m:t>𝑢</m:t>
                        </m:r>
                      </m:e>
                      <m:sub>
                        <m:r>
                          <a:rPr lang="en-GB" sz="2000" i="1" smtClean="0">
                            <a:latin typeface="Cambria Math" panose="02040503050406030204" pitchFamily="18" charset="0"/>
                            <a:ea typeface="Cambria Math" panose="02040503050406030204" pitchFamily="18" charset="0"/>
                            <a:sym typeface="Wingdings" panose="05000000000000000000" pitchFamily="2" charset="2"/>
                          </a:rPr>
                          <m:t>0</m:t>
                        </m:r>
                        <m:r>
                          <a:rPr lang="en-GB" sz="2000" i="1" smtClean="0">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i="1" dirty="0" smtClean="0">
                            <a:latin typeface="Cambria Math" panose="02040503050406030204" pitchFamily="18" charset="0"/>
                            <a:ea typeface="Cambria Math" panose="02040503050406030204" pitchFamily="18" charset="0"/>
                            <a:sym typeface="Wingdings" panose="05000000000000000000" pitchFamily="2" charset="2"/>
                          </a:rPr>
                          <m:t>1</m:t>
                        </m:r>
                      </m:sub>
                    </m:sSub>
                    <m:r>
                      <a:rPr lang="en-GB" sz="200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000" i="1" dirty="0" smtClean="0">
                        <a:latin typeface="Cambria Math" panose="02040503050406030204" pitchFamily="18" charset="0"/>
                        <a:ea typeface="Cambria Math" panose="02040503050406030204" pitchFamily="18" charset="0"/>
                        <a:sym typeface="Wingdings" panose="05000000000000000000" pitchFamily="2" charset="2"/>
                      </a:rPr>
                      <m:t>𝑡𝑖𝑚𝑒</m:t>
                    </m:r>
                    <m:r>
                      <a:rPr lang="en-GB" sz="2000" i="1" smtClean="0">
                        <a:latin typeface="Cambria Math" panose="02040503050406030204" pitchFamily="18" charset="0"/>
                        <a:sym typeface="Wingdings" panose="05000000000000000000" pitchFamily="2" charset="2"/>
                      </a:rPr>
                      <m:t>+ </m:t>
                    </m:r>
                    <m:sSub>
                      <m:sSubPr>
                        <m:ctrlPr>
                          <a:rPr lang="en-GB" sz="2000" i="1">
                            <a:latin typeface="Cambria Math" panose="02040503050406030204" pitchFamily="18" charset="0"/>
                            <a:sym typeface="Wingdings" panose="05000000000000000000" pitchFamily="2" charset="2"/>
                          </a:rPr>
                        </m:ctrlPr>
                      </m:sSubPr>
                      <m:e>
                        <m:sSub>
                          <m:sSubPr>
                            <m:ctrlPr>
                              <a:rPr lang="en-GB" sz="2000" i="1">
                                <a:latin typeface="Cambria Math" panose="02040503050406030204" pitchFamily="18" charset="0"/>
                                <a:ea typeface="Cambria Math" panose="02040503050406030204" pitchFamily="18" charset="0"/>
                                <a:sym typeface="Wingdings" panose="05000000000000000000" pitchFamily="2" charset="2"/>
                              </a:rPr>
                            </m:ctrlPr>
                          </m:sSubPr>
                          <m:e>
                            <m:r>
                              <a:rPr lang="en-GB" sz="2000" i="1" smtClean="0">
                                <a:latin typeface="Cambria Math" panose="02040503050406030204" pitchFamily="18" charset="0"/>
                                <a:ea typeface="Cambria Math" panose="02040503050406030204" pitchFamily="18" charset="0"/>
                                <a:sym typeface="Wingdings" panose="05000000000000000000" pitchFamily="2" charset="2"/>
                              </a:rPr>
                              <m:t>𝑢</m:t>
                            </m:r>
                          </m:e>
                          <m:sub>
                            <m:r>
                              <a:rPr lang="en-GB" sz="2000" i="1" smtClean="0">
                                <a:latin typeface="Cambria Math" panose="02040503050406030204" pitchFamily="18" charset="0"/>
                                <a:ea typeface="Cambria Math" panose="02040503050406030204" pitchFamily="18" charset="0"/>
                                <a:sym typeface="Wingdings" panose="05000000000000000000" pitchFamily="2" charset="2"/>
                              </a:rPr>
                              <m:t>1</m:t>
                            </m:r>
                            <m:r>
                              <a:rPr lang="en-GB" sz="2000" i="1" smtClean="0">
                                <a:latin typeface="Cambria Math" panose="02040503050406030204" pitchFamily="18" charset="0"/>
                                <a:ea typeface="Cambria Math" panose="02040503050406030204" pitchFamily="18" charset="0"/>
                                <a:sym typeface="Wingdings" panose="05000000000000000000" pitchFamily="2" charset="2"/>
                              </a:rPr>
                              <m:t>𝑖</m:t>
                            </m:r>
                          </m:sub>
                        </m:sSub>
                        <m:r>
                          <a:rPr lang="en-GB" sz="2000" i="1" smtClean="0">
                            <a:latin typeface="Cambria Math" panose="02040503050406030204" pitchFamily="18" charset="0"/>
                            <a:ea typeface="Cambria Math" panose="02040503050406030204" pitchFamily="18" charset="0"/>
                            <a:sym typeface="Wingdings" panose="05000000000000000000" pitchFamily="2" charset="2"/>
                          </a:rPr>
                          <m:t> </m:t>
                        </m:r>
                        <m:r>
                          <a:rPr lang="en-GB" sz="2000" i="1" smtClean="0">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000" i="1" smtClean="0">
                            <a:latin typeface="Cambria Math" panose="02040503050406030204" pitchFamily="18" charset="0"/>
                            <a:sym typeface="Wingdings" panose="05000000000000000000" pitchFamily="2" charset="2"/>
                          </a:rPr>
                          <m:t> </m:t>
                        </m:r>
                      </m:sub>
                    </m:sSub>
                    <m:r>
                      <a:rPr lang="en-GB" sz="2000" i="1" smtClean="0">
                        <a:latin typeface="Cambria Math" panose="02040503050406030204" pitchFamily="18" charset="0"/>
                        <a:sym typeface="Wingdings" panose="05000000000000000000" pitchFamily="2" charset="2"/>
                      </a:rPr>
                      <m:t> </m:t>
                    </m:r>
                  </m:oMath>
                </a14:m>
                <a:r>
                  <a:rPr lang="en-GB" sz="2000" dirty="0">
                    <a:sym typeface="Wingdings" panose="05000000000000000000" pitchFamily="2" charset="2"/>
                  </a:rPr>
                  <a:t>; </a:t>
                </a:r>
              </a:p>
              <a:p>
                <a:pPr>
                  <a:spcBef>
                    <a:spcPts val="1200"/>
                  </a:spcBef>
                </a:pPr>
                <a:r>
                  <a:rPr lang="en-GB" sz="2000" dirty="0">
                    <a:sym typeface="Wingdings" panose="05000000000000000000" pitchFamily="2" charset="2"/>
                  </a:rPr>
                  <a:t>Thresholds of latent response variable constrained to be constant across time:</a:t>
                </a: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185863" y="1377548"/>
                <a:ext cx="8995713" cy="3047181"/>
              </a:xfrm>
              <a:prstGeom prst="rect">
                <a:avLst/>
              </a:prstGeom>
              <a:blipFill>
                <a:blip r:embed="rId3"/>
                <a:stretch>
                  <a:fillRect l="-678" t="-12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22D906-4F76-C255-8D98-03BB9FF0D79A}"/>
                  </a:ext>
                </a:extLst>
              </p:cNvPr>
              <p:cNvSpPr txBox="1"/>
              <p:nvPr/>
            </p:nvSpPr>
            <p:spPr>
              <a:xfrm>
                <a:off x="6805750" y="2974934"/>
                <a:ext cx="5044138" cy="3693319"/>
              </a:xfrm>
              <a:prstGeom prst="rect">
                <a:avLst/>
              </a:prstGeom>
              <a:noFill/>
            </p:spPr>
            <p:txBody>
              <a:bodyPr wrap="square" rtlCol="0">
                <a:spAutoFit/>
              </a:bodyPr>
              <a:lstStyle/>
              <a:p>
                <a:r>
                  <a:rPr lang="en-GB" dirty="0"/>
                  <a:t>We centre time at 1 (time-1), so that the time points are 0, 1, 2, 3, 4;</a:t>
                </a:r>
              </a:p>
              <a:p>
                <a:r>
                  <a:rPr lang="en-GB" dirty="0"/>
                  <a:t> </a:t>
                </a:r>
              </a:p>
              <a:p>
                <a:r>
                  <a:rPr lang="en-GB" dirty="0"/>
                  <a:t>If </a:t>
                </a:r>
                <a14:m>
                  <m:oMath xmlns:m="http://schemas.openxmlformats.org/officeDocument/2006/math">
                    <m:sSub>
                      <m:sSubPr>
                        <m:ctrlPr>
                          <a:rPr lang="en-GB" i="1" dirty="0" smtClean="0">
                            <a:latin typeface="Cambria Math" panose="02040503050406030204" pitchFamily="18" charset="0"/>
                            <a:ea typeface="Cambria Math" panose="02040503050406030204" pitchFamily="18" charset="0"/>
                            <a:sym typeface="Wingdings" panose="05000000000000000000" pitchFamily="2" charset="2"/>
                          </a:rPr>
                        </m:ctrlPr>
                      </m:sSubPr>
                      <m:e>
                        <m:sSub>
                          <m:sSubPr>
                            <m:ctrlPr>
                              <a:rPr lang="en-GB" i="1" dirty="0">
                                <a:latin typeface="Cambria Math" panose="02040503050406030204" pitchFamily="18" charset="0"/>
                                <a:ea typeface="Cambria Math" panose="02040503050406030204" pitchFamily="18" charset="0"/>
                                <a:sym typeface="Wingdings" panose="05000000000000000000" pitchFamily="2" charset="2"/>
                              </a:rPr>
                            </m:ctrlPr>
                          </m:sSubPr>
                          <m:e>
                            <m:r>
                              <a:rPr lang="en-GB" i="1" dirty="0">
                                <a:latin typeface="Cambria Math" panose="02040503050406030204" pitchFamily="18" charset="0"/>
                                <a:ea typeface="Cambria Math" panose="02040503050406030204" pitchFamily="18" charset="0"/>
                                <a:sym typeface="Wingdings" panose="05000000000000000000" pitchFamily="2" charset="2"/>
                              </a:rPr>
                              <m:t>  </m:t>
                            </m:r>
                            <m:r>
                              <a:rPr lang="en-GB"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i="1" dirty="0">
                                <a:latin typeface="Cambria Math" panose="02040503050406030204" pitchFamily="18" charset="0"/>
                                <a:ea typeface="Cambria Math" panose="02040503050406030204" pitchFamily="18" charset="0"/>
                                <a:sym typeface="Wingdings" panose="05000000000000000000" pitchFamily="2" charset="2"/>
                              </a:rPr>
                              <m:t>1</m:t>
                            </m:r>
                          </m:sub>
                        </m:sSub>
                        <m:r>
                          <a:rPr lang="en-GB" i="1" dirty="0">
                            <a:latin typeface="Cambria Math" panose="02040503050406030204" pitchFamily="18" charset="0"/>
                            <a:ea typeface="Cambria Math" panose="02040503050406030204" pitchFamily="18" charset="0"/>
                            <a:sym typeface="Wingdings" panose="05000000000000000000" pitchFamily="2" charset="2"/>
                          </a:rPr>
                          <m:t>=0.1</m:t>
                        </m:r>
                        <m:r>
                          <m:rPr>
                            <m:nor/>
                          </m:rPr>
                          <a:rPr lang="en-GB" dirty="0"/>
                          <m:t>8</m:t>
                        </m:r>
                        <m:r>
                          <a:rPr lang="en-GB" b="0" i="1" dirty="0" smtClean="0">
                            <a:latin typeface="Cambria Math" panose="02040503050406030204" pitchFamily="18" charset="0"/>
                          </a:rPr>
                          <m:t>; </m:t>
                        </m:r>
                        <m:r>
                          <a:rPr lang="en-GB" b="0" i="1" dirty="0" smtClean="0">
                            <a:latin typeface="Cambria Math" panose="02040503050406030204" pitchFamily="18" charset="0"/>
                            <a:ea typeface="Cambria Math" panose="02040503050406030204" pitchFamily="18" charset="0"/>
                            <a:sym typeface="Wingdings" panose="05000000000000000000" pitchFamily="2" charset="2"/>
                          </a:rPr>
                          <m:t>𝑢</m:t>
                        </m:r>
                      </m:e>
                      <m:sub>
                        <m:r>
                          <a:rPr lang="en-GB" i="1" dirty="0">
                            <a:latin typeface="Cambria Math" panose="02040503050406030204" pitchFamily="18" charset="0"/>
                            <a:ea typeface="Cambria Math" panose="02040503050406030204" pitchFamily="18" charset="0"/>
                            <a:sym typeface="Wingdings" panose="05000000000000000000" pitchFamily="2" charset="2"/>
                          </a:rPr>
                          <m:t>0</m:t>
                        </m:r>
                        <m:r>
                          <a:rPr lang="en-GB" b="0" i="1" dirty="0" smtClean="0">
                            <a:latin typeface="Cambria Math" panose="02040503050406030204" pitchFamily="18" charset="0"/>
                            <a:ea typeface="Cambria Math" panose="02040503050406030204" pitchFamily="18" charset="0"/>
                            <a:sym typeface="Wingdings" panose="05000000000000000000" pitchFamily="2" charset="2"/>
                          </a:rPr>
                          <m:t>𝑖</m:t>
                        </m:r>
                      </m:sub>
                    </m:sSub>
                    <m:r>
                      <a:rPr lang="en-GB" b="0" i="1" dirty="0" smtClean="0">
                        <a:latin typeface="Cambria Math" panose="02040503050406030204" pitchFamily="18" charset="0"/>
                        <a:ea typeface="Cambria Math" panose="02040503050406030204" pitchFamily="18" charset="0"/>
                        <a:sym typeface="Wingdings" panose="05000000000000000000" pitchFamily="2" charset="2"/>
                      </a:rPr>
                      <m:t>=0.50</m:t>
                    </m:r>
                  </m:oMath>
                </a14:m>
                <a:r>
                  <a:rPr lang="en-GB" dirty="0"/>
                  <a:t> ; </a:t>
                </a:r>
                <a14:m>
                  <m:oMath xmlns:m="http://schemas.openxmlformats.org/officeDocument/2006/math">
                    <m:sSub>
                      <m:sSubPr>
                        <m:ctrlPr>
                          <a:rPr lang="en-GB" i="1" dirty="0">
                            <a:latin typeface="Cambria Math" panose="02040503050406030204" pitchFamily="18" charset="0"/>
                            <a:ea typeface="Cambria Math" panose="02040503050406030204" pitchFamily="18" charset="0"/>
                            <a:sym typeface="Wingdings" panose="05000000000000000000" pitchFamily="2" charset="2"/>
                          </a:rPr>
                        </m:ctrlPr>
                      </m:sSubPr>
                      <m:e>
                        <m:r>
                          <a:rPr lang="en-GB" i="1" dirty="0">
                            <a:latin typeface="Cambria Math" panose="02040503050406030204" pitchFamily="18" charset="0"/>
                            <a:ea typeface="Cambria Math" panose="02040503050406030204" pitchFamily="18" charset="0"/>
                            <a:sym typeface="Wingdings" panose="05000000000000000000" pitchFamily="2" charset="2"/>
                          </a:rPr>
                          <m:t>  </m:t>
                        </m:r>
                        <m:r>
                          <a:rPr lang="en-GB" i="1" dirty="0">
                            <a:latin typeface="Cambria Math" panose="02040503050406030204" pitchFamily="18" charset="0"/>
                            <a:ea typeface="Cambria Math" panose="02040503050406030204" pitchFamily="18" charset="0"/>
                            <a:sym typeface="Wingdings" panose="05000000000000000000" pitchFamily="2" charset="2"/>
                          </a:rPr>
                          <m:t>𝑢</m:t>
                        </m:r>
                      </m:e>
                      <m:sub>
                        <m:r>
                          <a:rPr lang="en-GB" b="0" i="1" dirty="0" smtClean="0">
                            <a:latin typeface="Cambria Math" panose="02040503050406030204" pitchFamily="18" charset="0"/>
                            <a:ea typeface="Cambria Math" panose="02040503050406030204" pitchFamily="18" charset="0"/>
                            <a:sym typeface="Wingdings" panose="05000000000000000000" pitchFamily="2" charset="2"/>
                          </a:rPr>
                          <m:t>1</m:t>
                        </m:r>
                        <m:r>
                          <a:rPr lang="en-GB" b="0" i="1" dirty="0" smtClean="0">
                            <a:latin typeface="Cambria Math" panose="02040503050406030204" pitchFamily="18" charset="0"/>
                            <a:ea typeface="Cambria Math" panose="02040503050406030204" pitchFamily="18" charset="0"/>
                            <a:sym typeface="Wingdings" panose="05000000000000000000" pitchFamily="2" charset="2"/>
                          </a:rPr>
                          <m:t>𝑖</m:t>
                        </m:r>
                      </m:sub>
                    </m:sSub>
                    <m:r>
                      <a:rPr lang="en-GB" i="1" dirty="0">
                        <a:latin typeface="Cambria Math" panose="02040503050406030204" pitchFamily="18" charset="0"/>
                        <a:ea typeface="Cambria Math" panose="02040503050406030204" pitchFamily="18" charset="0"/>
                        <a:sym typeface="Wingdings" panose="05000000000000000000" pitchFamily="2" charset="2"/>
                      </a:rPr>
                      <m:t>=0.</m:t>
                    </m:r>
                    <m:r>
                      <a:rPr lang="en-GB" b="0" i="1" dirty="0" smtClean="0">
                        <a:latin typeface="Cambria Math" panose="02040503050406030204" pitchFamily="18" charset="0"/>
                        <a:ea typeface="Cambria Math" panose="02040503050406030204" pitchFamily="18" charset="0"/>
                        <a:sym typeface="Wingdings" panose="05000000000000000000" pitchFamily="2" charset="2"/>
                      </a:rPr>
                      <m:t>14</m:t>
                    </m:r>
                  </m:oMath>
                </a14:m>
                <a:r>
                  <a:rPr lang="en-GB" dirty="0"/>
                  <a:t> ;</a:t>
                </a:r>
              </a:p>
              <a:p>
                <a:r>
                  <a:rPr lang="en-GB" dirty="0"/>
                  <a:t>Then the </a:t>
                </a:r>
                <a:r>
                  <a:rPr lang="en-GB" i="1" dirty="0"/>
                  <a:t>trajectory of individual </a:t>
                </a:r>
                <a:r>
                  <a:rPr lang="en-GB" b="1" i="1" dirty="0"/>
                  <a:t>i</a:t>
                </a:r>
                <a:r>
                  <a:rPr lang="en-GB" i="1" dirty="0"/>
                  <a:t> </a:t>
                </a:r>
                <a:r>
                  <a:rPr lang="en-GB" dirty="0"/>
                  <a:t>will be:</a:t>
                </a:r>
              </a:p>
              <a:p>
                <a:endParaRPr lang="en-GB" i="1" dirty="0">
                  <a:latin typeface="Cambria Math" panose="02040503050406030204" pitchFamily="18" charset="0"/>
                  <a:sym typeface="Wingdings" panose="05000000000000000000" pitchFamily="2" charset="2"/>
                </a:endParaRPr>
              </a:p>
              <a:p>
                <a14:m>
                  <m:oMath xmlns:m="http://schemas.openxmlformats.org/officeDocument/2006/math">
                    <m:sSubSup>
                      <m:sSubSupPr>
                        <m:ctrlPr>
                          <a:rPr lang="en-GB" i="1" smtClean="0">
                            <a:latin typeface="Cambria Math" panose="02040503050406030204" pitchFamily="18" charset="0"/>
                            <a:sym typeface="Wingdings" panose="05000000000000000000" pitchFamily="2" charset="2"/>
                          </a:rPr>
                        </m:ctrlPr>
                      </m:sSubSupPr>
                      <m:e>
                        <m:r>
                          <a:rPr lang="en-GB" b="0" i="1" smtClean="0">
                            <a:latin typeface="Cambria Math" panose="02040503050406030204" pitchFamily="18" charset="0"/>
                            <a:sym typeface="Wingdings" panose="05000000000000000000" pitchFamily="2" charset="2"/>
                          </a:rPr>
                          <m:t>𝑦</m:t>
                        </m:r>
                      </m:e>
                      <m:sub>
                        <m:r>
                          <a:rPr lang="en-GB" b="0" i="1" smtClean="0">
                            <a:latin typeface="Cambria Math" panose="02040503050406030204" pitchFamily="18" charset="0"/>
                            <a:sym typeface="Wingdings" panose="05000000000000000000" pitchFamily="2" charset="2"/>
                          </a:rPr>
                          <m:t>𝑡</m:t>
                        </m:r>
                        <m:r>
                          <a:rPr lang="en-GB" b="0" i="1" smtClean="0">
                            <a:latin typeface="Cambria Math" panose="02040503050406030204" pitchFamily="18" charset="0"/>
                            <a:sym typeface="Wingdings" panose="05000000000000000000" pitchFamily="2" charset="2"/>
                          </a:rPr>
                          <m:t>0</m:t>
                        </m:r>
                      </m:sub>
                      <m:sup>
                        <m:r>
                          <a:rPr lang="en-GB" b="0" i="1" smtClean="0">
                            <a:latin typeface="Cambria Math" panose="02040503050406030204" pitchFamily="18" charset="0"/>
                            <a:sym typeface="Wingdings" panose="05000000000000000000" pitchFamily="2" charset="2"/>
                          </a:rPr>
                          <m:t>∗</m:t>
                        </m:r>
                      </m:sup>
                    </m:sSubSup>
                  </m:oMath>
                </a14:m>
                <a:r>
                  <a:rPr lang="en-GB" dirty="0">
                    <a:sym typeface="Wingdings" panose="05000000000000000000" pitchFamily="2" charset="2"/>
                  </a:rPr>
                  <a:t> =</a:t>
                </a:r>
                <a14:m>
                  <m:oMath xmlns:m="http://schemas.openxmlformats.org/officeDocument/2006/math">
                    <m:r>
                      <a:rPr lang="en-GB"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b="0" i="1" dirty="0" smtClean="0">
                        <a:latin typeface="Cambria Math" panose="02040503050406030204" pitchFamily="18" charset="0"/>
                        <a:ea typeface="Cambria Math" panose="02040503050406030204" pitchFamily="18" charset="0"/>
                        <a:sym typeface="Wingdings" panose="05000000000000000000" pitchFamily="2" charset="2"/>
                      </a:rPr>
                      <m:t>0.50+</m:t>
                    </m:r>
                    <m:d>
                      <m:dPr>
                        <m:ctrlPr>
                          <a:rPr lang="en-GB" b="0" i="1" dirty="0" smtClean="0">
                            <a:latin typeface="Cambria Math" panose="02040503050406030204" pitchFamily="18" charset="0"/>
                            <a:ea typeface="Cambria Math" panose="02040503050406030204" pitchFamily="18" charset="0"/>
                            <a:sym typeface="Wingdings" panose="05000000000000000000" pitchFamily="2" charset="2"/>
                          </a:rPr>
                        </m:ctrlPr>
                      </m:dPr>
                      <m:e>
                        <m:r>
                          <a:rPr lang="en-GB" b="0" i="1" dirty="0" smtClean="0">
                            <a:latin typeface="Cambria Math" panose="02040503050406030204" pitchFamily="18" charset="0"/>
                            <a:ea typeface="Cambria Math" panose="02040503050406030204" pitchFamily="18" charset="0"/>
                            <a:sym typeface="Wingdings" panose="05000000000000000000" pitchFamily="2" charset="2"/>
                          </a:rPr>
                          <m:t> 0.18 ∗0</m:t>
                        </m:r>
                      </m:e>
                    </m:d>
                    <m:r>
                      <a:rPr lang="en-GB" b="0" i="1" dirty="0" smtClean="0">
                        <a:latin typeface="Cambria Math" panose="02040503050406030204" pitchFamily="18" charset="0"/>
                        <a:ea typeface="Cambria Math" panose="02040503050406030204" pitchFamily="18" charset="0"/>
                        <a:sym typeface="Wingdings" panose="05000000000000000000" pitchFamily="2" charset="2"/>
                      </a:rPr>
                      <m:t>+(0.14 ∗0)=0.50 ;</m:t>
                    </m:r>
                  </m:oMath>
                </a14:m>
                <a:endParaRPr lang="en-GB" b="0" i="1" dirty="0">
                  <a:latin typeface="Cambria Math" panose="02040503050406030204" pitchFamily="18" charset="0"/>
                  <a:ea typeface="Cambria Math" panose="02040503050406030204" pitchFamily="18" charset="0"/>
                  <a:sym typeface="Wingdings" panose="05000000000000000000" pitchFamily="2" charset="2"/>
                </a:endParaRPr>
              </a:p>
              <a:p>
                <a14:m>
                  <m:oMath xmlns:m="http://schemas.openxmlformats.org/officeDocument/2006/math">
                    <m:sSubSup>
                      <m:sSubSupPr>
                        <m:ctrlPr>
                          <a:rPr lang="en-GB" i="1" smtClean="0">
                            <a:latin typeface="Cambria Math" panose="02040503050406030204" pitchFamily="18" charset="0"/>
                            <a:sym typeface="Wingdings" panose="05000000000000000000" pitchFamily="2" charset="2"/>
                          </a:rPr>
                        </m:ctrlPr>
                      </m:sSubSupPr>
                      <m:e>
                        <m:r>
                          <a:rPr lang="en-GB" b="0" i="1" smtClean="0">
                            <a:latin typeface="Cambria Math" panose="02040503050406030204" pitchFamily="18" charset="0"/>
                            <a:sym typeface="Wingdings" panose="05000000000000000000" pitchFamily="2" charset="2"/>
                          </a:rPr>
                          <m:t>𝑦</m:t>
                        </m:r>
                      </m:e>
                      <m:sub>
                        <m:r>
                          <a:rPr lang="en-GB" b="0" i="1" smtClean="0">
                            <a:latin typeface="Cambria Math" panose="02040503050406030204" pitchFamily="18" charset="0"/>
                            <a:sym typeface="Wingdings" panose="05000000000000000000" pitchFamily="2" charset="2"/>
                          </a:rPr>
                          <m:t>𝑡</m:t>
                        </m:r>
                        <m:r>
                          <a:rPr lang="en-GB" b="0" i="1" smtClean="0">
                            <a:latin typeface="Cambria Math" panose="02040503050406030204" pitchFamily="18" charset="0"/>
                            <a:sym typeface="Wingdings" panose="05000000000000000000" pitchFamily="2" charset="2"/>
                          </a:rPr>
                          <m:t>1</m:t>
                        </m:r>
                      </m:sub>
                      <m:sup>
                        <m:r>
                          <a:rPr lang="en-GB" b="0" i="1" smtClean="0">
                            <a:latin typeface="Cambria Math" panose="02040503050406030204" pitchFamily="18" charset="0"/>
                            <a:sym typeface="Wingdings" panose="05000000000000000000" pitchFamily="2" charset="2"/>
                          </a:rPr>
                          <m:t>∗</m:t>
                        </m:r>
                      </m:sup>
                    </m:sSubSup>
                  </m:oMath>
                </a14:m>
                <a:r>
                  <a:rPr lang="en-GB" dirty="0">
                    <a:sym typeface="Wingdings" panose="05000000000000000000" pitchFamily="2" charset="2"/>
                  </a:rPr>
                  <a:t> = </a:t>
                </a:r>
                <a14:m>
                  <m:oMath xmlns:m="http://schemas.openxmlformats.org/officeDocument/2006/math">
                    <m:r>
                      <a:rPr lang="en-GB" i="1" dirty="0">
                        <a:latin typeface="Cambria Math" panose="02040503050406030204" pitchFamily="18" charset="0"/>
                        <a:ea typeface="Cambria Math" panose="02040503050406030204" pitchFamily="18" charset="0"/>
                        <a:sym typeface="Wingdings" panose="05000000000000000000" pitchFamily="2" charset="2"/>
                      </a:rPr>
                      <m:t>0.50+</m:t>
                    </m:r>
                    <m:d>
                      <m:dPr>
                        <m:ctrlPr>
                          <a:rPr lang="en-GB" i="1" dirty="0">
                            <a:latin typeface="Cambria Math" panose="02040503050406030204" pitchFamily="18" charset="0"/>
                            <a:ea typeface="Cambria Math" panose="02040503050406030204" pitchFamily="18" charset="0"/>
                            <a:sym typeface="Wingdings" panose="05000000000000000000" pitchFamily="2" charset="2"/>
                          </a:rPr>
                        </m:ctrlPr>
                      </m:dPr>
                      <m:e>
                        <m:r>
                          <a:rPr lang="en-GB" i="1" dirty="0">
                            <a:latin typeface="Cambria Math" panose="02040503050406030204" pitchFamily="18" charset="0"/>
                            <a:ea typeface="Cambria Math" panose="02040503050406030204" pitchFamily="18" charset="0"/>
                            <a:sym typeface="Wingdings" panose="05000000000000000000" pitchFamily="2" charset="2"/>
                          </a:rPr>
                          <m:t> 0.18 ∗</m:t>
                        </m:r>
                        <m:r>
                          <a:rPr lang="en-GB" b="0" i="1" dirty="0" smtClean="0">
                            <a:latin typeface="Cambria Math" panose="02040503050406030204" pitchFamily="18" charset="0"/>
                            <a:ea typeface="Cambria Math" panose="02040503050406030204" pitchFamily="18" charset="0"/>
                            <a:sym typeface="Wingdings" panose="05000000000000000000" pitchFamily="2" charset="2"/>
                          </a:rPr>
                          <m:t>1</m:t>
                        </m:r>
                      </m:e>
                    </m:d>
                    <m:r>
                      <a:rPr lang="en-GB" i="1" dirty="0">
                        <a:latin typeface="Cambria Math" panose="02040503050406030204" pitchFamily="18" charset="0"/>
                        <a:ea typeface="Cambria Math" panose="02040503050406030204" pitchFamily="18" charset="0"/>
                        <a:sym typeface="Wingdings" panose="05000000000000000000" pitchFamily="2" charset="2"/>
                      </a:rPr>
                      <m:t>+(0.14 ∗</m:t>
                    </m:r>
                    <m:r>
                      <a:rPr lang="en-GB" b="0" i="1" dirty="0" smtClean="0">
                        <a:latin typeface="Cambria Math" panose="02040503050406030204" pitchFamily="18" charset="0"/>
                        <a:ea typeface="Cambria Math" panose="02040503050406030204" pitchFamily="18" charset="0"/>
                        <a:sym typeface="Wingdings" panose="05000000000000000000" pitchFamily="2" charset="2"/>
                      </a:rPr>
                      <m:t>1</m:t>
                    </m:r>
                    <m:r>
                      <a:rPr lang="en-GB" i="1" dirty="0">
                        <a:latin typeface="Cambria Math" panose="02040503050406030204" pitchFamily="18" charset="0"/>
                        <a:ea typeface="Cambria Math" panose="02040503050406030204" pitchFamily="18" charset="0"/>
                        <a:sym typeface="Wingdings" panose="05000000000000000000" pitchFamily="2" charset="2"/>
                      </a:rPr>
                      <m:t>)=0.</m:t>
                    </m:r>
                    <m:r>
                      <a:rPr lang="en-GB" b="0" i="1" dirty="0" smtClean="0">
                        <a:latin typeface="Cambria Math" panose="02040503050406030204" pitchFamily="18" charset="0"/>
                        <a:ea typeface="Cambria Math" panose="02040503050406030204" pitchFamily="18" charset="0"/>
                        <a:sym typeface="Wingdings" panose="05000000000000000000" pitchFamily="2" charset="2"/>
                      </a:rPr>
                      <m:t>82</m:t>
                    </m:r>
                    <m:r>
                      <a:rPr lang="en-GB" i="1" dirty="0">
                        <a:latin typeface="Cambria Math" panose="02040503050406030204" pitchFamily="18" charset="0"/>
                        <a:ea typeface="Cambria Math" panose="02040503050406030204" pitchFamily="18" charset="0"/>
                        <a:sym typeface="Wingdings" panose="05000000000000000000" pitchFamily="2" charset="2"/>
                      </a:rPr>
                      <m:t> ;</m:t>
                    </m:r>
                  </m:oMath>
                </a14:m>
                <a:endParaRPr lang="en-GB" b="0" i="1" dirty="0">
                  <a:latin typeface="Cambria Math" panose="02040503050406030204" pitchFamily="18" charset="0"/>
                  <a:ea typeface="Cambria Math" panose="02040503050406030204" pitchFamily="18" charset="0"/>
                  <a:sym typeface="Wingdings" panose="05000000000000000000" pitchFamily="2" charset="2"/>
                </a:endParaRPr>
              </a:p>
              <a:p>
                <a14:m>
                  <m:oMath xmlns:m="http://schemas.openxmlformats.org/officeDocument/2006/math">
                    <m:sSubSup>
                      <m:sSubSupPr>
                        <m:ctrlPr>
                          <a:rPr lang="en-GB" i="1" smtClean="0">
                            <a:latin typeface="Cambria Math" panose="02040503050406030204" pitchFamily="18" charset="0"/>
                            <a:sym typeface="Wingdings" panose="05000000000000000000" pitchFamily="2" charset="2"/>
                          </a:rPr>
                        </m:ctrlPr>
                      </m:sSubSupPr>
                      <m:e>
                        <m:r>
                          <a:rPr lang="en-GB" b="0" i="1" smtClean="0">
                            <a:latin typeface="Cambria Math" panose="02040503050406030204" pitchFamily="18" charset="0"/>
                            <a:sym typeface="Wingdings" panose="05000000000000000000" pitchFamily="2" charset="2"/>
                          </a:rPr>
                          <m:t>𝑦</m:t>
                        </m:r>
                      </m:e>
                      <m:sub>
                        <m:r>
                          <a:rPr lang="en-GB" b="0" i="1" smtClean="0">
                            <a:latin typeface="Cambria Math" panose="02040503050406030204" pitchFamily="18" charset="0"/>
                            <a:sym typeface="Wingdings" panose="05000000000000000000" pitchFamily="2" charset="2"/>
                          </a:rPr>
                          <m:t>𝑡</m:t>
                        </m:r>
                        <m:r>
                          <a:rPr lang="en-GB" b="0" i="1" smtClean="0">
                            <a:latin typeface="Cambria Math" panose="02040503050406030204" pitchFamily="18" charset="0"/>
                            <a:sym typeface="Wingdings" panose="05000000000000000000" pitchFamily="2" charset="2"/>
                          </a:rPr>
                          <m:t>2</m:t>
                        </m:r>
                      </m:sub>
                      <m:sup>
                        <m:r>
                          <a:rPr lang="en-GB" b="0" i="1" smtClean="0">
                            <a:latin typeface="Cambria Math" panose="02040503050406030204" pitchFamily="18" charset="0"/>
                            <a:sym typeface="Wingdings" panose="05000000000000000000" pitchFamily="2" charset="2"/>
                          </a:rPr>
                          <m:t>∗</m:t>
                        </m:r>
                      </m:sup>
                    </m:sSubSup>
                  </m:oMath>
                </a14:m>
                <a:r>
                  <a:rPr lang="en-GB" dirty="0">
                    <a:sym typeface="Wingdings" panose="05000000000000000000" pitchFamily="2" charset="2"/>
                  </a:rPr>
                  <a:t> = </a:t>
                </a:r>
                <a14:m>
                  <m:oMath xmlns:m="http://schemas.openxmlformats.org/officeDocument/2006/math">
                    <m:r>
                      <a:rPr lang="en-GB" i="1" dirty="0">
                        <a:latin typeface="Cambria Math" panose="02040503050406030204" pitchFamily="18" charset="0"/>
                        <a:ea typeface="Cambria Math" panose="02040503050406030204" pitchFamily="18" charset="0"/>
                        <a:sym typeface="Wingdings" panose="05000000000000000000" pitchFamily="2" charset="2"/>
                      </a:rPr>
                      <m:t>0.50+</m:t>
                    </m:r>
                    <m:d>
                      <m:dPr>
                        <m:ctrlPr>
                          <a:rPr lang="en-GB" i="1" dirty="0">
                            <a:latin typeface="Cambria Math" panose="02040503050406030204" pitchFamily="18" charset="0"/>
                            <a:ea typeface="Cambria Math" panose="02040503050406030204" pitchFamily="18" charset="0"/>
                            <a:sym typeface="Wingdings" panose="05000000000000000000" pitchFamily="2" charset="2"/>
                          </a:rPr>
                        </m:ctrlPr>
                      </m:dPr>
                      <m:e>
                        <m:r>
                          <a:rPr lang="en-GB" i="1" dirty="0">
                            <a:latin typeface="Cambria Math" panose="02040503050406030204" pitchFamily="18" charset="0"/>
                            <a:ea typeface="Cambria Math" panose="02040503050406030204" pitchFamily="18" charset="0"/>
                            <a:sym typeface="Wingdings" panose="05000000000000000000" pitchFamily="2" charset="2"/>
                          </a:rPr>
                          <m:t> 0.18 ∗</m:t>
                        </m:r>
                        <m:r>
                          <a:rPr lang="en-GB" b="0" i="1" dirty="0" smtClean="0">
                            <a:latin typeface="Cambria Math" panose="02040503050406030204" pitchFamily="18" charset="0"/>
                            <a:ea typeface="Cambria Math" panose="02040503050406030204" pitchFamily="18" charset="0"/>
                            <a:sym typeface="Wingdings" panose="05000000000000000000" pitchFamily="2" charset="2"/>
                          </a:rPr>
                          <m:t>2</m:t>
                        </m:r>
                      </m:e>
                    </m:d>
                    <m:r>
                      <a:rPr lang="en-GB" i="1" dirty="0">
                        <a:latin typeface="Cambria Math" panose="02040503050406030204" pitchFamily="18" charset="0"/>
                        <a:ea typeface="Cambria Math" panose="02040503050406030204" pitchFamily="18" charset="0"/>
                        <a:sym typeface="Wingdings" panose="05000000000000000000" pitchFamily="2" charset="2"/>
                      </a:rPr>
                      <m:t>+(0.14 ∗</m:t>
                    </m:r>
                    <m:r>
                      <a:rPr lang="en-GB" b="0" i="1" dirty="0" smtClean="0">
                        <a:latin typeface="Cambria Math" panose="02040503050406030204" pitchFamily="18" charset="0"/>
                        <a:ea typeface="Cambria Math" panose="02040503050406030204" pitchFamily="18" charset="0"/>
                        <a:sym typeface="Wingdings" panose="05000000000000000000" pitchFamily="2" charset="2"/>
                      </a:rPr>
                      <m:t>2</m:t>
                    </m:r>
                    <m:r>
                      <a:rPr lang="en-GB" i="1" dirty="0">
                        <a:latin typeface="Cambria Math" panose="02040503050406030204" pitchFamily="18" charset="0"/>
                        <a:ea typeface="Cambria Math" panose="02040503050406030204" pitchFamily="18" charset="0"/>
                        <a:sym typeface="Wingdings" panose="05000000000000000000" pitchFamily="2" charset="2"/>
                      </a:rPr>
                      <m:t>)=</m:t>
                    </m:r>
                    <m:r>
                      <a:rPr lang="en-GB" b="0" i="1" dirty="0" smtClean="0">
                        <a:latin typeface="Cambria Math" panose="02040503050406030204" pitchFamily="18" charset="0"/>
                        <a:ea typeface="Cambria Math" panose="02040503050406030204" pitchFamily="18" charset="0"/>
                        <a:sym typeface="Wingdings" panose="05000000000000000000" pitchFamily="2" charset="2"/>
                      </a:rPr>
                      <m:t>1.14</m:t>
                    </m:r>
                    <m:r>
                      <a:rPr lang="en-GB" i="1" dirty="0">
                        <a:latin typeface="Cambria Math" panose="02040503050406030204" pitchFamily="18" charset="0"/>
                        <a:ea typeface="Cambria Math" panose="02040503050406030204" pitchFamily="18" charset="0"/>
                        <a:sym typeface="Wingdings" panose="05000000000000000000" pitchFamily="2" charset="2"/>
                      </a:rPr>
                      <m:t> ;</m:t>
                    </m:r>
                  </m:oMath>
                </a14:m>
                <a:endParaRPr lang="en-GB" i="1" dirty="0">
                  <a:latin typeface="Cambria Math" panose="02040503050406030204" pitchFamily="18" charset="0"/>
                  <a:ea typeface="Cambria Math" panose="02040503050406030204" pitchFamily="18" charset="0"/>
                  <a:sym typeface="Wingdings" panose="05000000000000000000" pitchFamily="2" charset="2"/>
                </a:endParaRPr>
              </a:p>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sym typeface="Wingdings" panose="05000000000000000000" pitchFamily="2" charset="2"/>
                            </a:rPr>
                          </m:ctrlPr>
                        </m:dPr>
                        <m:e>
                          <m:r>
                            <a:rPr lang="en-GB" b="0" i="1" smtClean="0">
                              <a:latin typeface="Cambria Math" panose="02040503050406030204" pitchFamily="18" charset="0"/>
                              <a:sym typeface="Wingdings" panose="05000000000000000000" pitchFamily="2" charset="2"/>
                            </a:rPr>
                            <m:t>…</m:t>
                          </m:r>
                        </m:e>
                      </m:d>
                    </m:oMath>
                  </m:oMathPara>
                </a14:m>
                <a:endParaRPr lang="en-GB" b="0" i="1" dirty="0">
                  <a:latin typeface="Cambria Math" panose="02040503050406030204" pitchFamily="18" charset="0"/>
                  <a:sym typeface="Wingdings" panose="05000000000000000000" pitchFamily="2" charset="2"/>
                </a:endParaRPr>
              </a:p>
              <a:p>
                <a14:m>
                  <m:oMath xmlns:m="http://schemas.openxmlformats.org/officeDocument/2006/math">
                    <m:sSubSup>
                      <m:sSubSupPr>
                        <m:ctrlPr>
                          <a:rPr lang="en-GB" i="1" smtClean="0">
                            <a:latin typeface="Cambria Math" panose="02040503050406030204" pitchFamily="18" charset="0"/>
                            <a:sym typeface="Wingdings" panose="05000000000000000000" pitchFamily="2" charset="2"/>
                          </a:rPr>
                        </m:ctrlPr>
                      </m:sSubSupPr>
                      <m:e>
                        <m:r>
                          <a:rPr lang="en-GB" b="0" i="1" smtClean="0">
                            <a:latin typeface="Cambria Math" panose="02040503050406030204" pitchFamily="18" charset="0"/>
                            <a:sym typeface="Wingdings" panose="05000000000000000000" pitchFamily="2" charset="2"/>
                          </a:rPr>
                          <m:t>𝑦</m:t>
                        </m:r>
                      </m:e>
                      <m:sub>
                        <m:r>
                          <a:rPr lang="en-GB" b="0" i="1" smtClean="0">
                            <a:latin typeface="Cambria Math" panose="02040503050406030204" pitchFamily="18" charset="0"/>
                            <a:sym typeface="Wingdings" panose="05000000000000000000" pitchFamily="2" charset="2"/>
                          </a:rPr>
                          <m:t>𝑡</m:t>
                        </m:r>
                        <m:r>
                          <a:rPr lang="en-GB" b="0" i="1" smtClean="0">
                            <a:latin typeface="Cambria Math" panose="02040503050406030204" pitchFamily="18" charset="0"/>
                            <a:sym typeface="Wingdings" panose="05000000000000000000" pitchFamily="2" charset="2"/>
                          </a:rPr>
                          <m:t>4</m:t>
                        </m:r>
                      </m:sub>
                      <m:sup>
                        <m:r>
                          <a:rPr lang="en-GB" b="0" i="1" smtClean="0">
                            <a:latin typeface="Cambria Math" panose="02040503050406030204" pitchFamily="18" charset="0"/>
                            <a:sym typeface="Wingdings" panose="05000000000000000000" pitchFamily="2" charset="2"/>
                          </a:rPr>
                          <m:t>∗</m:t>
                        </m:r>
                      </m:sup>
                    </m:sSubSup>
                  </m:oMath>
                </a14:m>
                <a:r>
                  <a:rPr lang="en-GB" dirty="0">
                    <a:sym typeface="Wingdings" panose="05000000000000000000" pitchFamily="2" charset="2"/>
                  </a:rPr>
                  <a:t> =</a:t>
                </a:r>
                <a14:m>
                  <m:oMath xmlns:m="http://schemas.openxmlformats.org/officeDocument/2006/math">
                    <m:r>
                      <a:rPr lang="en-GB"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i="1" dirty="0">
                        <a:latin typeface="Cambria Math" panose="02040503050406030204" pitchFamily="18" charset="0"/>
                        <a:ea typeface="Cambria Math" panose="02040503050406030204" pitchFamily="18" charset="0"/>
                        <a:sym typeface="Wingdings" panose="05000000000000000000" pitchFamily="2" charset="2"/>
                      </a:rPr>
                      <m:t>0.50+</m:t>
                    </m:r>
                    <m:d>
                      <m:dPr>
                        <m:ctrlPr>
                          <a:rPr lang="en-GB" i="1" dirty="0">
                            <a:latin typeface="Cambria Math" panose="02040503050406030204" pitchFamily="18" charset="0"/>
                            <a:ea typeface="Cambria Math" panose="02040503050406030204" pitchFamily="18" charset="0"/>
                            <a:sym typeface="Wingdings" panose="05000000000000000000" pitchFamily="2" charset="2"/>
                          </a:rPr>
                        </m:ctrlPr>
                      </m:dPr>
                      <m:e>
                        <m:r>
                          <a:rPr lang="en-GB" i="1" dirty="0">
                            <a:latin typeface="Cambria Math" panose="02040503050406030204" pitchFamily="18" charset="0"/>
                            <a:ea typeface="Cambria Math" panose="02040503050406030204" pitchFamily="18" charset="0"/>
                            <a:sym typeface="Wingdings" panose="05000000000000000000" pitchFamily="2" charset="2"/>
                          </a:rPr>
                          <m:t> 0.18 ∗</m:t>
                        </m:r>
                        <m:r>
                          <a:rPr lang="en-GB" b="0" i="1" dirty="0" smtClean="0">
                            <a:latin typeface="Cambria Math" panose="02040503050406030204" pitchFamily="18" charset="0"/>
                            <a:ea typeface="Cambria Math" panose="02040503050406030204" pitchFamily="18" charset="0"/>
                            <a:sym typeface="Wingdings" panose="05000000000000000000" pitchFamily="2" charset="2"/>
                          </a:rPr>
                          <m:t>4</m:t>
                        </m:r>
                      </m:e>
                    </m:d>
                    <m:r>
                      <a:rPr lang="en-GB" i="1" dirty="0">
                        <a:latin typeface="Cambria Math" panose="02040503050406030204" pitchFamily="18" charset="0"/>
                        <a:ea typeface="Cambria Math" panose="02040503050406030204" pitchFamily="18" charset="0"/>
                        <a:sym typeface="Wingdings" panose="05000000000000000000" pitchFamily="2" charset="2"/>
                      </a:rPr>
                      <m:t>+(0.14 ∗</m:t>
                    </m:r>
                    <m:r>
                      <a:rPr lang="en-GB" b="0" i="1" dirty="0" smtClean="0">
                        <a:latin typeface="Cambria Math" panose="02040503050406030204" pitchFamily="18" charset="0"/>
                        <a:ea typeface="Cambria Math" panose="02040503050406030204" pitchFamily="18" charset="0"/>
                        <a:sym typeface="Wingdings" panose="05000000000000000000" pitchFamily="2" charset="2"/>
                      </a:rPr>
                      <m:t>4</m:t>
                    </m:r>
                    <m:r>
                      <a:rPr lang="en-GB" i="1" dirty="0">
                        <a:latin typeface="Cambria Math" panose="02040503050406030204" pitchFamily="18" charset="0"/>
                        <a:ea typeface="Cambria Math" panose="02040503050406030204" pitchFamily="18" charset="0"/>
                        <a:sym typeface="Wingdings" panose="05000000000000000000" pitchFamily="2" charset="2"/>
                      </a:rPr>
                      <m:t>)=</m:t>
                    </m:r>
                    <m:r>
                      <a:rPr lang="en-GB" b="0" i="1" dirty="0" smtClean="0">
                        <a:latin typeface="Cambria Math" panose="02040503050406030204" pitchFamily="18" charset="0"/>
                        <a:ea typeface="Cambria Math" panose="02040503050406030204" pitchFamily="18" charset="0"/>
                        <a:sym typeface="Wingdings" panose="05000000000000000000" pitchFamily="2" charset="2"/>
                      </a:rPr>
                      <m:t>1.78</m:t>
                    </m:r>
                    <m:r>
                      <a:rPr lang="en-GB" i="1" dirty="0">
                        <a:latin typeface="Cambria Math" panose="02040503050406030204" pitchFamily="18" charset="0"/>
                        <a:ea typeface="Cambria Math" panose="02040503050406030204" pitchFamily="18" charset="0"/>
                        <a:sym typeface="Wingdings" panose="05000000000000000000" pitchFamily="2" charset="2"/>
                      </a:rPr>
                      <m:t> ;</m:t>
                    </m:r>
                  </m:oMath>
                </a14:m>
                <a:endParaRPr lang="en-GB" i="1" dirty="0">
                  <a:latin typeface="Cambria Math" panose="02040503050406030204" pitchFamily="18" charset="0"/>
                  <a:ea typeface="Cambria Math" panose="02040503050406030204" pitchFamily="18" charset="0"/>
                  <a:sym typeface="Wingdings" panose="05000000000000000000" pitchFamily="2" charset="2"/>
                </a:endParaRPr>
              </a:p>
              <a:p>
                <a:endParaRPr lang="en-GB" i="1" dirty="0">
                  <a:latin typeface="Cambria Math" panose="02040503050406030204" pitchFamily="18" charset="0"/>
                  <a:ea typeface="Cambria Math" panose="02040503050406030204" pitchFamily="18" charset="0"/>
                  <a:sym typeface="Wingdings" panose="05000000000000000000" pitchFamily="2" charset="2"/>
                </a:endParaRPr>
              </a:p>
              <a:p>
                <a:endParaRPr lang="en-GB" i="1" dirty="0">
                  <a:latin typeface="Cambria Math" panose="02040503050406030204" pitchFamily="18" charset="0"/>
                  <a:ea typeface="Cambria Math" panose="02040503050406030204" pitchFamily="18" charset="0"/>
                  <a:sym typeface="Wingdings" panose="05000000000000000000" pitchFamily="2" charset="2"/>
                </a:endParaRPr>
              </a:p>
            </p:txBody>
          </p:sp>
        </mc:Choice>
        <mc:Fallback xmlns="">
          <p:sp>
            <p:nvSpPr>
              <p:cNvPr id="6" name="TextBox 5">
                <a:extLst>
                  <a:ext uri="{FF2B5EF4-FFF2-40B4-BE49-F238E27FC236}">
                    <a16:creationId xmlns:a16="http://schemas.microsoft.com/office/drawing/2014/main" id="{3B22D906-4F76-C255-8D98-03BB9FF0D79A}"/>
                  </a:ext>
                </a:extLst>
              </p:cNvPr>
              <p:cNvSpPr txBox="1">
                <a:spLocks noRot="1" noChangeAspect="1" noMove="1" noResize="1" noEditPoints="1" noAdjustHandles="1" noChangeArrowheads="1" noChangeShapeType="1" noTextEdit="1"/>
              </p:cNvSpPr>
              <p:nvPr/>
            </p:nvSpPr>
            <p:spPr>
              <a:xfrm>
                <a:off x="6805750" y="2974934"/>
                <a:ext cx="5044138" cy="3693319"/>
              </a:xfrm>
              <a:prstGeom prst="rect">
                <a:avLst/>
              </a:prstGeom>
              <a:blipFill>
                <a:blip r:embed="rId4"/>
                <a:stretch>
                  <a:fillRect l="-966" t="-825"/>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09DEB327-DD50-0A20-8D64-C59EA3B5558F}"/>
              </a:ext>
            </a:extLst>
          </p:cNvPr>
          <p:cNvPicPr>
            <a:picLocks noChangeAspect="1"/>
          </p:cNvPicPr>
          <p:nvPr/>
        </p:nvPicPr>
        <p:blipFill rotWithShape="1">
          <a:blip r:embed="rId5"/>
          <a:srcRect l="6624"/>
          <a:stretch/>
        </p:blipFill>
        <p:spPr>
          <a:xfrm>
            <a:off x="0" y="2710080"/>
            <a:ext cx="6805750" cy="4099811"/>
          </a:xfrm>
          <a:prstGeom prst="rect">
            <a:avLst/>
          </a:prstGeom>
        </p:spPr>
      </p:pic>
      <p:sp>
        <p:nvSpPr>
          <p:cNvPr id="4" name="TextBox 3">
            <a:extLst>
              <a:ext uri="{FF2B5EF4-FFF2-40B4-BE49-F238E27FC236}">
                <a16:creationId xmlns:a16="http://schemas.microsoft.com/office/drawing/2014/main" id="{ECFCC68F-D344-66A2-1D0B-51CA02EA46EF}"/>
              </a:ext>
            </a:extLst>
          </p:cNvPr>
          <p:cNvSpPr txBox="1"/>
          <p:nvPr/>
        </p:nvSpPr>
        <p:spPr>
          <a:xfrm>
            <a:off x="1" y="4476714"/>
            <a:ext cx="449942" cy="369332"/>
          </a:xfrm>
          <a:prstGeom prst="rect">
            <a:avLst/>
          </a:prstGeom>
          <a:noFill/>
        </p:spPr>
        <p:txBody>
          <a:bodyPr wrap="square" rtlCol="0">
            <a:spAutoFit/>
          </a:bodyPr>
          <a:lstStyle/>
          <a:p>
            <a:r>
              <a:rPr lang="en-GB" i="1" dirty="0"/>
              <a:t>y*</a:t>
            </a:r>
          </a:p>
        </p:txBody>
      </p:sp>
    </p:spTree>
    <p:extLst>
      <p:ext uri="{BB962C8B-B14F-4D97-AF65-F5344CB8AC3E}">
        <p14:creationId xmlns:p14="http://schemas.microsoft.com/office/powerpoint/2010/main" val="284101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BB7730-61DE-4E4C-1EB4-963A4BE87034}"/>
              </a:ext>
            </a:extLst>
          </p:cNvPr>
          <p:cNvPicPr>
            <a:picLocks noChangeAspect="1"/>
          </p:cNvPicPr>
          <p:nvPr/>
        </p:nvPicPr>
        <p:blipFill rotWithShape="1">
          <a:blip r:embed="rId3"/>
          <a:srcRect r="14381"/>
          <a:stretch/>
        </p:blipFill>
        <p:spPr>
          <a:xfrm>
            <a:off x="0" y="1474204"/>
            <a:ext cx="7681630" cy="5046682"/>
          </a:xfrm>
          <a:prstGeom prst="rect">
            <a:avLst/>
          </a:prstGeom>
        </p:spPr>
      </p:pic>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model for categorical variables</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5381979" y="1503872"/>
                <a:ext cx="6374593" cy="5017014"/>
              </a:xfrm>
              <a:prstGeom prst="rect">
                <a:avLst/>
              </a:prstGeom>
              <a:noFill/>
            </p:spPr>
            <p:txBody>
              <a:bodyPr wrap="square">
                <a:spAutoFit/>
              </a:bodyPr>
              <a:lstStyle/>
              <a:p>
                <a:pPr marL="0">
                  <a:spcBef>
                    <a:spcPts val="1200"/>
                  </a:spcBef>
                </a:pPr>
                <a:r>
                  <a:rPr lang="en-GB" sz="2400" dirty="0">
                    <a:sym typeface="Wingdings" panose="05000000000000000000" pitchFamily="2" charset="2"/>
                  </a:rPr>
                  <a:t>Latent response </a:t>
                </a:r>
                <a:r>
                  <a:rPr lang="en-GB" sz="2400" i="1" dirty="0">
                    <a:sym typeface="Wingdings" panose="05000000000000000000" pitchFamily="2" charset="2"/>
                  </a:rPr>
                  <a:t>y*</a:t>
                </a:r>
                <a:r>
                  <a:rPr lang="en-GB" sz="2400" dirty="0">
                    <a:sym typeface="Wingdings" panose="05000000000000000000" pitchFamily="2" charset="2"/>
                  </a:rPr>
                  <a:t> function of time </a:t>
                </a:r>
                <a:r>
                  <a:rPr lang="en-GB" sz="2400" b="1" i="1" dirty="0">
                    <a:sym typeface="Wingdings" panose="05000000000000000000" pitchFamily="2" charset="2"/>
                  </a:rPr>
                  <a:t>t</a:t>
                </a:r>
                <a:r>
                  <a:rPr lang="en-GB" sz="2400" dirty="0">
                    <a:sym typeface="Wingdings" panose="05000000000000000000" pitchFamily="2" charset="2"/>
                  </a:rPr>
                  <a:t> for individual </a:t>
                </a:r>
                <a:r>
                  <a:rPr lang="en-GB" sz="2400" b="1" i="1" dirty="0" err="1">
                    <a:sym typeface="Wingdings" panose="05000000000000000000" pitchFamily="2" charset="2"/>
                  </a:rPr>
                  <a:t>i</a:t>
                </a:r>
                <a:r>
                  <a:rPr lang="en-GB" sz="2400" dirty="0">
                    <a:sym typeface="Wingdings" panose="05000000000000000000" pitchFamily="2" charset="2"/>
                  </a:rPr>
                  <a:t> :</a:t>
                </a:r>
              </a:p>
              <a:p>
                <a:pPr marL="0" indent="0">
                  <a:spcBef>
                    <a:spcPts val="1200"/>
                  </a:spcBef>
                  <a:buNone/>
                </a:pPr>
                <a:r>
                  <a:rPr lang="en-GB" sz="2400" dirty="0">
                    <a:sym typeface="Wingdings" panose="05000000000000000000" pitchFamily="2" charset="2"/>
                  </a:rPr>
                  <a:t>	</a:t>
                </a:r>
                <a14:m>
                  <m:oMath xmlns:m="http://schemas.openxmlformats.org/officeDocument/2006/math">
                    <m:sSubSup>
                      <m:sSubSupPr>
                        <m:ctrlPr>
                          <a:rPr lang="en-GB" sz="2400" i="1" smtClean="0">
                            <a:latin typeface="Cambria Math" panose="02040503050406030204" pitchFamily="18" charset="0"/>
                            <a:sym typeface="Wingdings" panose="05000000000000000000" pitchFamily="2" charset="2"/>
                          </a:rPr>
                        </m:ctrlPr>
                      </m:sSubSupPr>
                      <m:e>
                        <m:r>
                          <a:rPr lang="en-GB" sz="2400" b="0" i="1" smtClean="0">
                            <a:latin typeface="Cambria Math" panose="02040503050406030204" pitchFamily="18" charset="0"/>
                            <a:sym typeface="Wingdings" panose="05000000000000000000" pitchFamily="2" charset="2"/>
                          </a:rPr>
                          <m:t>𝑦</m:t>
                        </m:r>
                      </m:e>
                      <m:sub>
                        <m:r>
                          <a:rPr lang="en-GB" sz="2400" b="0" i="1" smtClean="0">
                            <a:latin typeface="Cambria Math" panose="02040503050406030204" pitchFamily="18" charset="0"/>
                            <a:sym typeface="Wingdings" panose="05000000000000000000" pitchFamily="2" charset="2"/>
                          </a:rPr>
                          <m:t>𝑡𝑖</m:t>
                        </m:r>
                      </m:sub>
                      <m:sup>
                        <m:r>
                          <a:rPr lang="en-GB" sz="2400" b="0" i="1" smtClean="0">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a:t>
                </a:r>
                <a14:m>
                  <m:oMath xmlns:m="http://schemas.openxmlformats.org/officeDocument/2006/math">
                    <m:r>
                      <a:rPr lang="en-GB" sz="24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i="1" dirty="0">
                        <a:latin typeface="Cambria Math" panose="02040503050406030204" pitchFamily="18" charset="0"/>
                        <a:ea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0</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𝑡𝑖𝑚𝑒</m:t>
                    </m:r>
                    <m:r>
                      <a:rPr lang="en-GB" sz="2400" b="0" i="1" smtClean="0">
                        <a:latin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sym typeface="Wingdings" panose="05000000000000000000" pitchFamily="2" charset="2"/>
                          </a:rPr>
                        </m:ctrlPr>
                      </m:sSubPr>
                      <m:e>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1</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r>
                          <a:rPr lang="en-GB" sz="2400" b="0" i="1"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400" i="1">
                            <a:latin typeface="Cambria Math" panose="02040503050406030204" pitchFamily="18" charset="0"/>
                            <a:sym typeface="Wingdings" panose="05000000000000000000" pitchFamily="2" charset="2"/>
                          </a:rPr>
                          <m:t> </m:t>
                        </m:r>
                      </m:sub>
                    </m:sSub>
                    <m:r>
                      <a:rPr lang="en-GB" sz="2400" b="0" i="1" smtClean="0">
                        <a:latin typeface="Cambria Math" panose="02040503050406030204" pitchFamily="18" charset="0"/>
                        <a:sym typeface="Wingdings" panose="05000000000000000000" pitchFamily="2" charset="2"/>
                      </a:rPr>
                      <m:t> </m:t>
                    </m:r>
                  </m:oMath>
                </a14:m>
                <a:r>
                  <a:rPr lang="en-GB" sz="2400" dirty="0">
                    <a:sym typeface="Wingdings" panose="05000000000000000000" pitchFamily="2" charset="2"/>
                  </a:rPr>
                  <a:t>;</a:t>
                </a:r>
              </a:p>
              <a:p>
                <a:pPr>
                  <a:spcBef>
                    <a:spcPts val="1200"/>
                  </a:spcBef>
                </a:pPr>
                <a:endParaRPr lang="en-GB" sz="2400" dirty="0"/>
              </a:p>
              <a:p>
                <a:pPr>
                  <a:spcBef>
                    <a:spcPts val="1200"/>
                  </a:spcBef>
                </a:pPr>
                <a:r>
                  <a:rPr lang="en-GB" sz="2400" dirty="0"/>
                  <a:t>We centre time at 1 (time-1), so that the time points are 0, 1, 2, 3, 4;</a:t>
                </a:r>
              </a:p>
              <a:p>
                <a:pPr marL="0" indent="0">
                  <a:spcBef>
                    <a:spcPts val="1200"/>
                  </a:spcBef>
                  <a:buNone/>
                </a:pPr>
                <a:r>
                  <a:rPr lang="en-GB" sz="2400" dirty="0">
                    <a:sym typeface="Wingdings" panose="05000000000000000000" pitchFamily="2" charset="2"/>
                  </a:rPr>
                  <a:t> </a:t>
                </a: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5381979" y="1503872"/>
                <a:ext cx="6374593" cy="5017014"/>
              </a:xfrm>
              <a:prstGeom prst="rect">
                <a:avLst/>
              </a:prstGeom>
              <a:blipFill>
                <a:blip r:embed="rId4"/>
                <a:stretch>
                  <a:fillRect l="-1530" t="-972"/>
                </a:stretch>
              </a:blipFill>
            </p:spPr>
            <p:txBody>
              <a:bodyPr/>
              <a:lstStyle/>
              <a:p>
                <a:r>
                  <a:rPr lang="en-GB">
                    <a:noFill/>
                  </a:rPr>
                  <a:t> </a:t>
                </a:r>
              </a:p>
            </p:txBody>
          </p:sp>
        </mc:Fallback>
      </mc:AlternateContent>
    </p:spTree>
    <p:extLst>
      <p:ext uri="{BB962C8B-B14F-4D97-AF65-F5344CB8AC3E}">
        <p14:creationId xmlns:p14="http://schemas.microsoft.com/office/powerpoint/2010/main" val="2093857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model for categorical variables:</a:t>
            </a:r>
            <a:br>
              <a:rPr lang="en-GB" b="1" dirty="0">
                <a:solidFill>
                  <a:schemeClr val="bg1"/>
                </a:solidFill>
              </a:rPr>
            </a:br>
            <a:r>
              <a:rPr lang="en-GB" b="1" dirty="0">
                <a:solidFill>
                  <a:schemeClr val="bg1"/>
                </a:solidFill>
              </a:rPr>
              <a:t>	 Quadratic growth</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473611" y="1429259"/>
                <a:ext cx="10546080" cy="3755131"/>
              </a:xfrm>
              <a:prstGeom prst="rect">
                <a:avLst/>
              </a:prstGeom>
              <a:noFill/>
            </p:spPr>
            <p:txBody>
              <a:bodyPr wrap="square">
                <a:spAutoFit/>
              </a:bodyPr>
              <a:lstStyle/>
              <a:p>
                <a:pPr marL="0">
                  <a:spcBef>
                    <a:spcPts val="1200"/>
                  </a:spcBef>
                </a:pPr>
                <a:r>
                  <a:rPr lang="en-GB" sz="2400" dirty="0">
                    <a:sym typeface="Wingdings" panose="05000000000000000000" pitchFamily="2" charset="2"/>
                  </a:rPr>
                  <a:t>Latent response </a:t>
                </a:r>
                <a:r>
                  <a:rPr lang="en-GB" sz="2400" i="1" dirty="0">
                    <a:sym typeface="Wingdings" panose="05000000000000000000" pitchFamily="2" charset="2"/>
                  </a:rPr>
                  <a:t>y*</a:t>
                </a:r>
                <a:r>
                  <a:rPr lang="en-GB" sz="2400" dirty="0">
                    <a:sym typeface="Wingdings" panose="05000000000000000000" pitchFamily="2" charset="2"/>
                  </a:rPr>
                  <a:t> function of time </a:t>
                </a:r>
                <a:r>
                  <a:rPr lang="en-GB" sz="2400" b="1" i="1" dirty="0">
                    <a:sym typeface="Wingdings" panose="05000000000000000000" pitchFamily="2" charset="2"/>
                  </a:rPr>
                  <a:t>t</a:t>
                </a:r>
                <a:r>
                  <a:rPr lang="en-GB" sz="2400" dirty="0">
                    <a:sym typeface="Wingdings" panose="05000000000000000000" pitchFamily="2" charset="2"/>
                  </a:rPr>
                  <a:t> for individual </a:t>
                </a:r>
                <a:r>
                  <a:rPr lang="en-GB" sz="2400" b="1" i="1" dirty="0" err="1">
                    <a:sym typeface="Wingdings" panose="05000000000000000000" pitchFamily="2" charset="2"/>
                  </a:rPr>
                  <a:t>i</a:t>
                </a:r>
                <a:r>
                  <a:rPr lang="en-GB" sz="2400" dirty="0">
                    <a:sym typeface="Wingdings" panose="05000000000000000000" pitchFamily="2" charset="2"/>
                  </a:rPr>
                  <a:t> :</a:t>
                </a:r>
              </a:p>
              <a:p>
                <a:pPr>
                  <a:spcBef>
                    <a:spcPts val="1200"/>
                  </a:spcBef>
                </a:pPr>
                <a14:m>
                  <m:oMath xmlns:m="http://schemas.openxmlformats.org/officeDocument/2006/math">
                    <m:sSubSup>
                      <m:sSubSupPr>
                        <m:ctrlPr>
                          <a:rPr lang="en-GB" sz="2400" i="1" smtClean="0">
                            <a:latin typeface="Cambria Math" panose="02040503050406030204" pitchFamily="18" charset="0"/>
                            <a:sym typeface="Wingdings" panose="05000000000000000000" pitchFamily="2" charset="2"/>
                          </a:rPr>
                        </m:ctrlPr>
                      </m:sSubSupPr>
                      <m:e>
                        <m:r>
                          <a:rPr lang="en-GB" sz="2400" b="0" i="1" smtClean="0">
                            <a:latin typeface="Cambria Math" panose="02040503050406030204" pitchFamily="18" charset="0"/>
                            <a:sym typeface="Wingdings" panose="05000000000000000000" pitchFamily="2" charset="2"/>
                          </a:rPr>
                          <m:t>𝑦</m:t>
                        </m:r>
                      </m:e>
                      <m:sub>
                        <m:r>
                          <a:rPr lang="en-GB" sz="2400" b="0" i="1" smtClean="0">
                            <a:latin typeface="Cambria Math" panose="02040503050406030204" pitchFamily="18" charset="0"/>
                            <a:sym typeface="Wingdings" panose="05000000000000000000" pitchFamily="2" charset="2"/>
                          </a:rPr>
                          <m:t>𝑡𝑖</m:t>
                        </m:r>
                      </m:sub>
                      <m:sup>
                        <m:r>
                          <a:rPr lang="en-GB" sz="2400" b="0" i="1" smtClean="0">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a:t>
                </a:r>
                <a14:m>
                  <m:oMath xmlns:m="http://schemas.openxmlformats.org/officeDocument/2006/math">
                    <m:r>
                      <a:rPr lang="en-GB" sz="24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i="1" dirty="0">
                        <a:latin typeface="Cambria Math" panose="02040503050406030204" pitchFamily="18" charset="0"/>
                        <a:ea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0</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𝑡𝑖𝑚𝑒</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m:t>
                    </m:r>
                    <m:sSub>
                      <m:sSubPr>
                        <m:ctrlPr>
                          <a:rPr lang="en-GB" sz="2400" b="1"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1" i="1" dirty="0">
                            <a:latin typeface="Cambria Math" panose="02040503050406030204" pitchFamily="18" charset="0"/>
                            <a:ea typeface="Cambria Math" panose="02040503050406030204" pitchFamily="18" charset="0"/>
                            <a:sym typeface="Wingdings" panose="05000000000000000000" pitchFamily="2" charset="2"/>
                          </a:rPr>
                          <m:t> </m:t>
                        </m:r>
                        <m:r>
                          <a:rPr lang="en-GB" sz="2400" b="1" i="1" dirty="0">
                            <a:latin typeface="Cambria Math" panose="02040503050406030204" pitchFamily="18" charset="0"/>
                            <a:ea typeface="Cambria Math" panose="02040503050406030204" pitchFamily="18" charset="0"/>
                            <a:sym typeface="Wingdings" panose="05000000000000000000" pitchFamily="2" charset="2"/>
                          </a:rPr>
                          <m:t>𝒈</m:t>
                        </m:r>
                      </m:e>
                      <m:sub>
                        <m:r>
                          <a:rPr lang="en-GB" sz="2400" b="1" i="1" dirty="0" smtClean="0">
                            <a:latin typeface="Cambria Math" panose="02040503050406030204" pitchFamily="18" charset="0"/>
                            <a:ea typeface="Cambria Math" panose="02040503050406030204" pitchFamily="18" charset="0"/>
                            <a:sym typeface="Wingdings" panose="05000000000000000000" pitchFamily="2" charset="2"/>
                          </a:rPr>
                          <m:t>𝟐</m:t>
                        </m:r>
                      </m:sub>
                    </m:sSub>
                    <m:r>
                      <a:rPr lang="en-GB" sz="2400" b="1" i="1" dirty="0">
                        <a:latin typeface="Cambria Math" panose="02040503050406030204" pitchFamily="18" charset="0"/>
                        <a:ea typeface="Cambria Math" panose="02040503050406030204" pitchFamily="18" charset="0"/>
                        <a:sym typeface="Wingdings" panose="05000000000000000000" pitchFamily="2" charset="2"/>
                      </a:rPr>
                      <m:t> </m:t>
                    </m:r>
                    <m:r>
                      <a:rPr lang="en-GB" sz="2400" b="1" i="1" dirty="0">
                        <a:latin typeface="Cambria Math" panose="02040503050406030204" pitchFamily="18" charset="0"/>
                        <a:ea typeface="Cambria Math" panose="02040503050406030204" pitchFamily="18" charset="0"/>
                        <a:sym typeface="Wingdings" panose="05000000000000000000" pitchFamily="2" charset="2"/>
                      </a:rPr>
                      <m:t>𝒕𝒊𝒎𝒆</m:t>
                    </m:r>
                    <m:r>
                      <a:rPr lang="en-GB" sz="2400" b="1" i="1" baseline="30000" dirty="0" smtClean="0">
                        <a:latin typeface="Cambria Math" panose="02040503050406030204" pitchFamily="18" charset="0"/>
                        <a:ea typeface="Cambria Math" panose="02040503050406030204" pitchFamily="18" charset="0"/>
                        <a:sym typeface="Wingdings" panose="05000000000000000000" pitchFamily="2" charset="2"/>
                      </a:rPr>
                      <m:t>𝟐</m:t>
                    </m:r>
                    <m:r>
                      <a:rPr lang="en-GB" sz="2400" b="0" i="1" smtClean="0">
                        <a:latin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sym typeface="Wingdings" panose="05000000000000000000" pitchFamily="2" charset="2"/>
                          </a:rPr>
                        </m:ctrlPr>
                      </m:sSubPr>
                      <m:e>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1</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r>
                          <a:rPr lang="en-GB" sz="2400" b="0" i="1"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400" i="1">
                            <a:latin typeface="Cambria Math" panose="02040503050406030204" pitchFamily="18" charset="0"/>
                            <a:sym typeface="Wingdings" panose="05000000000000000000" pitchFamily="2" charset="2"/>
                          </a:rPr>
                          <m:t> </m:t>
                        </m:r>
                      </m:sub>
                    </m:sSub>
                    <m:r>
                      <a:rPr lang="en-GB" sz="2400" b="0" i="1" smtClean="0">
                        <a:latin typeface="Cambria Math" panose="02040503050406030204" pitchFamily="18" charset="0"/>
                        <a:sym typeface="Wingdings" panose="05000000000000000000" pitchFamily="2" charset="2"/>
                      </a:rPr>
                      <m:t> +</m:t>
                    </m:r>
                    <m:sSub>
                      <m:sSubPr>
                        <m:ctrlPr>
                          <a:rPr lang="en-GB" sz="2400" b="1" i="1">
                            <a:latin typeface="Cambria Math" panose="02040503050406030204" pitchFamily="18" charset="0"/>
                            <a:ea typeface="Cambria Math" panose="02040503050406030204" pitchFamily="18" charset="0"/>
                            <a:sym typeface="Wingdings" panose="05000000000000000000" pitchFamily="2" charset="2"/>
                          </a:rPr>
                        </m:ctrlPr>
                      </m:sSubPr>
                      <m:e>
                        <m:r>
                          <a:rPr lang="en-GB" sz="2400" b="1" i="1">
                            <a:latin typeface="Cambria Math" panose="02040503050406030204" pitchFamily="18" charset="0"/>
                            <a:ea typeface="Cambria Math" panose="02040503050406030204" pitchFamily="18" charset="0"/>
                            <a:sym typeface="Wingdings" panose="05000000000000000000" pitchFamily="2" charset="2"/>
                          </a:rPr>
                          <m:t>𝒖</m:t>
                        </m:r>
                      </m:e>
                      <m:sub>
                        <m:r>
                          <a:rPr lang="en-GB" sz="2400" b="1" i="1" smtClean="0">
                            <a:latin typeface="Cambria Math" panose="02040503050406030204" pitchFamily="18" charset="0"/>
                            <a:ea typeface="Cambria Math" panose="02040503050406030204" pitchFamily="18" charset="0"/>
                            <a:sym typeface="Wingdings" panose="05000000000000000000" pitchFamily="2" charset="2"/>
                          </a:rPr>
                          <m:t>𝟐</m:t>
                        </m:r>
                        <m:r>
                          <a:rPr lang="en-GB" sz="2400" b="1" i="1">
                            <a:latin typeface="Cambria Math" panose="02040503050406030204" pitchFamily="18" charset="0"/>
                            <a:ea typeface="Cambria Math" panose="02040503050406030204" pitchFamily="18" charset="0"/>
                            <a:sym typeface="Wingdings" panose="05000000000000000000" pitchFamily="2" charset="2"/>
                          </a:rPr>
                          <m:t>𝒊</m:t>
                        </m:r>
                      </m:sub>
                    </m:sSub>
                    <m:r>
                      <a:rPr lang="en-GB" sz="2400" b="1" i="1">
                        <a:latin typeface="Cambria Math" panose="02040503050406030204" pitchFamily="18" charset="0"/>
                        <a:ea typeface="Cambria Math" panose="02040503050406030204" pitchFamily="18" charset="0"/>
                        <a:sym typeface="Wingdings" panose="05000000000000000000" pitchFamily="2" charset="2"/>
                      </a:rPr>
                      <m:t> </m:t>
                    </m:r>
                    <m:r>
                      <a:rPr lang="en-GB" sz="2400" b="1" i="1">
                        <a:latin typeface="Cambria Math" panose="02040503050406030204" pitchFamily="18" charset="0"/>
                        <a:ea typeface="Cambria Math" panose="02040503050406030204" pitchFamily="18" charset="0"/>
                        <a:sym typeface="Wingdings" panose="05000000000000000000" pitchFamily="2" charset="2"/>
                      </a:rPr>
                      <m:t>𝒕𝒊𝒎𝒆</m:t>
                    </m:r>
                    <m:r>
                      <a:rPr lang="en-GB" sz="2400" b="1" i="1" baseline="30000" smtClean="0">
                        <a:latin typeface="Cambria Math" panose="02040503050406030204" pitchFamily="18" charset="0"/>
                        <a:ea typeface="Cambria Math" panose="02040503050406030204" pitchFamily="18" charset="0"/>
                        <a:sym typeface="Wingdings" panose="05000000000000000000" pitchFamily="2" charset="2"/>
                      </a:rPr>
                      <m:t>𝟐</m:t>
                    </m:r>
                  </m:oMath>
                </a14:m>
                <a:r>
                  <a:rPr lang="en-GB" sz="2400" dirty="0">
                    <a:sym typeface="Wingdings" panose="05000000000000000000" pitchFamily="2" charset="2"/>
                  </a:rPr>
                  <a:t>  ;</a:t>
                </a:r>
              </a:p>
              <a:p>
                <a:pPr>
                  <a:spcBef>
                    <a:spcPts val="1200"/>
                  </a:spcBef>
                </a:pPr>
                <a:endParaRPr lang="en-GB" sz="2400" dirty="0"/>
              </a:p>
              <a:p>
                <a:pPr marL="0" indent="0">
                  <a:spcBef>
                    <a:spcPts val="1200"/>
                  </a:spcBef>
                  <a:buNone/>
                </a:pPr>
                <a:r>
                  <a:rPr lang="en-GB" sz="2400" dirty="0">
                    <a:sym typeface="Wingdings" panose="05000000000000000000" pitchFamily="2" charset="2"/>
                  </a:rPr>
                  <a:t> </a:t>
                </a: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473611" y="1429259"/>
                <a:ext cx="10546080" cy="3755131"/>
              </a:xfrm>
              <a:prstGeom prst="rect">
                <a:avLst/>
              </a:prstGeom>
              <a:blipFill>
                <a:blip r:embed="rId3"/>
                <a:stretch>
                  <a:fillRect l="-925" t="-1299"/>
                </a:stretch>
              </a:blipFill>
            </p:spPr>
            <p:txBody>
              <a:bodyPr/>
              <a:lstStyle/>
              <a:p>
                <a:r>
                  <a:rPr lang="en-GB">
                    <a:noFill/>
                  </a:rPr>
                  <a:t> </a:t>
                </a:r>
              </a:p>
            </p:txBody>
          </p:sp>
        </mc:Fallback>
      </mc:AlternateContent>
      <p:pic>
        <p:nvPicPr>
          <p:cNvPr id="4" name="Picture 3" descr="A picture containing text, screenshot, diagram, line&#10;&#10;Description automatically generated">
            <a:extLst>
              <a:ext uri="{FF2B5EF4-FFF2-40B4-BE49-F238E27FC236}">
                <a16:creationId xmlns:a16="http://schemas.microsoft.com/office/drawing/2014/main" id="{C9C4B932-073D-87ED-2783-8843828E9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018" y="3530994"/>
            <a:ext cx="3945982" cy="2869805"/>
          </a:xfrm>
          <a:prstGeom prst="rect">
            <a:avLst/>
          </a:prstGeom>
        </p:spPr>
      </p:pic>
      <p:pic>
        <p:nvPicPr>
          <p:cNvPr id="6" name="Picture 5">
            <a:extLst>
              <a:ext uri="{FF2B5EF4-FFF2-40B4-BE49-F238E27FC236}">
                <a16:creationId xmlns:a16="http://schemas.microsoft.com/office/drawing/2014/main" id="{E36F4A44-1B7E-134F-60D1-0779A754A4D7}"/>
              </a:ext>
            </a:extLst>
          </p:cNvPr>
          <p:cNvPicPr>
            <a:picLocks noChangeAspect="1"/>
          </p:cNvPicPr>
          <p:nvPr/>
        </p:nvPicPr>
        <p:blipFill>
          <a:blip r:embed="rId5"/>
          <a:stretch>
            <a:fillRect/>
          </a:stretch>
        </p:blipFill>
        <p:spPr>
          <a:xfrm>
            <a:off x="234197" y="2656886"/>
            <a:ext cx="7024732" cy="3951412"/>
          </a:xfrm>
          <a:prstGeom prst="rect">
            <a:avLst/>
          </a:prstGeom>
        </p:spPr>
      </p:pic>
    </p:spTree>
    <p:extLst>
      <p:ext uri="{BB962C8B-B14F-4D97-AF65-F5344CB8AC3E}">
        <p14:creationId xmlns:p14="http://schemas.microsoft.com/office/powerpoint/2010/main" val="928387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84475F-390D-D068-4654-BF6F82380148}"/>
              </a:ext>
            </a:extLst>
          </p:cNvPr>
          <p:cNvPicPr>
            <a:picLocks noChangeAspect="1"/>
          </p:cNvPicPr>
          <p:nvPr/>
        </p:nvPicPr>
        <p:blipFill rotWithShape="1">
          <a:blip r:embed="rId3"/>
          <a:srcRect r="16849"/>
          <a:stretch/>
        </p:blipFill>
        <p:spPr>
          <a:xfrm>
            <a:off x="307124" y="1561862"/>
            <a:ext cx="7401967" cy="5007285"/>
          </a:xfrm>
          <a:prstGeom prst="rect">
            <a:avLst/>
          </a:prstGeom>
        </p:spPr>
      </p:pic>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Mixture Model (GMM)</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5254253" y="1325563"/>
                <a:ext cx="6937747" cy="3970574"/>
              </a:xfrm>
              <a:prstGeom prst="rect">
                <a:avLst/>
              </a:prstGeom>
              <a:noFill/>
            </p:spPr>
            <p:txBody>
              <a:bodyPr wrap="square">
                <a:spAutoFit/>
              </a:bodyPr>
              <a:lstStyle/>
              <a:p>
                <a:pPr marL="0">
                  <a:spcBef>
                    <a:spcPts val="1200"/>
                  </a:spcBef>
                </a:pPr>
                <a:r>
                  <a:rPr lang="en-GB" sz="2400" dirty="0">
                    <a:sym typeface="Wingdings" panose="05000000000000000000" pitchFamily="2" charset="2"/>
                  </a:rPr>
                  <a:t>Latent response </a:t>
                </a:r>
                <a:r>
                  <a:rPr lang="en-GB" sz="2400" i="1" dirty="0">
                    <a:sym typeface="Wingdings" panose="05000000000000000000" pitchFamily="2" charset="2"/>
                  </a:rPr>
                  <a:t>y*</a:t>
                </a:r>
                <a:r>
                  <a:rPr lang="en-GB" sz="2400" dirty="0">
                    <a:sym typeface="Wingdings" panose="05000000000000000000" pitchFamily="2" charset="2"/>
                  </a:rPr>
                  <a:t> function of time </a:t>
                </a:r>
                <a:r>
                  <a:rPr lang="en-GB" sz="2400" b="1" i="1" dirty="0">
                    <a:sym typeface="Wingdings" panose="05000000000000000000" pitchFamily="2" charset="2"/>
                  </a:rPr>
                  <a:t>t</a:t>
                </a:r>
                <a:r>
                  <a:rPr lang="en-GB" sz="2400" dirty="0">
                    <a:sym typeface="Wingdings" panose="05000000000000000000" pitchFamily="2" charset="2"/>
                  </a:rPr>
                  <a:t> for individual </a:t>
                </a:r>
                <a:r>
                  <a:rPr lang="en-GB" sz="2400" b="1" i="1" dirty="0" err="1">
                    <a:sym typeface="Wingdings" panose="05000000000000000000" pitchFamily="2" charset="2"/>
                  </a:rPr>
                  <a:t>i</a:t>
                </a:r>
                <a:r>
                  <a:rPr lang="en-GB" sz="2400" b="1" i="1" dirty="0">
                    <a:sym typeface="Wingdings" panose="05000000000000000000" pitchFamily="2" charset="2"/>
                  </a:rPr>
                  <a:t> </a:t>
                </a:r>
                <a:r>
                  <a:rPr lang="en-GB" sz="2400" dirty="0">
                    <a:sym typeface="Wingdings" panose="05000000000000000000" pitchFamily="2" charset="2"/>
                  </a:rPr>
                  <a:t>indexed by latent class </a:t>
                </a:r>
                <a:r>
                  <a:rPr lang="en-GB" sz="2400" i="1" dirty="0">
                    <a:sym typeface="Wingdings" panose="05000000000000000000" pitchFamily="2" charset="2"/>
                  </a:rPr>
                  <a:t>k</a:t>
                </a:r>
                <a:r>
                  <a:rPr lang="en-GB" sz="2400" dirty="0">
                    <a:sym typeface="Wingdings" panose="05000000000000000000" pitchFamily="2" charset="2"/>
                  </a:rPr>
                  <a:t> :</a:t>
                </a:r>
              </a:p>
              <a:p>
                <a:pPr>
                  <a:spcBef>
                    <a:spcPts val="1200"/>
                  </a:spcBef>
                </a:pPr>
                <a14:m>
                  <m:oMath xmlns:m="http://schemas.openxmlformats.org/officeDocument/2006/math">
                    <m:sSubSup>
                      <m:sSubSupPr>
                        <m:ctrlPr>
                          <a:rPr lang="en-GB" sz="2400" i="1">
                            <a:latin typeface="Cambria Math" panose="02040503050406030204" pitchFamily="18" charset="0"/>
                            <a:sym typeface="Wingdings" panose="05000000000000000000" pitchFamily="2" charset="2"/>
                          </a:rPr>
                        </m:ctrlPr>
                      </m:sSubSupPr>
                      <m:e>
                        <m:r>
                          <a:rPr lang="en-GB" sz="2400" i="1">
                            <a:latin typeface="Cambria Math" panose="02040503050406030204" pitchFamily="18" charset="0"/>
                            <a:sym typeface="Wingdings" panose="05000000000000000000" pitchFamily="2" charset="2"/>
                          </a:rPr>
                          <m:t>𝑦</m:t>
                        </m:r>
                      </m:e>
                      <m:sub>
                        <m:r>
                          <a:rPr lang="en-GB" sz="2400" i="1">
                            <a:latin typeface="Cambria Math" panose="02040503050406030204" pitchFamily="18" charset="0"/>
                            <a:sym typeface="Wingdings" panose="05000000000000000000" pitchFamily="2" charset="2"/>
                          </a:rPr>
                          <m:t>𝑘𝑡𝑖</m:t>
                        </m:r>
                      </m:sub>
                      <m:sup>
                        <m:r>
                          <a:rPr lang="en-GB" sz="2400" i="1">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a:t>
                </a:r>
                <a14:m>
                  <m:oMath xmlns:m="http://schemas.openxmlformats.org/officeDocument/2006/math">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4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400" i="1" dirty="0">
                        <a:latin typeface="Cambria Math" panose="02040503050406030204" pitchFamily="18" charset="0"/>
                        <a:ea typeface="Cambria Math" panose="02040503050406030204" pitchFamily="18" charset="0"/>
                        <a:sym typeface="Wingdings" panose="05000000000000000000" pitchFamily="2" charset="2"/>
                      </a:rPr>
                      <m:t>+</m:t>
                    </m:r>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b="1" i="1">
                            <a:latin typeface="Cambria Math" panose="02040503050406030204" pitchFamily="18" charset="0"/>
                            <a:ea typeface="Cambria Math" panose="02040503050406030204" pitchFamily="18" charset="0"/>
                            <a:sym typeface="Wingdings" panose="05000000000000000000" pitchFamily="2" charset="2"/>
                          </a:rPr>
                          <m:t>𝒌</m:t>
                        </m:r>
                        <m:r>
                          <a:rPr lang="en-GB" sz="2400" i="1">
                            <a:latin typeface="Cambria Math" panose="02040503050406030204" pitchFamily="18" charset="0"/>
                            <a:ea typeface="Cambria Math" panose="02040503050406030204" pitchFamily="18" charset="0"/>
                            <a:sym typeface="Wingdings" panose="05000000000000000000" pitchFamily="2" charset="2"/>
                          </a:rPr>
                          <m:t>0</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i="1" dirty="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b="1" i="1" dirty="0">
                            <a:latin typeface="Cambria Math" panose="02040503050406030204" pitchFamily="18" charset="0"/>
                            <a:ea typeface="Cambria Math" panose="02040503050406030204" pitchFamily="18" charset="0"/>
                            <a:sym typeface="Wingdings" panose="05000000000000000000" pitchFamily="2" charset="2"/>
                          </a:rPr>
                          <m:t>𝒌</m:t>
                        </m:r>
                        <m:r>
                          <a:rPr lang="en-GB" sz="24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400" i="1" dirty="0">
                        <a:latin typeface="Cambria Math" panose="02040503050406030204" pitchFamily="18" charset="0"/>
                        <a:ea typeface="Cambria Math" panose="02040503050406030204" pitchFamily="18" charset="0"/>
                        <a:sym typeface="Wingdings" panose="05000000000000000000" pitchFamily="2" charset="2"/>
                      </a:rPr>
                      <m:t> </m:t>
                    </m:r>
                    <m:r>
                      <a:rPr lang="en-GB" sz="2400" i="1" dirty="0">
                        <a:latin typeface="Cambria Math" panose="02040503050406030204" pitchFamily="18" charset="0"/>
                        <a:ea typeface="Cambria Math" panose="02040503050406030204" pitchFamily="18" charset="0"/>
                        <a:sym typeface="Wingdings" panose="05000000000000000000" pitchFamily="2" charset="2"/>
                      </a:rPr>
                      <m:t>𝑡𝑖𝑚𝑒</m:t>
                    </m:r>
                    <m:r>
                      <a:rPr lang="en-GB" sz="2400" i="1">
                        <a:latin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sym typeface="Wingdings" panose="05000000000000000000" pitchFamily="2" charset="2"/>
                          </a:rPr>
                        </m:ctrlPr>
                      </m:sSubPr>
                      <m:e>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b="1" i="1">
                                <a:latin typeface="Cambria Math" panose="02040503050406030204" pitchFamily="18" charset="0"/>
                                <a:ea typeface="Cambria Math" panose="02040503050406030204" pitchFamily="18" charset="0"/>
                                <a:sym typeface="Wingdings" panose="05000000000000000000" pitchFamily="2" charset="2"/>
                              </a:rPr>
                              <m:t>𝒌</m:t>
                            </m:r>
                            <m:r>
                              <a:rPr lang="en-GB" sz="2400" i="1">
                                <a:latin typeface="Cambria Math" panose="02040503050406030204" pitchFamily="18" charset="0"/>
                                <a:ea typeface="Cambria Math" panose="02040503050406030204" pitchFamily="18" charset="0"/>
                                <a:sym typeface="Wingdings" panose="05000000000000000000" pitchFamily="2" charset="2"/>
                              </a:rPr>
                              <m:t>1</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r>
                          <a:rPr lang="en-GB" sz="2400" i="1">
                            <a:latin typeface="Cambria Math" panose="02040503050406030204" pitchFamily="18" charset="0"/>
                            <a:ea typeface="Cambria Math" panose="02040503050406030204" pitchFamily="18" charset="0"/>
                            <a:sym typeface="Wingdings" panose="05000000000000000000" pitchFamily="2" charset="2"/>
                          </a:rPr>
                          <m:t> </m:t>
                        </m:r>
                        <m:r>
                          <a:rPr lang="en-GB" sz="2400" i="1">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400" i="1">
                            <a:latin typeface="Cambria Math" panose="02040503050406030204" pitchFamily="18" charset="0"/>
                            <a:sym typeface="Wingdings" panose="05000000000000000000" pitchFamily="2" charset="2"/>
                          </a:rPr>
                          <m:t> </m:t>
                        </m:r>
                      </m:sub>
                    </m:sSub>
                    <m:r>
                      <a:rPr lang="en-GB" sz="2400" i="1">
                        <a:latin typeface="Cambria Math" panose="02040503050406030204" pitchFamily="18" charset="0"/>
                        <a:sym typeface="Wingdings" panose="05000000000000000000" pitchFamily="2" charset="2"/>
                      </a:rPr>
                      <m:t> </m:t>
                    </m:r>
                  </m:oMath>
                </a14:m>
                <a:r>
                  <a:rPr lang="en-GB" sz="2400" dirty="0">
                    <a:sym typeface="Wingdings" panose="05000000000000000000" pitchFamily="2" charset="2"/>
                  </a:rPr>
                  <a:t>.</a:t>
                </a:r>
              </a:p>
              <a:p>
                <a:pPr marL="0" indent="0">
                  <a:spcBef>
                    <a:spcPts val="1200"/>
                  </a:spcBef>
                  <a:buNone/>
                </a:pPr>
                <a:r>
                  <a:rPr lang="en-GB" sz="2400" dirty="0">
                    <a:sym typeface="Wingdings" panose="05000000000000000000" pitchFamily="2" charset="2"/>
                  </a:rPr>
                  <a:t> </a:t>
                </a:r>
              </a:p>
              <a:p>
                <a:pPr>
                  <a:spcBef>
                    <a:spcPts val="1200"/>
                  </a:spcBef>
                </a:pPr>
                <a:endParaRPr lang="en-GB" sz="2400" dirty="0">
                  <a:sym typeface="Wingdings" panose="05000000000000000000" pitchFamily="2" charset="2"/>
                </a:endParaRPr>
              </a:p>
              <a:p>
                <a:pPr>
                  <a:spcBef>
                    <a:spcPts val="1200"/>
                  </a:spcBef>
                </a:pPr>
                <a:endParaRPr lang="en-GB" sz="2400" dirty="0">
                  <a:sym typeface="Wingdings" panose="05000000000000000000" pitchFamily="2" charset="2"/>
                </a:endParaRPr>
              </a:p>
              <a:p>
                <a:pPr>
                  <a:spcBef>
                    <a:spcPts val="1200"/>
                  </a:spcBef>
                </a:pPr>
                <a:endParaRPr lang="en-GB" sz="2400" dirty="0">
                  <a:sym typeface="Wingdings" panose="05000000000000000000" pitchFamily="2" charset="2"/>
                </a:endParaRPr>
              </a:p>
              <a:p>
                <a:pPr>
                  <a:spcBef>
                    <a:spcPts val="1200"/>
                  </a:spcBef>
                </a:pPr>
                <a:endParaRPr lang="en-GB" sz="2400"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5254253" y="1325563"/>
                <a:ext cx="6937747" cy="3970574"/>
              </a:xfrm>
              <a:prstGeom prst="rect">
                <a:avLst/>
              </a:prstGeom>
              <a:blipFill>
                <a:blip r:embed="rId4"/>
                <a:stretch>
                  <a:fillRect l="-1406" t="-1227"/>
                </a:stretch>
              </a:blipFill>
            </p:spPr>
            <p:txBody>
              <a:bodyPr/>
              <a:lstStyle/>
              <a:p>
                <a:r>
                  <a:rPr lang="en-GB">
                    <a:noFill/>
                  </a:rPr>
                  <a:t> </a:t>
                </a:r>
              </a:p>
            </p:txBody>
          </p:sp>
        </mc:Fallback>
      </mc:AlternateContent>
    </p:spTree>
    <p:extLst>
      <p:ext uri="{BB962C8B-B14F-4D97-AF65-F5344CB8AC3E}">
        <p14:creationId xmlns:p14="http://schemas.microsoft.com/office/powerpoint/2010/main" val="3662815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59C275-3A0E-0BF6-36B5-826EE58F0C34}"/>
              </a:ext>
            </a:extLst>
          </p:cNvPr>
          <p:cNvPicPr>
            <a:picLocks noChangeAspect="1"/>
          </p:cNvPicPr>
          <p:nvPr/>
        </p:nvPicPr>
        <p:blipFill rotWithShape="1">
          <a:blip r:embed="rId3"/>
          <a:srcRect l="5379" r="4813"/>
          <a:stretch/>
        </p:blipFill>
        <p:spPr>
          <a:xfrm>
            <a:off x="252939" y="1921649"/>
            <a:ext cx="6444343" cy="4035902"/>
          </a:xfrm>
          <a:prstGeom prst="rect">
            <a:avLst/>
          </a:prstGeom>
        </p:spPr>
      </p:pic>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Mixture Model (GMM)</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6415314" y="1459102"/>
                <a:ext cx="5776686" cy="4124399"/>
              </a:xfrm>
              <a:prstGeom prst="rect">
                <a:avLst/>
              </a:prstGeom>
              <a:noFill/>
            </p:spPr>
            <p:txBody>
              <a:bodyPr wrap="square">
                <a:spAutoFit/>
              </a:bodyPr>
              <a:lstStyle/>
              <a:p>
                <a:pPr marL="0">
                  <a:spcBef>
                    <a:spcPts val="1200"/>
                  </a:spcBef>
                </a:pPr>
                <a:r>
                  <a:rPr lang="en-GB" sz="2000" dirty="0">
                    <a:sym typeface="Wingdings" panose="05000000000000000000" pitchFamily="2" charset="2"/>
                  </a:rPr>
                  <a:t>Latent response </a:t>
                </a:r>
                <a:r>
                  <a:rPr lang="en-GB" sz="2000" i="1" dirty="0">
                    <a:sym typeface="Wingdings" panose="05000000000000000000" pitchFamily="2" charset="2"/>
                  </a:rPr>
                  <a:t>y*</a:t>
                </a:r>
                <a:r>
                  <a:rPr lang="en-GB" sz="2000" dirty="0">
                    <a:sym typeface="Wingdings" panose="05000000000000000000" pitchFamily="2" charset="2"/>
                  </a:rPr>
                  <a:t> function of time </a:t>
                </a:r>
                <a:r>
                  <a:rPr lang="en-GB" sz="2000" b="1" i="1" dirty="0">
                    <a:sym typeface="Wingdings" panose="05000000000000000000" pitchFamily="2" charset="2"/>
                  </a:rPr>
                  <a:t>t</a:t>
                </a:r>
                <a:r>
                  <a:rPr lang="en-GB" sz="2000" dirty="0">
                    <a:sym typeface="Wingdings" panose="05000000000000000000" pitchFamily="2" charset="2"/>
                  </a:rPr>
                  <a:t> for individual </a:t>
                </a:r>
                <a:r>
                  <a:rPr lang="en-GB" sz="2000" b="1" i="1" dirty="0" err="1">
                    <a:sym typeface="Wingdings" panose="05000000000000000000" pitchFamily="2" charset="2"/>
                  </a:rPr>
                  <a:t>i</a:t>
                </a:r>
                <a:r>
                  <a:rPr lang="en-GB" sz="2000" b="1" i="1" dirty="0">
                    <a:sym typeface="Wingdings" panose="05000000000000000000" pitchFamily="2" charset="2"/>
                  </a:rPr>
                  <a:t> </a:t>
                </a:r>
                <a:r>
                  <a:rPr lang="en-GB" sz="2000" dirty="0">
                    <a:sym typeface="Wingdings" panose="05000000000000000000" pitchFamily="2" charset="2"/>
                  </a:rPr>
                  <a:t>indexed by latent class </a:t>
                </a:r>
                <a:r>
                  <a:rPr lang="en-GB" sz="2000" i="1" dirty="0">
                    <a:sym typeface="Wingdings" panose="05000000000000000000" pitchFamily="2" charset="2"/>
                  </a:rPr>
                  <a:t>k</a:t>
                </a:r>
                <a:r>
                  <a:rPr lang="en-GB" sz="2000" dirty="0">
                    <a:sym typeface="Wingdings" panose="05000000000000000000" pitchFamily="2" charset="2"/>
                  </a:rPr>
                  <a:t> :</a:t>
                </a:r>
              </a:p>
              <a:p>
                <a:pPr>
                  <a:spcBef>
                    <a:spcPts val="1200"/>
                  </a:spcBef>
                </a:pPr>
                <a14:m>
                  <m:oMath xmlns:m="http://schemas.openxmlformats.org/officeDocument/2006/math">
                    <m:sSubSup>
                      <m:sSubSupPr>
                        <m:ctrlPr>
                          <a:rPr lang="en-GB" sz="2000" i="1">
                            <a:latin typeface="Cambria Math" panose="02040503050406030204" pitchFamily="18" charset="0"/>
                            <a:sym typeface="Wingdings" panose="05000000000000000000" pitchFamily="2" charset="2"/>
                          </a:rPr>
                        </m:ctrlPr>
                      </m:sSubSupPr>
                      <m:e>
                        <m:r>
                          <a:rPr lang="en-GB" sz="2000" i="1">
                            <a:latin typeface="Cambria Math" panose="02040503050406030204" pitchFamily="18" charset="0"/>
                            <a:sym typeface="Wingdings" panose="05000000000000000000" pitchFamily="2" charset="2"/>
                          </a:rPr>
                          <m:t>𝑦</m:t>
                        </m:r>
                      </m:e>
                      <m:sub>
                        <m:r>
                          <a:rPr lang="en-GB" sz="2000" i="1">
                            <a:latin typeface="Cambria Math" panose="02040503050406030204" pitchFamily="18" charset="0"/>
                            <a:sym typeface="Wingdings" panose="05000000000000000000" pitchFamily="2" charset="2"/>
                          </a:rPr>
                          <m:t>𝑘𝑡𝑖</m:t>
                        </m:r>
                      </m:sub>
                      <m:sup>
                        <m:r>
                          <a:rPr lang="en-GB" sz="2000" i="1">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0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000" i="1" dirty="0">
                        <a:latin typeface="Cambria Math" panose="02040503050406030204" pitchFamily="18" charset="0"/>
                        <a:ea typeface="Cambria Math" panose="02040503050406030204" pitchFamily="18" charset="0"/>
                        <a:sym typeface="Wingdings" panose="05000000000000000000" pitchFamily="2" charset="2"/>
                      </a:rPr>
                      <m:t>+</m:t>
                    </m:r>
                    <m:sSub>
                      <m:sSubPr>
                        <m:ctrlPr>
                          <a:rPr lang="en-GB" sz="2000" i="1">
                            <a:latin typeface="Cambria Math" panose="02040503050406030204" pitchFamily="18" charset="0"/>
                            <a:ea typeface="Cambria Math" panose="02040503050406030204" pitchFamily="18" charset="0"/>
                            <a:sym typeface="Wingdings" panose="05000000000000000000" pitchFamily="2" charset="2"/>
                          </a:rPr>
                        </m:ctrlPr>
                      </m:sSubPr>
                      <m:e>
                        <m:r>
                          <a:rPr lang="en-GB" sz="2000" i="1">
                            <a:latin typeface="Cambria Math" panose="02040503050406030204" pitchFamily="18" charset="0"/>
                            <a:ea typeface="Cambria Math" panose="02040503050406030204" pitchFamily="18" charset="0"/>
                            <a:sym typeface="Wingdings" panose="05000000000000000000" pitchFamily="2" charset="2"/>
                          </a:rPr>
                          <m:t>𝑢</m:t>
                        </m:r>
                      </m:e>
                      <m:sub>
                        <m:r>
                          <a:rPr lang="en-GB" sz="2000" b="1" i="1">
                            <a:latin typeface="Cambria Math" panose="02040503050406030204" pitchFamily="18" charset="0"/>
                            <a:ea typeface="Cambria Math" panose="02040503050406030204" pitchFamily="18" charset="0"/>
                            <a:sym typeface="Wingdings" panose="05000000000000000000" pitchFamily="2" charset="2"/>
                          </a:rPr>
                          <m:t>𝒌</m:t>
                        </m:r>
                        <m:r>
                          <a:rPr lang="en-GB" sz="2000" i="1">
                            <a:latin typeface="Cambria Math" panose="02040503050406030204" pitchFamily="18" charset="0"/>
                            <a:ea typeface="Cambria Math" panose="02040503050406030204" pitchFamily="18" charset="0"/>
                            <a:sym typeface="Wingdings" panose="05000000000000000000" pitchFamily="2" charset="2"/>
                          </a:rPr>
                          <m:t>0</m:t>
                        </m:r>
                        <m:r>
                          <a:rPr lang="en-GB" sz="20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i="1" dirty="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a:latin typeface="Cambria Math" panose="02040503050406030204" pitchFamily="18" charset="0"/>
                            <a:ea typeface="Cambria Math" panose="02040503050406030204" pitchFamily="18" charset="0"/>
                            <a:sym typeface="Wingdings" panose="05000000000000000000" pitchFamily="2" charset="2"/>
                          </a:rPr>
                          <m:t>𝒌</m:t>
                        </m:r>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000" i="1" dirty="0">
                        <a:latin typeface="Cambria Math" panose="02040503050406030204" pitchFamily="18" charset="0"/>
                        <a:ea typeface="Cambria Math" panose="02040503050406030204" pitchFamily="18" charset="0"/>
                        <a:sym typeface="Wingdings" panose="05000000000000000000" pitchFamily="2" charset="2"/>
                      </a:rPr>
                      <m:t> </m:t>
                    </m:r>
                    <m:r>
                      <a:rPr lang="en-GB" sz="2000" i="1" dirty="0">
                        <a:latin typeface="Cambria Math" panose="02040503050406030204" pitchFamily="18" charset="0"/>
                        <a:ea typeface="Cambria Math" panose="02040503050406030204" pitchFamily="18" charset="0"/>
                        <a:sym typeface="Wingdings" panose="05000000000000000000" pitchFamily="2" charset="2"/>
                      </a:rPr>
                      <m:t>𝑡𝑖𝑚𝑒</m:t>
                    </m:r>
                    <m:r>
                      <a:rPr lang="en-GB" sz="2000" i="1">
                        <a:latin typeface="Cambria Math" panose="02040503050406030204" pitchFamily="18" charset="0"/>
                        <a:sym typeface="Wingdings" panose="05000000000000000000" pitchFamily="2" charset="2"/>
                      </a:rPr>
                      <m:t>+ </m:t>
                    </m:r>
                    <m:sSub>
                      <m:sSubPr>
                        <m:ctrlPr>
                          <a:rPr lang="en-GB" sz="2000" i="1">
                            <a:latin typeface="Cambria Math" panose="02040503050406030204" pitchFamily="18" charset="0"/>
                            <a:sym typeface="Wingdings" panose="05000000000000000000" pitchFamily="2" charset="2"/>
                          </a:rPr>
                        </m:ctrlPr>
                      </m:sSubPr>
                      <m:e>
                        <m:sSub>
                          <m:sSubPr>
                            <m:ctrlPr>
                              <a:rPr lang="en-GB" sz="2000" i="1">
                                <a:latin typeface="Cambria Math" panose="02040503050406030204" pitchFamily="18" charset="0"/>
                                <a:ea typeface="Cambria Math" panose="02040503050406030204" pitchFamily="18" charset="0"/>
                                <a:sym typeface="Wingdings" panose="05000000000000000000" pitchFamily="2" charset="2"/>
                              </a:rPr>
                            </m:ctrlPr>
                          </m:sSubPr>
                          <m:e>
                            <m:r>
                              <a:rPr lang="en-GB" sz="2000" i="1">
                                <a:latin typeface="Cambria Math" panose="02040503050406030204" pitchFamily="18" charset="0"/>
                                <a:ea typeface="Cambria Math" panose="02040503050406030204" pitchFamily="18" charset="0"/>
                                <a:sym typeface="Wingdings" panose="05000000000000000000" pitchFamily="2" charset="2"/>
                              </a:rPr>
                              <m:t>𝑢</m:t>
                            </m:r>
                          </m:e>
                          <m:sub>
                            <m:r>
                              <a:rPr lang="en-GB" sz="2000" b="1" i="1">
                                <a:latin typeface="Cambria Math" panose="02040503050406030204" pitchFamily="18" charset="0"/>
                                <a:ea typeface="Cambria Math" panose="02040503050406030204" pitchFamily="18" charset="0"/>
                                <a:sym typeface="Wingdings" panose="05000000000000000000" pitchFamily="2" charset="2"/>
                              </a:rPr>
                              <m:t>𝒌</m:t>
                            </m:r>
                            <m:r>
                              <a:rPr lang="en-GB" sz="2000" i="1">
                                <a:latin typeface="Cambria Math" panose="02040503050406030204" pitchFamily="18" charset="0"/>
                                <a:ea typeface="Cambria Math" panose="02040503050406030204" pitchFamily="18" charset="0"/>
                                <a:sym typeface="Wingdings" panose="05000000000000000000" pitchFamily="2" charset="2"/>
                              </a:rPr>
                              <m:t>1</m:t>
                            </m:r>
                            <m:r>
                              <a:rPr lang="en-GB" sz="2000" i="1">
                                <a:latin typeface="Cambria Math" panose="02040503050406030204" pitchFamily="18" charset="0"/>
                                <a:ea typeface="Cambria Math" panose="02040503050406030204" pitchFamily="18" charset="0"/>
                                <a:sym typeface="Wingdings" panose="05000000000000000000" pitchFamily="2" charset="2"/>
                              </a:rPr>
                              <m:t>𝑖</m:t>
                            </m:r>
                          </m:sub>
                        </m:sSub>
                        <m:r>
                          <a:rPr lang="en-GB" sz="2000" i="1">
                            <a:latin typeface="Cambria Math" panose="02040503050406030204" pitchFamily="18" charset="0"/>
                            <a:ea typeface="Cambria Math" panose="02040503050406030204" pitchFamily="18" charset="0"/>
                            <a:sym typeface="Wingdings" panose="05000000000000000000" pitchFamily="2" charset="2"/>
                          </a:rPr>
                          <m:t> </m:t>
                        </m:r>
                        <m:r>
                          <a:rPr lang="en-GB" sz="2000" i="1">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000" i="1">
                            <a:latin typeface="Cambria Math" panose="02040503050406030204" pitchFamily="18" charset="0"/>
                            <a:sym typeface="Wingdings" panose="05000000000000000000" pitchFamily="2" charset="2"/>
                          </a:rPr>
                          <m:t> </m:t>
                        </m:r>
                      </m:sub>
                    </m:sSub>
                    <m:r>
                      <a:rPr lang="en-GB" sz="2000" i="1">
                        <a:latin typeface="Cambria Math" panose="02040503050406030204" pitchFamily="18" charset="0"/>
                        <a:sym typeface="Wingdings" panose="05000000000000000000" pitchFamily="2" charset="2"/>
                      </a:rPr>
                      <m:t> </m:t>
                    </m:r>
                  </m:oMath>
                </a14:m>
                <a:r>
                  <a:rPr lang="en-GB" sz="2000" dirty="0">
                    <a:sym typeface="Wingdings" panose="05000000000000000000" pitchFamily="2" charset="2"/>
                  </a:rPr>
                  <a:t>;</a:t>
                </a:r>
              </a:p>
              <a:p>
                <a:pPr marL="0" indent="0">
                  <a:spcBef>
                    <a:spcPts val="1200"/>
                  </a:spcBef>
                  <a:buNone/>
                </a:pPr>
                <a:r>
                  <a:rPr lang="en-GB" sz="2000" dirty="0">
                    <a:sym typeface="Wingdings" panose="05000000000000000000" pitchFamily="2" charset="2"/>
                  </a:rPr>
                  <a:t>Latent response y* thresholds fixed equal across time </a:t>
                </a:r>
                <a:r>
                  <a:rPr lang="en-GB" sz="2000" i="1" dirty="0">
                    <a:sym typeface="Wingdings" panose="05000000000000000000" pitchFamily="2" charset="2"/>
                  </a:rPr>
                  <a:t>and</a:t>
                </a:r>
                <a:r>
                  <a:rPr lang="en-GB" sz="2000" dirty="0">
                    <a:sym typeface="Wingdings" panose="05000000000000000000" pitchFamily="2" charset="2"/>
                  </a:rPr>
                  <a:t> across classes.</a:t>
                </a:r>
              </a:p>
              <a:p>
                <a:pPr marL="0" indent="0">
                  <a:spcBef>
                    <a:spcPts val="1200"/>
                  </a:spcBef>
                  <a:buNone/>
                </a:pPr>
                <a:r>
                  <a:rPr lang="en-GB" sz="2000" dirty="0">
                    <a:sym typeface="Wingdings" panose="05000000000000000000" pitchFamily="2" charset="2"/>
                  </a:rPr>
                  <a:t> </a:t>
                </a: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6415314" y="1459102"/>
                <a:ext cx="5776686" cy="4124399"/>
              </a:xfrm>
              <a:prstGeom prst="rect">
                <a:avLst/>
              </a:prstGeom>
              <a:blipFill>
                <a:blip r:embed="rId4"/>
                <a:stretch>
                  <a:fillRect l="-1055" t="-739" r="-844"/>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D08A7A2E-CE11-81EB-A2CB-1C3FA6581DBE}"/>
              </a:ext>
            </a:extLst>
          </p:cNvPr>
          <p:cNvSpPr txBox="1"/>
          <p:nvPr/>
        </p:nvSpPr>
        <p:spPr>
          <a:xfrm>
            <a:off x="130629" y="3947886"/>
            <a:ext cx="404278" cy="369332"/>
          </a:xfrm>
          <a:prstGeom prst="rect">
            <a:avLst/>
          </a:prstGeom>
          <a:noFill/>
        </p:spPr>
        <p:txBody>
          <a:bodyPr wrap="none" rtlCol="0">
            <a:spAutoFit/>
          </a:bodyPr>
          <a:lstStyle/>
          <a:p>
            <a:r>
              <a:rPr lang="en-GB" dirty="0"/>
              <a:t>y*</a:t>
            </a:r>
          </a:p>
        </p:txBody>
      </p:sp>
    </p:spTree>
    <p:extLst>
      <p:ext uri="{BB962C8B-B14F-4D97-AF65-F5344CB8AC3E}">
        <p14:creationId xmlns:p14="http://schemas.microsoft.com/office/powerpoint/2010/main" val="348015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297890"/>
            <a:ext cx="12192000" cy="1325563"/>
          </a:xfrm>
          <a:solidFill>
            <a:srgbClr val="C00000"/>
          </a:solidFill>
        </p:spPr>
        <p:txBody>
          <a:bodyPr/>
          <a:lstStyle/>
          <a:p>
            <a:r>
              <a:rPr lang="en-GB" dirty="0">
                <a:solidFill>
                  <a:schemeClr val="bg1"/>
                </a:solidFill>
              </a:rPr>
              <a:t>	</a:t>
            </a:r>
            <a:r>
              <a:rPr lang="en-GB" b="1" dirty="0">
                <a:solidFill>
                  <a:schemeClr val="bg1"/>
                </a:solidFill>
              </a:rPr>
              <a:t>Summary</a:t>
            </a:r>
            <a:r>
              <a:rPr lang="en-GB" dirty="0">
                <a:solidFill>
                  <a:schemeClr val="bg1"/>
                </a:solidFill>
              </a:rPr>
              <a:t> </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p:txBody>
          <a:bodyPr/>
          <a:lstStyle/>
          <a:p>
            <a:r>
              <a:rPr lang="en-GB" dirty="0" err="1"/>
              <a:t>GMM</a:t>
            </a:r>
            <a:r>
              <a:rPr lang="en-GB" dirty="0"/>
              <a:t> and </a:t>
            </a:r>
            <a:r>
              <a:rPr lang="en-GB" dirty="0" err="1"/>
              <a:t>LCGA</a:t>
            </a:r>
            <a:r>
              <a:rPr lang="en-GB" dirty="0"/>
              <a:t>: person-centred approaches to identify groups with distinctive developmental trajectories. </a:t>
            </a:r>
          </a:p>
          <a:p>
            <a:r>
              <a:rPr lang="en-GB" dirty="0"/>
              <a:t>Models based on probability: Robust and transparent methods for classification. </a:t>
            </a:r>
          </a:p>
          <a:p>
            <a:r>
              <a:rPr lang="en-GB" dirty="0" err="1"/>
              <a:t>GMM</a:t>
            </a:r>
            <a:r>
              <a:rPr lang="en-GB" dirty="0"/>
              <a:t>: Trajectory groups with intra-group variation. </a:t>
            </a:r>
            <a:r>
              <a:rPr lang="en-GB" dirty="0" err="1"/>
              <a:t>LCGA</a:t>
            </a:r>
            <a:r>
              <a:rPr lang="en-GB" dirty="0"/>
              <a:t>: Groups with same trajectories.</a:t>
            </a:r>
          </a:p>
          <a:p>
            <a:r>
              <a:rPr lang="en-GB" dirty="0"/>
              <a:t>Judgment in model selection. </a:t>
            </a:r>
          </a:p>
        </p:txBody>
      </p:sp>
    </p:spTree>
    <p:extLst>
      <p:ext uri="{BB962C8B-B14F-4D97-AF65-F5344CB8AC3E}">
        <p14:creationId xmlns:p14="http://schemas.microsoft.com/office/powerpoint/2010/main" val="2249221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59C275-3A0E-0BF6-36B5-826EE58F0C34}"/>
              </a:ext>
            </a:extLst>
          </p:cNvPr>
          <p:cNvPicPr>
            <a:picLocks noChangeAspect="1"/>
          </p:cNvPicPr>
          <p:nvPr/>
        </p:nvPicPr>
        <p:blipFill rotWithShape="1">
          <a:blip r:embed="rId3"/>
          <a:srcRect l="5379" r="4813"/>
          <a:stretch/>
        </p:blipFill>
        <p:spPr>
          <a:xfrm>
            <a:off x="0" y="1921649"/>
            <a:ext cx="6444343" cy="4035902"/>
          </a:xfrm>
          <a:prstGeom prst="rect">
            <a:avLst/>
          </a:prstGeom>
        </p:spPr>
      </p:pic>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Mixture Model (GMM)</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6444343" y="1325563"/>
                <a:ext cx="5776686" cy="8125494"/>
              </a:xfrm>
              <a:prstGeom prst="rect">
                <a:avLst/>
              </a:prstGeom>
              <a:noFill/>
            </p:spPr>
            <p:txBody>
              <a:bodyPr wrap="square">
                <a:spAutoFit/>
              </a:bodyPr>
              <a:lstStyle/>
              <a:p>
                <a:pPr marL="0">
                  <a:spcBef>
                    <a:spcPts val="1200"/>
                  </a:spcBef>
                </a:pPr>
                <a:r>
                  <a:rPr lang="en-GB" sz="2000" dirty="0">
                    <a:sym typeface="Wingdings" panose="05000000000000000000" pitchFamily="2" charset="2"/>
                  </a:rPr>
                  <a:t>Latent response </a:t>
                </a:r>
                <a:r>
                  <a:rPr lang="en-GB" sz="2000" i="1" dirty="0">
                    <a:sym typeface="Wingdings" panose="05000000000000000000" pitchFamily="2" charset="2"/>
                  </a:rPr>
                  <a:t>y*</a:t>
                </a:r>
                <a:r>
                  <a:rPr lang="en-GB" sz="2000" dirty="0">
                    <a:sym typeface="Wingdings" panose="05000000000000000000" pitchFamily="2" charset="2"/>
                  </a:rPr>
                  <a:t> function of time </a:t>
                </a:r>
                <a:r>
                  <a:rPr lang="en-GB" sz="2000" b="1" i="1" dirty="0">
                    <a:sym typeface="Wingdings" panose="05000000000000000000" pitchFamily="2" charset="2"/>
                  </a:rPr>
                  <a:t>t</a:t>
                </a:r>
                <a:r>
                  <a:rPr lang="en-GB" sz="2000" dirty="0">
                    <a:sym typeface="Wingdings" panose="05000000000000000000" pitchFamily="2" charset="2"/>
                  </a:rPr>
                  <a:t> for individual </a:t>
                </a:r>
                <a:r>
                  <a:rPr lang="en-GB" sz="2000" b="1" i="1" dirty="0" err="1">
                    <a:sym typeface="Wingdings" panose="05000000000000000000" pitchFamily="2" charset="2"/>
                  </a:rPr>
                  <a:t>i</a:t>
                </a:r>
                <a:r>
                  <a:rPr lang="en-GB" sz="2000" b="1" i="1" dirty="0">
                    <a:sym typeface="Wingdings" panose="05000000000000000000" pitchFamily="2" charset="2"/>
                  </a:rPr>
                  <a:t> </a:t>
                </a:r>
                <a:r>
                  <a:rPr lang="en-GB" sz="2000" dirty="0">
                    <a:sym typeface="Wingdings" panose="05000000000000000000" pitchFamily="2" charset="2"/>
                  </a:rPr>
                  <a:t>indexed by latent class </a:t>
                </a:r>
                <a:r>
                  <a:rPr lang="en-GB" sz="2000" i="1" dirty="0">
                    <a:sym typeface="Wingdings" panose="05000000000000000000" pitchFamily="2" charset="2"/>
                  </a:rPr>
                  <a:t>k</a:t>
                </a:r>
                <a:r>
                  <a:rPr lang="en-GB" sz="2000" dirty="0">
                    <a:sym typeface="Wingdings" panose="05000000000000000000" pitchFamily="2" charset="2"/>
                  </a:rPr>
                  <a:t> :</a:t>
                </a:r>
              </a:p>
              <a:p>
                <a:pPr>
                  <a:spcBef>
                    <a:spcPts val="1200"/>
                  </a:spcBef>
                </a:pPr>
                <a14:m>
                  <m:oMath xmlns:m="http://schemas.openxmlformats.org/officeDocument/2006/math">
                    <m:sSubSup>
                      <m:sSubSupPr>
                        <m:ctrlPr>
                          <a:rPr lang="en-GB" sz="2000" i="1">
                            <a:latin typeface="Cambria Math" panose="02040503050406030204" pitchFamily="18" charset="0"/>
                            <a:sym typeface="Wingdings" panose="05000000000000000000" pitchFamily="2" charset="2"/>
                          </a:rPr>
                        </m:ctrlPr>
                      </m:sSubSupPr>
                      <m:e>
                        <m:r>
                          <a:rPr lang="en-GB" sz="2000" i="1">
                            <a:latin typeface="Cambria Math" panose="02040503050406030204" pitchFamily="18" charset="0"/>
                            <a:sym typeface="Wingdings" panose="05000000000000000000" pitchFamily="2" charset="2"/>
                          </a:rPr>
                          <m:t>𝑦</m:t>
                        </m:r>
                      </m:e>
                      <m:sub>
                        <m:r>
                          <a:rPr lang="en-GB" sz="2000" i="1">
                            <a:latin typeface="Cambria Math" panose="02040503050406030204" pitchFamily="18" charset="0"/>
                            <a:sym typeface="Wingdings" panose="05000000000000000000" pitchFamily="2" charset="2"/>
                          </a:rPr>
                          <m:t>𝑘𝑡𝑖</m:t>
                        </m:r>
                      </m:sub>
                      <m:sup>
                        <m:r>
                          <a:rPr lang="en-GB" sz="2000" i="1">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0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000" i="1" dirty="0">
                        <a:latin typeface="Cambria Math" panose="02040503050406030204" pitchFamily="18" charset="0"/>
                        <a:ea typeface="Cambria Math" panose="02040503050406030204" pitchFamily="18" charset="0"/>
                        <a:sym typeface="Wingdings" panose="05000000000000000000" pitchFamily="2" charset="2"/>
                      </a:rPr>
                      <m:t>+</m:t>
                    </m:r>
                    <m:sSub>
                      <m:sSubPr>
                        <m:ctrlPr>
                          <a:rPr lang="en-GB" sz="2000" i="1">
                            <a:latin typeface="Cambria Math" panose="02040503050406030204" pitchFamily="18" charset="0"/>
                            <a:ea typeface="Cambria Math" panose="02040503050406030204" pitchFamily="18" charset="0"/>
                            <a:sym typeface="Wingdings" panose="05000000000000000000" pitchFamily="2" charset="2"/>
                          </a:rPr>
                        </m:ctrlPr>
                      </m:sSubPr>
                      <m:e>
                        <m:r>
                          <a:rPr lang="en-GB" sz="2000" i="1">
                            <a:latin typeface="Cambria Math" panose="02040503050406030204" pitchFamily="18" charset="0"/>
                            <a:ea typeface="Cambria Math" panose="02040503050406030204" pitchFamily="18" charset="0"/>
                            <a:sym typeface="Wingdings" panose="05000000000000000000" pitchFamily="2" charset="2"/>
                          </a:rPr>
                          <m:t>𝑢</m:t>
                        </m:r>
                      </m:e>
                      <m:sub>
                        <m:r>
                          <a:rPr lang="en-GB" sz="2000" b="1" i="1">
                            <a:latin typeface="Cambria Math" panose="02040503050406030204" pitchFamily="18" charset="0"/>
                            <a:ea typeface="Cambria Math" panose="02040503050406030204" pitchFamily="18" charset="0"/>
                            <a:sym typeface="Wingdings" panose="05000000000000000000" pitchFamily="2" charset="2"/>
                          </a:rPr>
                          <m:t>𝒌</m:t>
                        </m:r>
                        <m:r>
                          <a:rPr lang="en-GB" sz="2000" i="1">
                            <a:latin typeface="Cambria Math" panose="02040503050406030204" pitchFamily="18" charset="0"/>
                            <a:ea typeface="Cambria Math" panose="02040503050406030204" pitchFamily="18" charset="0"/>
                            <a:sym typeface="Wingdings" panose="05000000000000000000" pitchFamily="2" charset="2"/>
                          </a:rPr>
                          <m:t>0</m:t>
                        </m:r>
                        <m:r>
                          <a:rPr lang="en-GB" sz="20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i="1" dirty="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a:latin typeface="Cambria Math" panose="02040503050406030204" pitchFamily="18" charset="0"/>
                            <a:ea typeface="Cambria Math" panose="02040503050406030204" pitchFamily="18" charset="0"/>
                            <a:sym typeface="Wingdings" panose="05000000000000000000" pitchFamily="2" charset="2"/>
                          </a:rPr>
                          <m:t>𝒌</m:t>
                        </m:r>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000" i="1" dirty="0">
                        <a:latin typeface="Cambria Math" panose="02040503050406030204" pitchFamily="18" charset="0"/>
                        <a:ea typeface="Cambria Math" panose="02040503050406030204" pitchFamily="18" charset="0"/>
                        <a:sym typeface="Wingdings" panose="05000000000000000000" pitchFamily="2" charset="2"/>
                      </a:rPr>
                      <m:t> </m:t>
                    </m:r>
                    <m:r>
                      <a:rPr lang="en-GB" sz="2000" i="1" dirty="0">
                        <a:latin typeface="Cambria Math" panose="02040503050406030204" pitchFamily="18" charset="0"/>
                        <a:ea typeface="Cambria Math" panose="02040503050406030204" pitchFamily="18" charset="0"/>
                        <a:sym typeface="Wingdings" panose="05000000000000000000" pitchFamily="2" charset="2"/>
                      </a:rPr>
                      <m:t>𝑡𝑖𝑚𝑒</m:t>
                    </m:r>
                    <m:r>
                      <a:rPr lang="en-GB" sz="2000" i="1">
                        <a:latin typeface="Cambria Math" panose="02040503050406030204" pitchFamily="18" charset="0"/>
                        <a:sym typeface="Wingdings" panose="05000000000000000000" pitchFamily="2" charset="2"/>
                      </a:rPr>
                      <m:t>+ </m:t>
                    </m:r>
                    <m:sSub>
                      <m:sSubPr>
                        <m:ctrlPr>
                          <a:rPr lang="en-GB" sz="2000" i="1">
                            <a:latin typeface="Cambria Math" panose="02040503050406030204" pitchFamily="18" charset="0"/>
                            <a:sym typeface="Wingdings" panose="05000000000000000000" pitchFamily="2" charset="2"/>
                          </a:rPr>
                        </m:ctrlPr>
                      </m:sSubPr>
                      <m:e>
                        <m:sSub>
                          <m:sSubPr>
                            <m:ctrlPr>
                              <a:rPr lang="en-GB" sz="2000" i="1">
                                <a:latin typeface="Cambria Math" panose="02040503050406030204" pitchFamily="18" charset="0"/>
                                <a:ea typeface="Cambria Math" panose="02040503050406030204" pitchFamily="18" charset="0"/>
                                <a:sym typeface="Wingdings" panose="05000000000000000000" pitchFamily="2" charset="2"/>
                              </a:rPr>
                            </m:ctrlPr>
                          </m:sSubPr>
                          <m:e>
                            <m:r>
                              <a:rPr lang="en-GB" sz="2000" i="1">
                                <a:latin typeface="Cambria Math" panose="02040503050406030204" pitchFamily="18" charset="0"/>
                                <a:ea typeface="Cambria Math" panose="02040503050406030204" pitchFamily="18" charset="0"/>
                                <a:sym typeface="Wingdings" panose="05000000000000000000" pitchFamily="2" charset="2"/>
                              </a:rPr>
                              <m:t>𝑢</m:t>
                            </m:r>
                          </m:e>
                          <m:sub>
                            <m:r>
                              <a:rPr lang="en-GB" sz="2000" b="1" i="1">
                                <a:latin typeface="Cambria Math" panose="02040503050406030204" pitchFamily="18" charset="0"/>
                                <a:ea typeface="Cambria Math" panose="02040503050406030204" pitchFamily="18" charset="0"/>
                                <a:sym typeface="Wingdings" panose="05000000000000000000" pitchFamily="2" charset="2"/>
                              </a:rPr>
                              <m:t>𝒌</m:t>
                            </m:r>
                            <m:r>
                              <a:rPr lang="en-GB" sz="2000" i="1">
                                <a:latin typeface="Cambria Math" panose="02040503050406030204" pitchFamily="18" charset="0"/>
                                <a:ea typeface="Cambria Math" panose="02040503050406030204" pitchFamily="18" charset="0"/>
                                <a:sym typeface="Wingdings" panose="05000000000000000000" pitchFamily="2" charset="2"/>
                              </a:rPr>
                              <m:t>1</m:t>
                            </m:r>
                            <m:r>
                              <a:rPr lang="en-GB" sz="2000" i="1">
                                <a:latin typeface="Cambria Math" panose="02040503050406030204" pitchFamily="18" charset="0"/>
                                <a:ea typeface="Cambria Math" panose="02040503050406030204" pitchFamily="18" charset="0"/>
                                <a:sym typeface="Wingdings" panose="05000000000000000000" pitchFamily="2" charset="2"/>
                              </a:rPr>
                              <m:t>𝑖</m:t>
                            </m:r>
                          </m:sub>
                        </m:sSub>
                        <m:r>
                          <a:rPr lang="en-GB" sz="2000" i="1">
                            <a:latin typeface="Cambria Math" panose="02040503050406030204" pitchFamily="18" charset="0"/>
                            <a:ea typeface="Cambria Math" panose="02040503050406030204" pitchFamily="18" charset="0"/>
                            <a:sym typeface="Wingdings" panose="05000000000000000000" pitchFamily="2" charset="2"/>
                          </a:rPr>
                          <m:t> </m:t>
                        </m:r>
                        <m:r>
                          <a:rPr lang="en-GB" sz="2000" i="1">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000" i="1">
                            <a:latin typeface="Cambria Math" panose="02040503050406030204" pitchFamily="18" charset="0"/>
                            <a:sym typeface="Wingdings" panose="05000000000000000000" pitchFamily="2" charset="2"/>
                          </a:rPr>
                          <m:t> </m:t>
                        </m:r>
                      </m:sub>
                    </m:sSub>
                    <m:r>
                      <a:rPr lang="en-GB" sz="2000" i="1">
                        <a:latin typeface="Cambria Math" panose="02040503050406030204" pitchFamily="18" charset="0"/>
                        <a:sym typeface="Wingdings" panose="05000000000000000000" pitchFamily="2" charset="2"/>
                      </a:rPr>
                      <m:t> </m:t>
                    </m:r>
                  </m:oMath>
                </a14:m>
                <a:r>
                  <a:rPr lang="en-GB" sz="2000" dirty="0">
                    <a:sym typeface="Wingdings" panose="05000000000000000000" pitchFamily="2" charset="2"/>
                  </a:rPr>
                  <a:t>;</a:t>
                </a:r>
              </a:p>
              <a:p>
                <a:pPr marL="0" indent="0">
                  <a:spcBef>
                    <a:spcPts val="1200"/>
                  </a:spcBef>
                  <a:buNone/>
                </a:pPr>
                <a:r>
                  <a:rPr lang="en-GB" sz="2000" dirty="0">
                    <a:sym typeface="Wingdings" panose="05000000000000000000" pitchFamily="2" charset="2"/>
                  </a:rPr>
                  <a:t>Latent response y* thresholds fixed across time and across classes.</a:t>
                </a:r>
              </a:p>
              <a:p>
                <a:pPr marL="0" indent="0">
                  <a:spcBef>
                    <a:spcPts val="1200"/>
                  </a:spcBef>
                  <a:buNone/>
                </a:pPr>
                <a14:m>
                  <m:oMath xmlns:m="http://schemas.openxmlformats.org/officeDocument/2006/math">
                    <m:sSub>
                      <m:sSubPr>
                        <m:ctrlPr>
                          <a:rPr lang="en-GB" sz="2000" b="1"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𝒈</m:t>
                        </m:r>
                      </m:e>
                      <m:sub>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000" b="1" i="1" dirty="0">
                            <a:latin typeface="Cambria Math" panose="02040503050406030204" pitchFamily="18" charset="0"/>
                            <a:ea typeface="Cambria Math" panose="02040503050406030204" pitchFamily="18" charset="0"/>
                            <a:sym typeface="Wingdings" panose="05000000000000000000" pitchFamily="2" charset="2"/>
                          </a:rPr>
                          <m:t>𝟎</m:t>
                        </m:r>
                      </m:sub>
                    </m:sSub>
                  </m:oMath>
                </a14:m>
                <a:r>
                  <a:rPr lang="en-GB" sz="2000" b="1" dirty="0">
                    <a:sym typeface="Wingdings" panose="05000000000000000000" pitchFamily="2" charset="2"/>
                  </a:rPr>
                  <a:t> = 0 for one class (e.g. the last one in </a:t>
                </a:r>
                <a:r>
                  <a:rPr lang="en-GB" sz="2000" b="1" dirty="0" err="1">
                    <a:sym typeface="Wingdings" panose="05000000000000000000" pitchFamily="2" charset="2"/>
                  </a:rPr>
                  <a:t>Mplus</a:t>
                </a:r>
                <a:r>
                  <a:rPr lang="en-GB" sz="2000" b="1" dirty="0">
                    <a:sym typeface="Wingdings" panose="05000000000000000000" pitchFamily="2" charset="2"/>
                  </a:rPr>
                  <a:t>) because scale of y* is arbitrary. </a:t>
                </a:r>
              </a:p>
              <a:p>
                <a:pPr>
                  <a:spcBef>
                    <a:spcPts val="1200"/>
                  </a:spcBef>
                </a:pPr>
                <a:r>
                  <a:rPr lang="en-GB" sz="2000" b="1" dirty="0">
                    <a:sym typeface="Wingdings" panose="05000000000000000000" pitchFamily="2" charset="2"/>
                  </a:rPr>
                  <a:t>Latent Class #1:  </a:t>
                </a:r>
                <a14:m>
                  <m:oMath xmlns:m="http://schemas.openxmlformats.org/officeDocument/2006/math">
                    <m:sSub>
                      <m:sSubPr>
                        <m:ctrlPr>
                          <a:rPr lang="en-GB" sz="20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𝟏</m:t>
                        </m:r>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m:t>
                        </m:r>
                        <m:r>
                          <a:rPr lang="en-GB" sz="20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=−.15</m:t>
                    </m:r>
                  </m:oMath>
                </a14:m>
                <a:r>
                  <a:rPr lang="en-GB" sz="2000" dirty="0">
                    <a:sym typeface="Wingdings" panose="05000000000000000000" pitchFamily="2" charset="2"/>
                  </a:rPr>
                  <a:t> ; </a:t>
                </a:r>
                <a14:m>
                  <m:oMath xmlns:m="http://schemas.openxmlformats.org/officeDocument/2006/math">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i="1" dirty="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a:latin typeface="Cambria Math" panose="02040503050406030204" pitchFamily="18" charset="0"/>
                            <a:ea typeface="Cambria Math" panose="02040503050406030204" pitchFamily="18" charset="0"/>
                            <a:sym typeface="Wingdings" panose="05000000000000000000" pitchFamily="2" charset="2"/>
                          </a:rPr>
                          <m:t>𝒌</m:t>
                        </m:r>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𝟏</m:t>
                        </m:r>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m:t>
                        </m:r>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oMath>
                </a14:m>
                <a:r>
                  <a:rPr lang="en-GB" sz="2000" dirty="0">
                    <a:sym typeface="Wingdings" panose="05000000000000000000" pitchFamily="2" charset="2"/>
                  </a:rPr>
                  <a:t> = 0.41;</a:t>
                </a:r>
              </a:p>
              <a:p>
                <a:pPr>
                  <a:spcBef>
                    <a:spcPts val="1200"/>
                  </a:spcBef>
                </a:pPr>
                <a:r>
                  <a:rPr lang="en-GB" sz="2000" i="1" dirty="0">
                    <a:sym typeface="Wingdings" panose="05000000000000000000" pitchFamily="2" charset="2"/>
                  </a:rPr>
                  <a:t>Average Latent Class #1 trajectory</a:t>
                </a:r>
                <a:r>
                  <a:rPr lang="en-GB" sz="2000" dirty="0">
                    <a:sym typeface="Wingdings" panose="05000000000000000000" pitchFamily="2" charset="2"/>
                  </a:rPr>
                  <a:t>:</a:t>
                </a:r>
              </a:p>
              <a:p>
                <a:pPr>
                  <a:spcBef>
                    <a:spcPts val="1200"/>
                  </a:spcBef>
                </a:pPr>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i="1">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𝑐</m:t>
                        </m:r>
                        <m:r>
                          <a:rPr lang="en-GB" sz="2000" b="0" i="1" smtClean="0">
                            <a:latin typeface="Cambria Math" panose="02040503050406030204" pitchFamily="18" charset="0"/>
                            <a:sym typeface="Wingdings" panose="05000000000000000000" pitchFamily="2" charset="2"/>
                          </a:rPr>
                          <m:t>1</m:t>
                        </m:r>
                        <m:r>
                          <a:rPr lang="en-GB" sz="2000" b="0" i="1" smtClean="0">
                            <a:latin typeface="Cambria Math" panose="02040503050406030204" pitchFamily="18" charset="0"/>
                            <a:sym typeface="Wingdings" panose="05000000000000000000" pitchFamily="2" charset="2"/>
                          </a:rPr>
                          <m:t>𝑡</m:t>
                        </m:r>
                        <m:r>
                          <a:rPr lang="en-GB" sz="2000" b="0" i="1" smtClean="0">
                            <a:latin typeface="Cambria Math" panose="02040503050406030204" pitchFamily="18" charset="0"/>
                            <a:sym typeface="Wingdings" panose="05000000000000000000" pitchFamily="2" charset="2"/>
                          </a:rPr>
                          <m:t>0</m:t>
                        </m:r>
                      </m:sub>
                      <m:sup>
                        <m:r>
                          <a:rPr lang="en-GB" sz="2000" i="1">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i="1" dirty="0" smtClean="0">
                        <a:latin typeface="Cambria Math" panose="02040503050406030204" pitchFamily="18" charset="0"/>
                        <a:ea typeface="Cambria Math" panose="02040503050406030204" pitchFamily="18" charset="0"/>
                        <a:sym typeface="Wingdings" panose="05000000000000000000" pitchFamily="2" charset="2"/>
                      </a:rPr>
                      <m:t>−</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.15</m:t>
                    </m:r>
                    <m:r>
                      <a:rPr lang="en-GB" sz="2000" i="1" dirty="0">
                        <a:latin typeface="Cambria Math" panose="02040503050406030204" pitchFamily="18" charset="0"/>
                        <a:ea typeface="Cambria Math" panose="02040503050406030204" pitchFamily="18" charset="0"/>
                        <a:sym typeface="Wingdings" panose="05000000000000000000" pitchFamily="2" charset="2"/>
                      </a:rPr>
                      <m:t>+</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0.41 ∗0</m:t>
                    </m:r>
                  </m:oMath>
                </a14:m>
                <a:r>
                  <a:rPr lang="en-GB" sz="2000" dirty="0">
                    <a:sym typeface="Wingdings" panose="05000000000000000000" pitchFamily="2" charset="2"/>
                  </a:rPr>
                  <a:t>  …etc. </a:t>
                </a:r>
              </a:p>
              <a:p>
                <a:pPr>
                  <a:spcBef>
                    <a:spcPts val="1200"/>
                  </a:spcBef>
                </a:pPr>
                <a:r>
                  <a:rPr lang="en-GB" sz="2000" b="1" dirty="0">
                    <a:sym typeface="Wingdings" panose="05000000000000000000" pitchFamily="2" charset="2"/>
                  </a:rPr>
                  <a:t>Latent Class #2:  </a:t>
                </a:r>
                <a14:m>
                  <m:oMath xmlns:m="http://schemas.openxmlformats.org/officeDocument/2006/math">
                    <m:sSub>
                      <m:sSubPr>
                        <m:ctrlPr>
                          <a:rPr lang="en-GB" sz="20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𝟐</m:t>
                        </m:r>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m:t>
                        </m:r>
                        <m:r>
                          <a:rPr lang="en-GB" sz="20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m:t>
                    </m:r>
                  </m:oMath>
                </a14:m>
                <a:r>
                  <a:rPr lang="en-GB" sz="2000" dirty="0">
                    <a:sym typeface="Wingdings" panose="05000000000000000000" pitchFamily="2" charset="2"/>
                  </a:rPr>
                  <a:t>0 ; </a:t>
                </a:r>
                <a14:m>
                  <m:oMath xmlns:m="http://schemas.openxmlformats.org/officeDocument/2006/math">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i="1" dirty="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a:latin typeface="Cambria Math" panose="02040503050406030204" pitchFamily="18" charset="0"/>
                            <a:ea typeface="Cambria Math" panose="02040503050406030204" pitchFamily="18" charset="0"/>
                            <a:sym typeface="Wingdings" panose="05000000000000000000" pitchFamily="2" charset="2"/>
                          </a:rPr>
                          <m:t>𝒌</m:t>
                        </m:r>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𝟐</m:t>
                        </m:r>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m:t>
                        </m:r>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oMath>
                </a14:m>
                <a:r>
                  <a:rPr lang="en-GB" sz="2000" dirty="0">
                    <a:sym typeface="Wingdings" panose="05000000000000000000" pitchFamily="2" charset="2"/>
                  </a:rPr>
                  <a:t> = - 0.25;</a:t>
                </a:r>
              </a:p>
              <a:p>
                <a:pPr>
                  <a:spcBef>
                    <a:spcPts val="1200"/>
                  </a:spcBef>
                </a:pPr>
                <a:r>
                  <a:rPr lang="en-GB" sz="2000" dirty="0">
                    <a:sym typeface="Wingdings" panose="05000000000000000000" pitchFamily="2" charset="2"/>
                  </a:rPr>
                  <a:t>Average Latent Class #2 trajectory:</a:t>
                </a:r>
              </a:p>
              <a:p>
                <a:pPr>
                  <a:spcBef>
                    <a:spcPts val="1200"/>
                  </a:spcBef>
                </a:pPr>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i="1">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𝑐</m:t>
                        </m:r>
                        <m:r>
                          <a:rPr lang="en-GB" sz="2000" b="0" i="1" smtClean="0">
                            <a:latin typeface="Cambria Math" panose="02040503050406030204" pitchFamily="18" charset="0"/>
                            <a:sym typeface="Wingdings" panose="05000000000000000000" pitchFamily="2" charset="2"/>
                          </a:rPr>
                          <m:t>1</m:t>
                        </m:r>
                        <m:r>
                          <a:rPr lang="en-GB" sz="2000" b="0" i="1" smtClean="0">
                            <a:latin typeface="Cambria Math" panose="02040503050406030204" pitchFamily="18" charset="0"/>
                            <a:sym typeface="Wingdings" panose="05000000000000000000" pitchFamily="2" charset="2"/>
                          </a:rPr>
                          <m:t>𝑡</m:t>
                        </m:r>
                        <m:r>
                          <a:rPr lang="en-GB" sz="2000" b="0" i="1" smtClean="0">
                            <a:latin typeface="Cambria Math" panose="02040503050406030204" pitchFamily="18" charset="0"/>
                            <a:sym typeface="Wingdings" panose="05000000000000000000" pitchFamily="2" charset="2"/>
                          </a:rPr>
                          <m:t>0</m:t>
                        </m:r>
                      </m:sub>
                      <m:sup>
                        <m:r>
                          <a:rPr lang="en-GB" sz="2000" i="1">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b="0" i="0" dirty="0" smtClean="0">
                        <a:latin typeface="Cambria Math" panose="02040503050406030204" pitchFamily="18" charset="0"/>
                        <a:ea typeface="Cambria Math" panose="02040503050406030204" pitchFamily="18" charset="0"/>
                        <a:sym typeface="Wingdings" panose="05000000000000000000" pitchFamily="2" charset="2"/>
                      </a:rPr>
                      <m:t>0</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+(− 0.25 ∗0</m:t>
                    </m:r>
                  </m:oMath>
                </a14:m>
                <a:r>
                  <a:rPr lang="en-GB" sz="2000" dirty="0">
                    <a:sym typeface="Wingdings" panose="05000000000000000000" pitchFamily="2" charset="2"/>
                  </a:rPr>
                  <a:t>)   …etc. </a:t>
                </a:r>
              </a:p>
              <a:p>
                <a:pPr marL="0" indent="0">
                  <a:spcBef>
                    <a:spcPts val="1200"/>
                  </a:spcBef>
                  <a:buNone/>
                </a:pPr>
                <a:endParaRPr lang="en-GB" sz="2000" dirty="0">
                  <a:sym typeface="Wingdings" panose="05000000000000000000" pitchFamily="2" charset="2"/>
                </a:endParaRPr>
              </a:p>
              <a:p>
                <a:pPr marL="0" indent="0">
                  <a:spcBef>
                    <a:spcPts val="1200"/>
                  </a:spcBef>
                  <a:buNone/>
                </a:pPr>
                <a:r>
                  <a:rPr lang="en-GB" sz="2000" dirty="0">
                    <a:sym typeface="Wingdings" panose="05000000000000000000" pitchFamily="2" charset="2"/>
                  </a:rPr>
                  <a:t> </a:t>
                </a: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6444343" y="1325563"/>
                <a:ext cx="5776686" cy="8125494"/>
              </a:xfrm>
              <a:prstGeom prst="rect">
                <a:avLst/>
              </a:prstGeom>
              <a:blipFill>
                <a:blip r:embed="rId4"/>
                <a:stretch>
                  <a:fillRect l="-1055" t="-375"/>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4A850D41-8578-4947-F9D5-3642D1466766}"/>
              </a:ext>
            </a:extLst>
          </p:cNvPr>
          <p:cNvSpPr txBox="1"/>
          <p:nvPr/>
        </p:nvSpPr>
        <p:spPr>
          <a:xfrm>
            <a:off x="0" y="3939600"/>
            <a:ext cx="404278" cy="369332"/>
          </a:xfrm>
          <a:prstGeom prst="rect">
            <a:avLst/>
          </a:prstGeom>
          <a:noFill/>
        </p:spPr>
        <p:txBody>
          <a:bodyPr wrap="none" rtlCol="0">
            <a:spAutoFit/>
          </a:bodyPr>
          <a:lstStyle/>
          <a:p>
            <a:r>
              <a:rPr lang="en-GB" i="1" dirty="0"/>
              <a:t>y*</a:t>
            </a:r>
          </a:p>
        </p:txBody>
      </p:sp>
    </p:spTree>
    <p:extLst>
      <p:ext uri="{BB962C8B-B14F-4D97-AF65-F5344CB8AC3E}">
        <p14:creationId xmlns:p14="http://schemas.microsoft.com/office/powerpoint/2010/main" val="295862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Mixture Model (GMM)</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6444343" y="1325563"/>
                <a:ext cx="5776686" cy="8125494"/>
              </a:xfrm>
              <a:prstGeom prst="rect">
                <a:avLst/>
              </a:prstGeom>
              <a:noFill/>
            </p:spPr>
            <p:txBody>
              <a:bodyPr wrap="square">
                <a:spAutoFit/>
              </a:bodyPr>
              <a:lstStyle/>
              <a:p>
                <a:pPr marL="0">
                  <a:spcBef>
                    <a:spcPts val="1200"/>
                  </a:spcBef>
                </a:pPr>
                <a:r>
                  <a:rPr lang="en-GB" sz="2000" dirty="0">
                    <a:sym typeface="Wingdings" panose="05000000000000000000" pitchFamily="2" charset="2"/>
                  </a:rPr>
                  <a:t>Latent response </a:t>
                </a:r>
                <a:r>
                  <a:rPr lang="en-GB" sz="2000" i="1" dirty="0">
                    <a:sym typeface="Wingdings" panose="05000000000000000000" pitchFamily="2" charset="2"/>
                  </a:rPr>
                  <a:t>y*</a:t>
                </a:r>
                <a:r>
                  <a:rPr lang="en-GB" sz="2000" dirty="0">
                    <a:sym typeface="Wingdings" panose="05000000000000000000" pitchFamily="2" charset="2"/>
                  </a:rPr>
                  <a:t> function of time </a:t>
                </a:r>
                <a:r>
                  <a:rPr lang="en-GB" sz="2000" b="1" i="1" dirty="0">
                    <a:sym typeface="Wingdings" panose="05000000000000000000" pitchFamily="2" charset="2"/>
                  </a:rPr>
                  <a:t>t</a:t>
                </a:r>
                <a:r>
                  <a:rPr lang="en-GB" sz="2000" dirty="0">
                    <a:sym typeface="Wingdings" panose="05000000000000000000" pitchFamily="2" charset="2"/>
                  </a:rPr>
                  <a:t> for individual </a:t>
                </a:r>
                <a:r>
                  <a:rPr lang="en-GB" sz="2000" b="1" i="1" dirty="0" err="1">
                    <a:sym typeface="Wingdings" panose="05000000000000000000" pitchFamily="2" charset="2"/>
                  </a:rPr>
                  <a:t>i</a:t>
                </a:r>
                <a:r>
                  <a:rPr lang="en-GB" sz="2000" b="1" i="1" dirty="0">
                    <a:sym typeface="Wingdings" panose="05000000000000000000" pitchFamily="2" charset="2"/>
                  </a:rPr>
                  <a:t> </a:t>
                </a:r>
                <a:r>
                  <a:rPr lang="en-GB" sz="2000" dirty="0">
                    <a:sym typeface="Wingdings" panose="05000000000000000000" pitchFamily="2" charset="2"/>
                  </a:rPr>
                  <a:t>indexed by latent class </a:t>
                </a:r>
                <a:r>
                  <a:rPr lang="en-GB" sz="2000" i="1" dirty="0">
                    <a:sym typeface="Wingdings" panose="05000000000000000000" pitchFamily="2" charset="2"/>
                  </a:rPr>
                  <a:t>k</a:t>
                </a:r>
                <a:r>
                  <a:rPr lang="en-GB" sz="2000" dirty="0">
                    <a:sym typeface="Wingdings" panose="05000000000000000000" pitchFamily="2" charset="2"/>
                  </a:rPr>
                  <a:t> :</a:t>
                </a:r>
              </a:p>
              <a:p>
                <a:pPr>
                  <a:spcBef>
                    <a:spcPts val="1200"/>
                  </a:spcBef>
                </a:pPr>
                <a14:m>
                  <m:oMath xmlns:m="http://schemas.openxmlformats.org/officeDocument/2006/math">
                    <m:sSubSup>
                      <m:sSubSupPr>
                        <m:ctrlPr>
                          <a:rPr lang="en-GB" sz="2000" i="1">
                            <a:latin typeface="Cambria Math" panose="02040503050406030204" pitchFamily="18" charset="0"/>
                            <a:sym typeface="Wingdings" panose="05000000000000000000" pitchFamily="2" charset="2"/>
                          </a:rPr>
                        </m:ctrlPr>
                      </m:sSubSupPr>
                      <m:e>
                        <m:r>
                          <a:rPr lang="en-GB" sz="2000" i="1">
                            <a:latin typeface="Cambria Math" panose="02040503050406030204" pitchFamily="18" charset="0"/>
                            <a:sym typeface="Wingdings" panose="05000000000000000000" pitchFamily="2" charset="2"/>
                          </a:rPr>
                          <m:t>𝑦</m:t>
                        </m:r>
                      </m:e>
                      <m:sub>
                        <m:r>
                          <a:rPr lang="en-GB" sz="2000" i="1">
                            <a:latin typeface="Cambria Math" panose="02040503050406030204" pitchFamily="18" charset="0"/>
                            <a:sym typeface="Wingdings" panose="05000000000000000000" pitchFamily="2" charset="2"/>
                          </a:rPr>
                          <m:t>𝑘𝑡𝑖</m:t>
                        </m:r>
                      </m:sub>
                      <m:sup>
                        <m:r>
                          <a:rPr lang="en-GB" sz="2000" i="1">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0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000" i="1" dirty="0">
                        <a:latin typeface="Cambria Math" panose="02040503050406030204" pitchFamily="18" charset="0"/>
                        <a:ea typeface="Cambria Math" panose="02040503050406030204" pitchFamily="18" charset="0"/>
                        <a:sym typeface="Wingdings" panose="05000000000000000000" pitchFamily="2" charset="2"/>
                      </a:rPr>
                      <m:t>+</m:t>
                    </m:r>
                    <m:sSub>
                      <m:sSubPr>
                        <m:ctrlPr>
                          <a:rPr lang="en-GB" sz="2000" i="1">
                            <a:latin typeface="Cambria Math" panose="02040503050406030204" pitchFamily="18" charset="0"/>
                            <a:ea typeface="Cambria Math" panose="02040503050406030204" pitchFamily="18" charset="0"/>
                            <a:sym typeface="Wingdings" panose="05000000000000000000" pitchFamily="2" charset="2"/>
                          </a:rPr>
                        </m:ctrlPr>
                      </m:sSubPr>
                      <m:e>
                        <m:r>
                          <a:rPr lang="en-GB" sz="2000" i="1">
                            <a:latin typeface="Cambria Math" panose="02040503050406030204" pitchFamily="18" charset="0"/>
                            <a:ea typeface="Cambria Math" panose="02040503050406030204" pitchFamily="18" charset="0"/>
                            <a:sym typeface="Wingdings" panose="05000000000000000000" pitchFamily="2" charset="2"/>
                          </a:rPr>
                          <m:t>𝑢</m:t>
                        </m:r>
                      </m:e>
                      <m:sub>
                        <m:r>
                          <a:rPr lang="en-GB" sz="2000" b="1" i="1">
                            <a:latin typeface="Cambria Math" panose="02040503050406030204" pitchFamily="18" charset="0"/>
                            <a:ea typeface="Cambria Math" panose="02040503050406030204" pitchFamily="18" charset="0"/>
                            <a:sym typeface="Wingdings" panose="05000000000000000000" pitchFamily="2" charset="2"/>
                          </a:rPr>
                          <m:t>𝒌</m:t>
                        </m:r>
                        <m:r>
                          <a:rPr lang="en-GB" sz="2000" i="1">
                            <a:latin typeface="Cambria Math" panose="02040503050406030204" pitchFamily="18" charset="0"/>
                            <a:ea typeface="Cambria Math" panose="02040503050406030204" pitchFamily="18" charset="0"/>
                            <a:sym typeface="Wingdings" panose="05000000000000000000" pitchFamily="2" charset="2"/>
                          </a:rPr>
                          <m:t>0</m:t>
                        </m:r>
                        <m:r>
                          <a:rPr lang="en-GB" sz="20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i="1" dirty="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a:latin typeface="Cambria Math" panose="02040503050406030204" pitchFamily="18" charset="0"/>
                            <a:ea typeface="Cambria Math" panose="02040503050406030204" pitchFamily="18" charset="0"/>
                            <a:sym typeface="Wingdings" panose="05000000000000000000" pitchFamily="2" charset="2"/>
                          </a:rPr>
                          <m:t>𝒌</m:t>
                        </m:r>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000" i="1" dirty="0">
                        <a:latin typeface="Cambria Math" panose="02040503050406030204" pitchFamily="18" charset="0"/>
                        <a:ea typeface="Cambria Math" panose="02040503050406030204" pitchFamily="18" charset="0"/>
                        <a:sym typeface="Wingdings" panose="05000000000000000000" pitchFamily="2" charset="2"/>
                      </a:rPr>
                      <m:t> </m:t>
                    </m:r>
                    <m:r>
                      <a:rPr lang="en-GB" sz="2000" i="1" dirty="0">
                        <a:latin typeface="Cambria Math" panose="02040503050406030204" pitchFamily="18" charset="0"/>
                        <a:ea typeface="Cambria Math" panose="02040503050406030204" pitchFamily="18" charset="0"/>
                        <a:sym typeface="Wingdings" panose="05000000000000000000" pitchFamily="2" charset="2"/>
                      </a:rPr>
                      <m:t>𝑡𝑖𝑚𝑒</m:t>
                    </m:r>
                    <m:r>
                      <a:rPr lang="en-GB" sz="2000" i="1">
                        <a:latin typeface="Cambria Math" panose="02040503050406030204" pitchFamily="18" charset="0"/>
                        <a:sym typeface="Wingdings" panose="05000000000000000000" pitchFamily="2" charset="2"/>
                      </a:rPr>
                      <m:t>+ </m:t>
                    </m:r>
                    <m:sSub>
                      <m:sSubPr>
                        <m:ctrlPr>
                          <a:rPr lang="en-GB" sz="2000" i="1">
                            <a:latin typeface="Cambria Math" panose="02040503050406030204" pitchFamily="18" charset="0"/>
                            <a:sym typeface="Wingdings" panose="05000000000000000000" pitchFamily="2" charset="2"/>
                          </a:rPr>
                        </m:ctrlPr>
                      </m:sSubPr>
                      <m:e>
                        <m:sSub>
                          <m:sSubPr>
                            <m:ctrlPr>
                              <a:rPr lang="en-GB" sz="2000" i="1">
                                <a:latin typeface="Cambria Math" panose="02040503050406030204" pitchFamily="18" charset="0"/>
                                <a:ea typeface="Cambria Math" panose="02040503050406030204" pitchFamily="18" charset="0"/>
                                <a:sym typeface="Wingdings" panose="05000000000000000000" pitchFamily="2" charset="2"/>
                              </a:rPr>
                            </m:ctrlPr>
                          </m:sSubPr>
                          <m:e>
                            <m:r>
                              <a:rPr lang="en-GB" sz="2000" i="1">
                                <a:latin typeface="Cambria Math" panose="02040503050406030204" pitchFamily="18" charset="0"/>
                                <a:ea typeface="Cambria Math" panose="02040503050406030204" pitchFamily="18" charset="0"/>
                                <a:sym typeface="Wingdings" panose="05000000000000000000" pitchFamily="2" charset="2"/>
                              </a:rPr>
                              <m:t>𝑢</m:t>
                            </m:r>
                          </m:e>
                          <m:sub>
                            <m:r>
                              <a:rPr lang="en-GB" sz="2000" b="1" i="1">
                                <a:latin typeface="Cambria Math" panose="02040503050406030204" pitchFamily="18" charset="0"/>
                                <a:ea typeface="Cambria Math" panose="02040503050406030204" pitchFamily="18" charset="0"/>
                                <a:sym typeface="Wingdings" panose="05000000000000000000" pitchFamily="2" charset="2"/>
                              </a:rPr>
                              <m:t>𝒌</m:t>
                            </m:r>
                            <m:r>
                              <a:rPr lang="en-GB" sz="2000" i="1">
                                <a:latin typeface="Cambria Math" panose="02040503050406030204" pitchFamily="18" charset="0"/>
                                <a:ea typeface="Cambria Math" panose="02040503050406030204" pitchFamily="18" charset="0"/>
                                <a:sym typeface="Wingdings" panose="05000000000000000000" pitchFamily="2" charset="2"/>
                              </a:rPr>
                              <m:t>1</m:t>
                            </m:r>
                            <m:r>
                              <a:rPr lang="en-GB" sz="2000" i="1">
                                <a:latin typeface="Cambria Math" panose="02040503050406030204" pitchFamily="18" charset="0"/>
                                <a:ea typeface="Cambria Math" panose="02040503050406030204" pitchFamily="18" charset="0"/>
                                <a:sym typeface="Wingdings" panose="05000000000000000000" pitchFamily="2" charset="2"/>
                              </a:rPr>
                              <m:t>𝑖</m:t>
                            </m:r>
                          </m:sub>
                        </m:sSub>
                        <m:r>
                          <a:rPr lang="en-GB" sz="2000" i="1">
                            <a:latin typeface="Cambria Math" panose="02040503050406030204" pitchFamily="18" charset="0"/>
                            <a:ea typeface="Cambria Math" panose="02040503050406030204" pitchFamily="18" charset="0"/>
                            <a:sym typeface="Wingdings" panose="05000000000000000000" pitchFamily="2" charset="2"/>
                          </a:rPr>
                          <m:t> </m:t>
                        </m:r>
                        <m:r>
                          <a:rPr lang="en-GB" sz="2000" i="1">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000" i="1">
                            <a:latin typeface="Cambria Math" panose="02040503050406030204" pitchFamily="18" charset="0"/>
                            <a:sym typeface="Wingdings" panose="05000000000000000000" pitchFamily="2" charset="2"/>
                          </a:rPr>
                          <m:t> </m:t>
                        </m:r>
                      </m:sub>
                    </m:sSub>
                    <m:r>
                      <a:rPr lang="en-GB" sz="2000" i="1">
                        <a:latin typeface="Cambria Math" panose="02040503050406030204" pitchFamily="18" charset="0"/>
                        <a:sym typeface="Wingdings" panose="05000000000000000000" pitchFamily="2" charset="2"/>
                      </a:rPr>
                      <m:t> </m:t>
                    </m:r>
                  </m:oMath>
                </a14:m>
                <a:r>
                  <a:rPr lang="en-GB" sz="2000" dirty="0">
                    <a:sym typeface="Wingdings" panose="05000000000000000000" pitchFamily="2" charset="2"/>
                  </a:rPr>
                  <a:t>;</a:t>
                </a:r>
              </a:p>
              <a:p>
                <a:pPr marL="0" indent="0">
                  <a:spcBef>
                    <a:spcPts val="1200"/>
                  </a:spcBef>
                  <a:buNone/>
                </a:pPr>
                <a:r>
                  <a:rPr lang="en-GB" sz="2000" dirty="0">
                    <a:sym typeface="Wingdings" panose="05000000000000000000" pitchFamily="2" charset="2"/>
                  </a:rPr>
                  <a:t>Latent response y* thresholds fixed across time and across classes.</a:t>
                </a:r>
              </a:p>
              <a:p>
                <a:pPr marL="0" indent="0">
                  <a:spcBef>
                    <a:spcPts val="1200"/>
                  </a:spcBef>
                  <a:buNone/>
                </a:pPr>
                <a14:m>
                  <m:oMath xmlns:m="http://schemas.openxmlformats.org/officeDocument/2006/math">
                    <m:sSub>
                      <m:sSubPr>
                        <m:ctrlPr>
                          <a:rPr lang="en-GB" sz="20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000" i="1" dirty="0">
                            <a:latin typeface="Cambria Math" panose="02040503050406030204" pitchFamily="18" charset="0"/>
                            <a:ea typeface="Cambria Math" panose="02040503050406030204" pitchFamily="18" charset="0"/>
                            <a:sym typeface="Wingdings" panose="05000000000000000000" pitchFamily="2" charset="2"/>
                          </a:rPr>
                          <m:t>0</m:t>
                        </m:r>
                      </m:sub>
                    </m:sSub>
                  </m:oMath>
                </a14:m>
                <a:r>
                  <a:rPr lang="en-GB" sz="2000" dirty="0">
                    <a:sym typeface="Wingdings" panose="05000000000000000000" pitchFamily="2" charset="2"/>
                  </a:rPr>
                  <a:t> = 0 for one class (e.g. the last one in </a:t>
                </a:r>
                <a:r>
                  <a:rPr lang="en-GB" sz="2000" dirty="0" err="1">
                    <a:sym typeface="Wingdings" panose="05000000000000000000" pitchFamily="2" charset="2"/>
                  </a:rPr>
                  <a:t>Mplus</a:t>
                </a:r>
                <a:r>
                  <a:rPr lang="en-GB" sz="2000" dirty="0">
                    <a:sym typeface="Wingdings" panose="05000000000000000000" pitchFamily="2" charset="2"/>
                  </a:rPr>
                  <a:t>) because scale of y* is arbitrary. </a:t>
                </a:r>
              </a:p>
              <a:p>
                <a:pPr>
                  <a:spcBef>
                    <a:spcPts val="1200"/>
                  </a:spcBef>
                </a:pPr>
                <a:r>
                  <a:rPr lang="en-GB" sz="2000" b="1" dirty="0">
                    <a:sym typeface="Wingdings" panose="05000000000000000000" pitchFamily="2" charset="2"/>
                  </a:rPr>
                  <a:t>Latent Class #1:  </a:t>
                </a:r>
                <a14:m>
                  <m:oMath xmlns:m="http://schemas.openxmlformats.org/officeDocument/2006/math">
                    <m:sSub>
                      <m:sSubPr>
                        <m:ctrlPr>
                          <a:rPr lang="en-GB" sz="20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1,</m:t>
                        </m:r>
                        <m:r>
                          <a:rPr lang="en-GB" sz="20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=−.15</m:t>
                    </m:r>
                  </m:oMath>
                </a14:m>
                <a:r>
                  <a:rPr lang="en-GB" sz="2000" dirty="0">
                    <a:sym typeface="Wingdings" panose="05000000000000000000" pitchFamily="2" charset="2"/>
                  </a:rPr>
                  <a:t> ; </a:t>
                </a:r>
                <a14:m>
                  <m:oMath xmlns:m="http://schemas.openxmlformats.org/officeDocument/2006/math">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i="1" dirty="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a:latin typeface="Cambria Math" panose="02040503050406030204" pitchFamily="18" charset="0"/>
                            <a:ea typeface="Cambria Math" panose="02040503050406030204" pitchFamily="18" charset="0"/>
                            <a:sym typeface="Wingdings" panose="05000000000000000000" pitchFamily="2" charset="2"/>
                          </a:rPr>
                          <m:t>𝒌</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1,</m:t>
                        </m:r>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oMath>
                </a14:m>
                <a:r>
                  <a:rPr lang="en-GB" sz="2000" dirty="0">
                    <a:sym typeface="Wingdings" panose="05000000000000000000" pitchFamily="2" charset="2"/>
                  </a:rPr>
                  <a:t> = 0.41;</a:t>
                </a:r>
              </a:p>
              <a:p>
                <a:pPr>
                  <a:spcBef>
                    <a:spcPts val="1200"/>
                  </a:spcBef>
                </a:pPr>
                <a:r>
                  <a:rPr lang="en-GB" sz="2000" i="1" dirty="0">
                    <a:sym typeface="Wingdings" panose="05000000000000000000" pitchFamily="2" charset="2"/>
                  </a:rPr>
                  <a:t>Average Latent Class #1 trajectory</a:t>
                </a:r>
                <a:r>
                  <a:rPr lang="en-GB" sz="2000" dirty="0">
                    <a:sym typeface="Wingdings" panose="05000000000000000000" pitchFamily="2" charset="2"/>
                  </a:rPr>
                  <a:t>:</a:t>
                </a:r>
              </a:p>
              <a:p>
                <a:pPr>
                  <a:spcBef>
                    <a:spcPts val="1200"/>
                  </a:spcBef>
                </a:pPr>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i="1">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𝑐</m:t>
                        </m:r>
                        <m:r>
                          <a:rPr lang="en-GB" sz="2000" b="0" i="1" smtClean="0">
                            <a:latin typeface="Cambria Math" panose="02040503050406030204" pitchFamily="18" charset="0"/>
                            <a:sym typeface="Wingdings" panose="05000000000000000000" pitchFamily="2" charset="2"/>
                          </a:rPr>
                          <m:t>1</m:t>
                        </m:r>
                        <m:r>
                          <a:rPr lang="en-GB" sz="2000" b="0" i="1" smtClean="0">
                            <a:latin typeface="Cambria Math" panose="02040503050406030204" pitchFamily="18" charset="0"/>
                            <a:sym typeface="Wingdings" panose="05000000000000000000" pitchFamily="2" charset="2"/>
                          </a:rPr>
                          <m:t>𝑡</m:t>
                        </m:r>
                        <m:r>
                          <a:rPr lang="en-GB" sz="2000" b="0" i="1" smtClean="0">
                            <a:latin typeface="Cambria Math" panose="02040503050406030204" pitchFamily="18" charset="0"/>
                            <a:sym typeface="Wingdings" panose="05000000000000000000" pitchFamily="2" charset="2"/>
                          </a:rPr>
                          <m:t>0</m:t>
                        </m:r>
                      </m:sub>
                      <m:sup>
                        <m:r>
                          <a:rPr lang="en-GB" sz="2000" i="1">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i="1" dirty="0" smtClean="0">
                        <a:latin typeface="Cambria Math" panose="02040503050406030204" pitchFamily="18" charset="0"/>
                        <a:ea typeface="Cambria Math" panose="02040503050406030204" pitchFamily="18" charset="0"/>
                        <a:sym typeface="Wingdings" panose="05000000000000000000" pitchFamily="2" charset="2"/>
                      </a:rPr>
                      <m:t>−</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.15</m:t>
                    </m:r>
                    <m:r>
                      <a:rPr lang="en-GB" sz="2000" i="1" dirty="0">
                        <a:latin typeface="Cambria Math" panose="02040503050406030204" pitchFamily="18" charset="0"/>
                        <a:ea typeface="Cambria Math" panose="02040503050406030204" pitchFamily="18" charset="0"/>
                        <a:sym typeface="Wingdings" panose="05000000000000000000" pitchFamily="2" charset="2"/>
                      </a:rPr>
                      <m:t>+</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0.41 ∗0</m:t>
                    </m:r>
                  </m:oMath>
                </a14:m>
                <a:r>
                  <a:rPr lang="en-GB" sz="2000" dirty="0">
                    <a:sym typeface="Wingdings" panose="05000000000000000000" pitchFamily="2" charset="2"/>
                  </a:rPr>
                  <a:t>  …etc. </a:t>
                </a:r>
              </a:p>
              <a:p>
                <a:pPr>
                  <a:spcBef>
                    <a:spcPts val="1200"/>
                  </a:spcBef>
                </a:pPr>
                <a:r>
                  <a:rPr lang="en-GB" sz="2000" b="1" dirty="0">
                    <a:sym typeface="Wingdings" panose="05000000000000000000" pitchFamily="2" charset="2"/>
                  </a:rPr>
                  <a:t>Latent Class #2:  </a:t>
                </a:r>
                <a14:m>
                  <m:oMath xmlns:m="http://schemas.openxmlformats.org/officeDocument/2006/math">
                    <m:sSub>
                      <m:sSubPr>
                        <m:ctrlPr>
                          <a:rPr lang="en-GB" sz="20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2,</m:t>
                        </m:r>
                        <m:r>
                          <a:rPr lang="en-GB" sz="20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m:t>
                    </m:r>
                  </m:oMath>
                </a14:m>
                <a:r>
                  <a:rPr lang="en-GB" sz="2000" dirty="0">
                    <a:sym typeface="Wingdings" panose="05000000000000000000" pitchFamily="2" charset="2"/>
                  </a:rPr>
                  <a:t>0 ; </a:t>
                </a:r>
                <a14:m>
                  <m:oMath xmlns:m="http://schemas.openxmlformats.org/officeDocument/2006/math">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i="1" dirty="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a:latin typeface="Cambria Math" panose="02040503050406030204" pitchFamily="18" charset="0"/>
                            <a:ea typeface="Cambria Math" panose="02040503050406030204" pitchFamily="18" charset="0"/>
                            <a:sym typeface="Wingdings" panose="05000000000000000000" pitchFamily="2" charset="2"/>
                          </a:rPr>
                          <m:t>𝒌</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1,</m:t>
                        </m:r>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oMath>
                </a14:m>
                <a:r>
                  <a:rPr lang="en-GB" sz="2000" dirty="0">
                    <a:sym typeface="Wingdings" panose="05000000000000000000" pitchFamily="2" charset="2"/>
                  </a:rPr>
                  <a:t> = - 0.25;</a:t>
                </a:r>
              </a:p>
              <a:p>
                <a:pPr>
                  <a:spcBef>
                    <a:spcPts val="1200"/>
                  </a:spcBef>
                </a:pPr>
                <a:r>
                  <a:rPr lang="en-GB" sz="2000" dirty="0">
                    <a:sym typeface="Wingdings" panose="05000000000000000000" pitchFamily="2" charset="2"/>
                  </a:rPr>
                  <a:t>Average Latent Class #2 trajectory:</a:t>
                </a:r>
              </a:p>
              <a:p>
                <a:pPr>
                  <a:spcBef>
                    <a:spcPts val="1200"/>
                  </a:spcBef>
                </a:pPr>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i="1">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𝑐</m:t>
                        </m:r>
                        <m:r>
                          <a:rPr lang="en-GB" sz="2000" b="0" i="1" smtClean="0">
                            <a:latin typeface="Cambria Math" panose="02040503050406030204" pitchFamily="18" charset="0"/>
                            <a:sym typeface="Wingdings" panose="05000000000000000000" pitchFamily="2" charset="2"/>
                          </a:rPr>
                          <m:t>1</m:t>
                        </m:r>
                        <m:r>
                          <a:rPr lang="en-GB" sz="2000" b="0" i="1" smtClean="0">
                            <a:latin typeface="Cambria Math" panose="02040503050406030204" pitchFamily="18" charset="0"/>
                            <a:sym typeface="Wingdings" panose="05000000000000000000" pitchFamily="2" charset="2"/>
                          </a:rPr>
                          <m:t>𝑡</m:t>
                        </m:r>
                        <m:r>
                          <a:rPr lang="en-GB" sz="2000" b="0" i="1" smtClean="0">
                            <a:latin typeface="Cambria Math" panose="02040503050406030204" pitchFamily="18" charset="0"/>
                            <a:sym typeface="Wingdings" panose="05000000000000000000" pitchFamily="2" charset="2"/>
                          </a:rPr>
                          <m:t>0</m:t>
                        </m:r>
                      </m:sub>
                      <m:sup>
                        <m:r>
                          <a:rPr lang="en-GB" sz="2000" i="1">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b="0" i="0" dirty="0" smtClean="0">
                        <a:latin typeface="Cambria Math" panose="02040503050406030204" pitchFamily="18" charset="0"/>
                        <a:ea typeface="Cambria Math" panose="02040503050406030204" pitchFamily="18" charset="0"/>
                        <a:sym typeface="Wingdings" panose="05000000000000000000" pitchFamily="2" charset="2"/>
                      </a:rPr>
                      <m:t>0</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+(− 0.25 ∗0</m:t>
                    </m:r>
                  </m:oMath>
                </a14:m>
                <a:r>
                  <a:rPr lang="en-GB" sz="2000" dirty="0">
                    <a:sym typeface="Wingdings" panose="05000000000000000000" pitchFamily="2" charset="2"/>
                  </a:rPr>
                  <a:t>)   …etc. </a:t>
                </a:r>
              </a:p>
              <a:p>
                <a:pPr marL="0" indent="0">
                  <a:spcBef>
                    <a:spcPts val="1200"/>
                  </a:spcBef>
                  <a:buNone/>
                </a:pPr>
                <a:endParaRPr lang="en-GB" sz="2000" dirty="0">
                  <a:sym typeface="Wingdings" panose="05000000000000000000" pitchFamily="2" charset="2"/>
                </a:endParaRPr>
              </a:p>
              <a:p>
                <a:pPr marL="0" indent="0">
                  <a:spcBef>
                    <a:spcPts val="1200"/>
                  </a:spcBef>
                  <a:buNone/>
                </a:pPr>
                <a:r>
                  <a:rPr lang="en-GB" sz="2000" dirty="0">
                    <a:sym typeface="Wingdings" panose="05000000000000000000" pitchFamily="2" charset="2"/>
                  </a:rPr>
                  <a:t> </a:t>
                </a: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6444343" y="1325563"/>
                <a:ext cx="5776686" cy="8125494"/>
              </a:xfrm>
              <a:prstGeom prst="rect">
                <a:avLst/>
              </a:prstGeom>
              <a:blipFill>
                <a:blip r:embed="rId3"/>
                <a:stretch>
                  <a:fillRect l="-1055" t="-375"/>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3CCAE552-887F-3340-3DF8-365F140EFD39}"/>
              </a:ext>
            </a:extLst>
          </p:cNvPr>
          <p:cNvPicPr>
            <a:picLocks noChangeAspect="1"/>
          </p:cNvPicPr>
          <p:nvPr/>
        </p:nvPicPr>
        <p:blipFill rotWithShape="1">
          <a:blip r:embed="rId4"/>
          <a:srcRect l="5246" r="12860"/>
          <a:stretch/>
        </p:blipFill>
        <p:spPr>
          <a:xfrm>
            <a:off x="0" y="1921649"/>
            <a:ext cx="6299200" cy="4326726"/>
          </a:xfrm>
          <a:prstGeom prst="rect">
            <a:avLst/>
          </a:prstGeom>
        </p:spPr>
      </p:pic>
      <p:sp>
        <p:nvSpPr>
          <p:cNvPr id="4" name="TextBox 3">
            <a:extLst>
              <a:ext uri="{FF2B5EF4-FFF2-40B4-BE49-F238E27FC236}">
                <a16:creationId xmlns:a16="http://schemas.microsoft.com/office/drawing/2014/main" id="{286A0A32-F345-5AD5-4C43-FD2FA65A8A20}"/>
              </a:ext>
            </a:extLst>
          </p:cNvPr>
          <p:cNvSpPr txBox="1"/>
          <p:nvPr/>
        </p:nvSpPr>
        <p:spPr>
          <a:xfrm>
            <a:off x="0" y="3979446"/>
            <a:ext cx="404278" cy="369332"/>
          </a:xfrm>
          <a:prstGeom prst="rect">
            <a:avLst/>
          </a:prstGeom>
          <a:noFill/>
        </p:spPr>
        <p:txBody>
          <a:bodyPr wrap="none" rtlCol="0">
            <a:spAutoFit/>
          </a:bodyPr>
          <a:lstStyle/>
          <a:p>
            <a:r>
              <a:rPr lang="en-GB" i="1" dirty="0"/>
              <a:t>y*</a:t>
            </a:r>
          </a:p>
        </p:txBody>
      </p:sp>
    </p:spTree>
    <p:extLst>
      <p:ext uri="{BB962C8B-B14F-4D97-AF65-F5344CB8AC3E}">
        <p14:creationId xmlns:p14="http://schemas.microsoft.com/office/powerpoint/2010/main" val="4183045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Mixture Model (GMM)</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6814365" y="1511353"/>
                <a:ext cx="5587918" cy="8094780"/>
              </a:xfrm>
              <a:prstGeom prst="rect">
                <a:avLst/>
              </a:prstGeom>
              <a:noFill/>
            </p:spPr>
            <p:txBody>
              <a:bodyPr wrap="square">
                <a:spAutoFit/>
              </a:bodyPr>
              <a:lstStyle/>
              <a:p>
                <a:pPr marL="0">
                  <a:spcBef>
                    <a:spcPts val="1200"/>
                  </a:spcBef>
                </a:pPr>
                <a:r>
                  <a:rPr lang="en-GB" dirty="0">
                    <a:sym typeface="Wingdings" panose="05000000000000000000" pitchFamily="2" charset="2"/>
                  </a:rPr>
                  <a:t>Latent response </a:t>
                </a:r>
                <a:r>
                  <a:rPr lang="en-GB" i="1" dirty="0">
                    <a:sym typeface="Wingdings" panose="05000000000000000000" pitchFamily="2" charset="2"/>
                  </a:rPr>
                  <a:t>y*</a:t>
                </a:r>
                <a:r>
                  <a:rPr lang="en-GB" dirty="0">
                    <a:sym typeface="Wingdings" panose="05000000000000000000" pitchFamily="2" charset="2"/>
                  </a:rPr>
                  <a:t> function of time </a:t>
                </a:r>
                <a:r>
                  <a:rPr lang="en-GB" b="1" i="1" dirty="0">
                    <a:sym typeface="Wingdings" panose="05000000000000000000" pitchFamily="2" charset="2"/>
                  </a:rPr>
                  <a:t>t</a:t>
                </a:r>
                <a:r>
                  <a:rPr lang="en-GB" dirty="0">
                    <a:sym typeface="Wingdings" panose="05000000000000000000" pitchFamily="2" charset="2"/>
                  </a:rPr>
                  <a:t> for individual </a:t>
                </a:r>
                <a:r>
                  <a:rPr lang="en-GB" b="1" i="1" dirty="0" err="1">
                    <a:sym typeface="Wingdings" panose="05000000000000000000" pitchFamily="2" charset="2"/>
                  </a:rPr>
                  <a:t>i</a:t>
                </a:r>
                <a:r>
                  <a:rPr lang="en-GB" b="1" i="1" dirty="0">
                    <a:sym typeface="Wingdings" panose="05000000000000000000" pitchFamily="2" charset="2"/>
                  </a:rPr>
                  <a:t> </a:t>
                </a:r>
                <a:r>
                  <a:rPr lang="en-GB" dirty="0">
                    <a:sym typeface="Wingdings" panose="05000000000000000000" pitchFamily="2" charset="2"/>
                  </a:rPr>
                  <a:t>indexed by latent class </a:t>
                </a:r>
                <a:r>
                  <a:rPr lang="en-GB" i="1" dirty="0">
                    <a:sym typeface="Wingdings" panose="05000000000000000000" pitchFamily="2" charset="2"/>
                  </a:rPr>
                  <a:t>k</a:t>
                </a:r>
                <a:r>
                  <a:rPr lang="en-GB" dirty="0">
                    <a:sym typeface="Wingdings" panose="05000000000000000000" pitchFamily="2" charset="2"/>
                  </a:rPr>
                  <a:t> :</a:t>
                </a:r>
              </a:p>
              <a:p>
                <a:pPr>
                  <a:spcBef>
                    <a:spcPts val="1200"/>
                  </a:spcBef>
                </a:pPr>
                <a14:m>
                  <m:oMath xmlns:m="http://schemas.openxmlformats.org/officeDocument/2006/math">
                    <m:sSubSup>
                      <m:sSubSupPr>
                        <m:ctrlPr>
                          <a:rPr lang="en-GB" i="1">
                            <a:latin typeface="Cambria Math" panose="02040503050406030204" pitchFamily="18" charset="0"/>
                            <a:sym typeface="Wingdings" panose="05000000000000000000" pitchFamily="2" charset="2"/>
                          </a:rPr>
                        </m:ctrlPr>
                      </m:sSubSupPr>
                      <m:e>
                        <m:r>
                          <a:rPr lang="en-GB" i="1">
                            <a:latin typeface="Cambria Math" panose="02040503050406030204" pitchFamily="18" charset="0"/>
                            <a:sym typeface="Wingdings" panose="05000000000000000000" pitchFamily="2" charset="2"/>
                          </a:rPr>
                          <m:t>𝑦</m:t>
                        </m:r>
                      </m:e>
                      <m:sub>
                        <m:r>
                          <a:rPr lang="en-GB" i="1">
                            <a:latin typeface="Cambria Math" panose="02040503050406030204" pitchFamily="18" charset="0"/>
                            <a:sym typeface="Wingdings" panose="05000000000000000000" pitchFamily="2" charset="2"/>
                          </a:rPr>
                          <m:t>𝑘𝑡𝑖</m:t>
                        </m:r>
                      </m:sub>
                      <m:sup>
                        <m:r>
                          <a:rPr lang="en-GB" i="1">
                            <a:latin typeface="Cambria Math" panose="02040503050406030204" pitchFamily="18" charset="0"/>
                            <a:sym typeface="Wingdings" panose="05000000000000000000" pitchFamily="2" charset="2"/>
                          </a:rPr>
                          <m:t>∗</m:t>
                        </m:r>
                      </m:sup>
                    </m:sSubSup>
                  </m:oMath>
                </a14:m>
                <a:r>
                  <a:rPr lang="en-GB" dirty="0">
                    <a:sym typeface="Wingdings" panose="05000000000000000000" pitchFamily="2" charset="2"/>
                  </a:rPr>
                  <a:t> =</a:t>
                </a:r>
                <a14:m>
                  <m:oMath xmlns:m="http://schemas.openxmlformats.org/officeDocument/2006/math">
                    <m:sSub>
                      <m:sSubPr>
                        <m:ctrlPr>
                          <a:rPr lang="en-GB" i="1" dirty="0">
                            <a:latin typeface="Cambria Math" panose="02040503050406030204" pitchFamily="18" charset="0"/>
                            <a:ea typeface="Cambria Math" panose="02040503050406030204" pitchFamily="18" charset="0"/>
                            <a:sym typeface="Wingdings" panose="05000000000000000000" pitchFamily="2" charset="2"/>
                          </a:rPr>
                        </m:ctrlPr>
                      </m:sSubPr>
                      <m:e>
                        <m:r>
                          <a:rPr lang="en-GB"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i="1" dirty="0">
                            <a:latin typeface="Cambria Math" panose="02040503050406030204" pitchFamily="18" charset="0"/>
                            <a:ea typeface="Cambria Math" panose="02040503050406030204" pitchFamily="18" charset="0"/>
                            <a:sym typeface="Wingdings" panose="05000000000000000000" pitchFamily="2" charset="2"/>
                          </a:rPr>
                          <m:t>0</m:t>
                        </m:r>
                      </m:sub>
                    </m:sSub>
                    <m:r>
                      <a:rPr lang="en-GB" i="1" dirty="0">
                        <a:latin typeface="Cambria Math" panose="02040503050406030204" pitchFamily="18" charset="0"/>
                        <a:ea typeface="Cambria Math" panose="02040503050406030204" pitchFamily="18" charset="0"/>
                        <a:sym typeface="Wingdings" panose="05000000000000000000" pitchFamily="2" charset="2"/>
                      </a:rPr>
                      <m:t>+</m:t>
                    </m:r>
                    <m:sSub>
                      <m:sSubPr>
                        <m:ctrlPr>
                          <a:rPr lang="en-GB" i="1">
                            <a:latin typeface="Cambria Math" panose="02040503050406030204" pitchFamily="18" charset="0"/>
                            <a:ea typeface="Cambria Math" panose="02040503050406030204" pitchFamily="18" charset="0"/>
                            <a:sym typeface="Wingdings" panose="05000000000000000000" pitchFamily="2" charset="2"/>
                          </a:rPr>
                        </m:ctrlPr>
                      </m:sSubPr>
                      <m:e>
                        <m:r>
                          <a:rPr lang="en-GB" i="1">
                            <a:latin typeface="Cambria Math" panose="02040503050406030204" pitchFamily="18" charset="0"/>
                            <a:ea typeface="Cambria Math" panose="02040503050406030204" pitchFamily="18" charset="0"/>
                            <a:sym typeface="Wingdings" panose="05000000000000000000" pitchFamily="2" charset="2"/>
                          </a:rPr>
                          <m:t>𝑢</m:t>
                        </m:r>
                      </m:e>
                      <m:sub>
                        <m:r>
                          <a:rPr lang="en-GB" b="1" i="1">
                            <a:latin typeface="Cambria Math" panose="02040503050406030204" pitchFamily="18" charset="0"/>
                            <a:ea typeface="Cambria Math" panose="02040503050406030204" pitchFamily="18" charset="0"/>
                            <a:sym typeface="Wingdings" panose="05000000000000000000" pitchFamily="2" charset="2"/>
                          </a:rPr>
                          <m:t>𝒌</m:t>
                        </m:r>
                        <m:r>
                          <a:rPr lang="en-GB" i="1">
                            <a:latin typeface="Cambria Math" panose="02040503050406030204" pitchFamily="18" charset="0"/>
                            <a:ea typeface="Cambria Math" panose="02040503050406030204" pitchFamily="18" charset="0"/>
                            <a:sym typeface="Wingdings" panose="05000000000000000000" pitchFamily="2" charset="2"/>
                          </a:rPr>
                          <m:t>0</m:t>
                        </m:r>
                        <m:r>
                          <a:rPr lang="en-GB"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i="1" dirty="0">
                            <a:latin typeface="Cambria Math" panose="02040503050406030204" pitchFamily="18" charset="0"/>
                            <a:ea typeface="Cambria Math" panose="02040503050406030204" pitchFamily="18" charset="0"/>
                            <a:sym typeface="Wingdings" panose="05000000000000000000" pitchFamily="2" charset="2"/>
                          </a:rPr>
                        </m:ctrlPr>
                      </m:sSubPr>
                      <m:e>
                        <m:r>
                          <a:rPr lang="en-GB" i="1" dirty="0">
                            <a:latin typeface="Cambria Math" panose="02040503050406030204" pitchFamily="18" charset="0"/>
                            <a:ea typeface="Cambria Math" panose="02040503050406030204" pitchFamily="18" charset="0"/>
                            <a:sym typeface="Wingdings" panose="05000000000000000000" pitchFamily="2" charset="2"/>
                          </a:rPr>
                          <m:t> +</m:t>
                        </m:r>
                        <m:r>
                          <a:rPr lang="en-GB"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b="1" i="1" dirty="0">
                            <a:latin typeface="Cambria Math" panose="02040503050406030204" pitchFamily="18" charset="0"/>
                            <a:ea typeface="Cambria Math" panose="02040503050406030204" pitchFamily="18" charset="0"/>
                            <a:sym typeface="Wingdings" panose="05000000000000000000" pitchFamily="2" charset="2"/>
                          </a:rPr>
                          <m:t>𝒌</m:t>
                        </m:r>
                        <m:r>
                          <a:rPr lang="en-GB" i="1" dirty="0">
                            <a:latin typeface="Cambria Math" panose="02040503050406030204" pitchFamily="18" charset="0"/>
                            <a:ea typeface="Cambria Math" panose="02040503050406030204" pitchFamily="18" charset="0"/>
                            <a:sym typeface="Wingdings" panose="05000000000000000000" pitchFamily="2" charset="2"/>
                          </a:rPr>
                          <m:t>1</m:t>
                        </m:r>
                      </m:sub>
                    </m:sSub>
                    <m:r>
                      <a:rPr lang="en-GB" i="1" dirty="0">
                        <a:latin typeface="Cambria Math" panose="02040503050406030204" pitchFamily="18" charset="0"/>
                        <a:ea typeface="Cambria Math" panose="02040503050406030204" pitchFamily="18" charset="0"/>
                        <a:sym typeface="Wingdings" panose="05000000000000000000" pitchFamily="2" charset="2"/>
                      </a:rPr>
                      <m:t> </m:t>
                    </m:r>
                    <m:r>
                      <a:rPr lang="en-GB" i="1" dirty="0">
                        <a:latin typeface="Cambria Math" panose="02040503050406030204" pitchFamily="18" charset="0"/>
                        <a:ea typeface="Cambria Math" panose="02040503050406030204" pitchFamily="18" charset="0"/>
                        <a:sym typeface="Wingdings" panose="05000000000000000000" pitchFamily="2" charset="2"/>
                      </a:rPr>
                      <m:t>𝑡𝑖𝑚𝑒</m:t>
                    </m:r>
                    <m:r>
                      <a:rPr lang="en-GB" i="1">
                        <a:latin typeface="Cambria Math" panose="02040503050406030204" pitchFamily="18" charset="0"/>
                        <a:sym typeface="Wingdings" panose="05000000000000000000" pitchFamily="2" charset="2"/>
                      </a:rPr>
                      <m:t>+ </m:t>
                    </m:r>
                    <m:sSub>
                      <m:sSubPr>
                        <m:ctrlPr>
                          <a:rPr lang="en-GB" i="1">
                            <a:latin typeface="Cambria Math" panose="02040503050406030204" pitchFamily="18" charset="0"/>
                            <a:sym typeface="Wingdings" panose="05000000000000000000" pitchFamily="2" charset="2"/>
                          </a:rPr>
                        </m:ctrlPr>
                      </m:sSubPr>
                      <m:e>
                        <m:sSub>
                          <m:sSubPr>
                            <m:ctrlPr>
                              <a:rPr lang="en-GB" i="1">
                                <a:latin typeface="Cambria Math" panose="02040503050406030204" pitchFamily="18" charset="0"/>
                                <a:ea typeface="Cambria Math" panose="02040503050406030204" pitchFamily="18" charset="0"/>
                                <a:sym typeface="Wingdings" panose="05000000000000000000" pitchFamily="2" charset="2"/>
                              </a:rPr>
                            </m:ctrlPr>
                          </m:sSubPr>
                          <m:e>
                            <m:r>
                              <a:rPr lang="en-GB" i="1">
                                <a:latin typeface="Cambria Math" panose="02040503050406030204" pitchFamily="18" charset="0"/>
                                <a:ea typeface="Cambria Math" panose="02040503050406030204" pitchFamily="18" charset="0"/>
                                <a:sym typeface="Wingdings" panose="05000000000000000000" pitchFamily="2" charset="2"/>
                              </a:rPr>
                              <m:t>𝑢</m:t>
                            </m:r>
                          </m:e>
                          <m:sub>
                            <m:r>
                              <a:rPr lang="en-GB" b="1" i="1">
                                <a:latin typeface="Cambria Math" panose="02040503050406030204" pitchFamily="18" charset="0"/>
                                <a:ea typeface="Cambria Math" panose="02040503050406030204" pitchFamily="18" charset="0"/>
                                <a:sym typeface="Wingdings" panose="05000000000000000000" pitchFamily="2" charset="2"/>
                              </a:rPr>
                              <m:t>𝒌</m:t>
                            </m:r>
                            <m:r>
                              <a:rPr lang="en-GB" i="1">
                                <a:latin typeface="Cambria Math" panose="02040503050406030204" pitchFamily="18" charset="0"/>
                                <a:ea typeface="Cambria Math" panose="02040503050406030204" pitchFamily="18" charset="0"/>
                                <a:sym typeface="Wingdings" panose="05000000000000000000" pitchFamily="2" charset="2"/>
                              </a:rPr>
                              <m:t>1</m:t>
                            </m:r>
                            <m:r>
                              <a:rPr lang="en-GB" i="1">
                                <a:latin typeface="Cambria Math" panose="02040503050406030204" pitchFamily="18" charset="0"/>
                                <a:ea typeface="Cambria Math" panose="02040503050406030204" pitchFamily="18" charset="0"/>
                                <a:sym typeface="Wingdings" panose="05000000000000000000" pitchFamily="2" charset="2"/>
                              </a:rPr>
                              <m:t>𝑖</m:t>
                            </m:r>
                          </m:sub>
                        </m:sSub>
                        <m:r>
                          <a:rPr lang="en-GB" i="1">
                            <a:latin typeface="Cambria Math" panose="02040503050406030204" pitchFamily="18" charset="0"/>
                            <a:ea typeface="Cambria Math" panose="02040503050406030204" pitchFamily="18" charset="0"/>
                            <a:sym typeface="Wingdings" panose="05000000000000000000" pitchFamily="2" charset="2"/>
                          </a:rPr>
                          <m:t> </m:t>
                        </m:r>
                        <m:r>
                          <a:rPr lang="en-GB" i="1">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i="1">
                            <a:latin typeface="Cambria Math" panose="02040503050406030204" pitchFamily="18" charset="0"/>
                            <a:sym typeface="Wingdings" panose="05000000000000000000" pitchFamily="2" charset="2"/>
                          </a:rPr>
                          <m:t> </m:t>
                        </m:r>
                      </m:sub>
                    </m:sSub>
                    <m:r>
                      <a:rPr lang="en-GB" i="1">
                        <a:latin typeface="Cambria Math" panose="02040503050406030204" pitchFamily="18" charset="0"/>
                        <a:sym typeface="Wingdings" panose="05000000000000000000" pitchFamily="2" charset="2"/>
                      </a:rPr>
                      <m:t> </m:t>
                    </m:r>
                  </m:oMath>
                </a14:m>
                <a:r>
                  <a:rPr lang="en-GB" dirty="0">
                    <a:sym typeface="Wingdings" panose="05000000000000000000" pitchFamily="2" charset="2"/>
                  </a:rPr>
                  <a:t>;</a:t>
                </a:r>
              </a:p>
              <a:p>
                <a:pPr marL="0" indent="0">
                  <a:spcBef>
                    <a:spcPts val="1200"/>
                  </a:spcBef>
                  <a:buNone/>
                </a:pPr>
                <a:r>
                  <a:rPr lang="en-GB" dirty="0">
                    <a:sym typeface="Wingdings" panose="05000000000000000000" pitchFamily="2" charset="2"/>
                  </a:rPr>
                  <a:t>Latent response y* thresholds fixed across time and across classes.</a:t>
                </a:r>
              </a:p>
              <a:p>
                <a:pPr marL="0" indent="0">
                  <a:spcBef>
                    <a:spcPts val="1200"/>
                  </a:spcBef>
                  <a:buNone/>
                </a:pPr>
                <a:r>
                  <a:rPr lang="en-GB" dirty="0">
                    <a:sym typeface="Wingdings" panose="05000000000000000000" pitchFamily="2" charset="2"/>
                  </a:rPr>
                  <a:t> </a:t>
                </a:r>
                <a14:m>
                  <m:oMath xmlns:m="http://schemas.openxmlformats.org/officeDocument/2006/math">
                    <m:sSub>
                      <m:sSubPr>
                        <m:ctrlPr>
                          <a:rPr lang="en-GB"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i="1" dirty="0">
                            <a:latin typeface="Cambria Math" panose="02040503050406030204" pitchFamily="18" charset="0"/>
                            <a:ea typeface="Cambria Math" panose="02040503050406030204" pitchFamily="18" charset="0"/>
                            <a:sym typeface="Wingdings" panose="05000000000000000000" pitchFamily="2" charset="2"/>
                          </a:rPr>
                          <m:t>0</m:t>
                        </m:r>
                      </m:sub>
                    </m:sSub>
                  </m:oMath>
                </a14:m>
                <a:r>
                  <a:rPr lang="en-GB" dirty="0">
                    <a:sym typeface="Wingdings" panose="05000000000000000000" pitchFamily="2" charset="2"/>
                  </a:rPr>
                  <a:t> = 0 for one class (e.g. the last one in </a:t>
                </a:r>
                <a:r>
                  <a:rPr lang="en-GB" dirty="0" err="1">
                    <a:sym typeface="Wingdings" panose="05000000000000000000" pitchFamily="2" charset="2"/>
                  </a:rPr>
                  <a:t>Mplus</a:t>
                </a:r>
                <a:r>
                  <a:rPr lang="en-GB" dirty="0">
                    <a:sym typeface="Wingdings" panose="05000000000000000000" pitchFamily="2" charset="2"/>
                  </a:rPr>
                  <a:t>)</a:t>
                </a:r>
              </a:p>
              <a:p>
                <a:pPr>
                  <a:spcBef>
                    <a:spcPts val="1200"/>
                  </a:spcBef>
                </a:pPr>
                <a:r>
                  <a:rPr lang="en-GB" b="1" dirty="0">
                    <a:sym typeface="Wingdings" panose="05000000000000000000" pitchFamily="2" charset="2"/>
                  </a:rPr>
                  <a:t>Individual </a:t>
                </a:r>
                <a:r>
                  <a:rPr lang="en-GB" b="1" i="1" dirty="0" err="1">
                    <a:sym typeface="Wingdings" panose="05000000000000000000" pitchFamily="2" charset="2"/>
                  </a:rPr>
                  <a:t>i</a:t>
                </a:r>
                <a:r>
                  <a:rPr lang="en-GB" b="1" dirty="0">
                    <a:sym typeface="Wingdings" panose="05000000000000000000" pitchFamily="2" charset="2"/>
                  </a:rPr>
                  <a:t> in Latent Class #2: </a:t>
                </a:r>
              </a:p>
              <a:p>
                <a:pPr>
                  <a:spcBef>
                    <a:spcPts val="1200"/>
                  </a:spcBef>
                </a:pPr>
                <a:r>
                  <a:rPr lang="en-GB" b="1" dirty="0">
                    <a:sym typeface="Wingdings" panose="05000000000000000000" pitchFamily="2" charset="2"/>
                  </a:rPr>
                  <a:t> </a:t>
                </a:r>
                <a14:m>
                  <m:oMath xmlns:m="http://schemas.openxmlformats.org/officeDocument/2006/math">
                    <m:sSub>
                      <m:sSubPr>
                        <m:ctrlPr>
                          <a:rPr lang="en-GB"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b="0" i="1" dirty="0" smtClean="0">
                            <a:latin typeface="Cambria Math" panose="02040503050406030204" pitchFamily="18" charset="0"/>
                            <a:ea typeface="Cambria Math" panose="02040503050406030204" pitchFamily="18" charset="0"/>
                            <a:sym typeface="Wingdings" panose="05000000000000000000" pitchFamily="2" charset="2"/>
                          </a:rPr>
                          <m:t>2,</m:t>
                        </m:r>
                        <m:r>
                          <a:rPr lang="en-GB" i="1" dirty="0">
                            <a:latin typeface="Cambria Math" panose="02040503050406030204" pitchFamily="18" charset="0"/>
                            <a:ea typeface="Cambria Math" panose="02040503050406030204" pitchFamily="18" charset="0"/>
                            <a:sym typeface="Wingdings" panose="05000000000000000000" pitchFamily="2" charset="2"/>
                          </a:rPr>
                          <m:t>0</m:t>
                        </m:r>
                      </m:sub>
                    </m:sSub>
                    <m:r>
                      <a:rPr lang="en-GB" b="0" i="1" dirty="0" smtClean="0">
                        <a:latin typeface="Cambria Math" panose="02040503050406030204" pitchFamily="18" charset="0"/>
                        <a:ea typeface="Cambria Math" panose="02040503050406030204" pitchFamily="18" charset="0"/>
                        <a:sym typeface="Wingdings" panose="05000000000000000000" pitchFamily="2" charset="2"/>
                      </a:rPr>
                      <m:t>=</m:t>
                    </m:r>
                  </m:oMath>
                </a14:m>
                <a:r>
                  <a:rPr lang="en-GB" dirty="0">
                    <a:sym typeface="Wingdings" panose="05000000000000000000" pitchFamily="2" charset="2"/>
                  </a:rPr>
                  <a:t>0 ; </a:t>
                </a:r>
                <a14:m>
                  <m:oMath xmlns:m="http://schemas.openxmlformats.org/officeDocument/2006/math">
                    <m:sSub>
                      <m:sSubPr>
                        <m:ctrlPr>
                          <a:rPr lang="en-GB" i="1" dirty="0">
                            <a:latin typeface="Cambria Math" panose="02040503050406030204" pitchFamily="18" charset="0"/>
                            <a:ea typeface="Cambria Math" panose="02040503050406030204" pitchFamily="18" charset="0"/>
                            <a:sym typeface="Wingdings" panose="05000000000000000000" pitchFamily="2" charset="2"/>
                          </a:rPr>
                        </m:ctrlPr>
                      </m:sSubPr>
                      <m:e>
                        <m:r>
                          <a:rPr lang="en-GB" i="1" dirty="0">
                            <a:latin typeface="Cambria Math" panose="02040503050406030204" pitchFamily="18" charset="0"/>
                            <a:ea typeface="Cambria Math" panose="02040503050406030204" pitchFamily="18" charset="0"/>
                            <a:sym typeface="Wingdings" panose="05000000000000000000" pitchFamily="2" charset="2"/>
                          </a:rPr>
                          <m:t>  </m:t>
                        </m:r>
                        <m:r>
                          <a:rPr lang="en-GB"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b="1" i="1" dirty="0">
                            <a:latin typeface="Cambria Math" panose="02040503050406030204" pitchFamily="18" charset="0"/>
                            <a:ea typeface="Cambria Math" panose="02040503050406030204" pitchFamily="18" charset="0"/>
                            <a:sym typeface="Wingdings" panose="05000000000000000000" pitchFamily="2" charset="2"/>
                          </a:rPr>
                          <m:t>𝒌</m:t>
                        </m:r>
                        <m:r>
                          <a:rPr lang="en-GB" b="0" i="1" dirty="0" smtClean="0">
                            <a:latin typeface="Cambria Math" panose="02040503050406030204" pitchFamily="18" charset="0"/>
                            <a:ea typeface="Cambria Math" panose="02040503050406030204" pitchFamily="18" charset="0"/>
                            <a:sym typeface="Wingdings" panose="05000000000000000000" pitchFamily="2" charset="2"/>
                          </a:rPr>
                          <m:t>2,</m:t>
                        </m:r>
                        <m:r>
                          <a:rPr lang="en-GB" i="1" dirty="0">
                            <a:latin typeface="Cambria Math" panose="02040503050406030204" pitchFamily="18" charset="0"/>
                            <a:ea typeface="Cambria Math" panose="02040503050406030204" pitchFamily="18" charset="0"/>
                            <a:sym typeface="Wingdings" panose="05000000000000000000" pitchFamily="2" charset="2"/>
                          </a:rPr>
                          <m:t>1</m:t>
                        </m:r>
                      </m:sub>
                    </m:sSub>
                  </m:oMath>
                </a14:m>
                <a:r>
                  <a:rPr lang="en-GB" dirty="0">
                    <a:sym typeface="Wingdings" panose="05000000000000000000" pitchFamily="2" charset="2"/>
                  </a:rPr>
                  <a:t> = - 0.25; </a:t>
                </a:r>
                <a14:m>
                  <m:oMath xmlns:m="http://schemas.openxmlformats.org/officeDocument/2006/math">
                    <m:sSub>
                      <m:sSubPr>
                        <m:ctrlPr>
                          <a:rPr lang="en-GB" i="1">
                            <a:latin typeface="Cambria Math" panose="02040503050406030204" pitchFamily="18" charset="0"/>
                            <a:ea typeface="Cambria Math" panose="02040503050406030204" pitchFamily="18" charset="0"/>
                            <a:sym typeface="Wingdings" panose="05000000000000000000" pitchFamily="2" charset="2"/>
                          </a:rPr>
                        </m:ctrlPr>
                      </m:sSubPr>
                      <m:e>
                        <m:r>
                          <a:rPr lang="en-GB" i="1">
                            <a:latin typeface="Cambria Math" panose="02040503050406030204" pitchFamily="18" charset="0"/>
                            <a:ea typeface="Cambria Math" panose="02040503050406030204" pitchFamily="18" charset="0"/>
                            <a:sym typeface="Wingdings" panose="05000000000000000000" pitchFamily="2" charset="2"/>
                          </a:rPr>
                          <m:t>𝑢</m:t>
                        </m:r>
                      </m:e>
                      <m:sub>
                        <m:r>
                          <a:rPr lang="en-GB" b="0" i="1" smtClean="0">
                            <a:latin typeface="Cambria Math" panose="02040503050406030204" pitchFamily="18" charset="0"/>
                            <a:ea typeface="Cambria Math" panose="02040503050406030204" pitchFamily="18" charset="0"/>
                            <a:sym typeface="Wingdings" panose="05000000000000000000" pitchFamily="2" charset="2"/>
                          </a:rPr>
                          <m:t>𝑘</m:t>
                        </m:r>
                        <m:r>
                          <a:rPr lang="en-GB" b="0" i="1" smtClean="0">
                            <a:latin typeface="Cambria Math" panose="02040503050406030204" pitchFamily="18" charset="0"/>
                            <a:ea typeface="Cambria Math" panose="02040503050406030204" pitchFamily="18" charset="0"/>
                            <a:sym typeface="Wingdings" panose="05000000000000000000" pitchFamily="2" charset="2"/>
                          </a:rPr>
                          <m:t>2,0</m:t>
                        </m:r>
                        <m:r>
                          <a:rPr lang="en-GB" i="1">
                            <a:latin typeface="Cambria Math" panose="02040503050406030204" pitchFamily="18" charset="0"/>
                            <a:ea typeface="Cambria Math" panose="02040503050406030204" pitchFamily="18" charset="0"/>
                            <a:sym typeface="Wingdings" panose="05000000000000000000" pitchFamily="2" charset="2"/>
                          </a:rPr>
                          <m:t>𝑖</m:t>
                        </m:r>
                      </m:sub>
                    </m:sSub>
                  </m:oMath>
                </a14:m>
                <a:r>
                  <a:rPr lang="en-GB" dirty="0">
                    <a:sym typeface="Wingdings" panose="05000000000000000000" pitchFamily="2" charset="2"/>
                  </a:rPr>
                  <a:t> = 0.05 ; </a:t>
                </a:r>
                <a14:m>
                  <m:oMath xmlns:m="http://schemas.openxmlformats.org/officeDocument/2006/math">
                    <m:sSub>
                      <m:sSubPr>
                        <m:ctrlPr>
                          <a:rPr lang="en-GB" i="1">
                            <a:latin typeface="Cambria Math" panose="02040503050406030204" pitchFamily="18" charset="0"/>
                            <a:ea typeface="Cambria Math" panose="02040503050406030204" pitchFamily="18" charset="0"/>
                            <a:sym typeface="Wingdings" panose="05000000000000000000" pitchFamily="2" charset="2"/>
                          </a:rPr>
                        </m:ctrlPr>
                      </m:sSubPr>
                      <m:e>
                        <m:r>
                          <a:rPr lang="en-GB" i="1">
                            <a:latin typeface="Cambria Math" panose="02040503050406030204" pitchFamily="18" charset="0"/>
                            <a:ea typeface="Cambria Math" panose="02040503050406030204" pitchFamily="18" charset="0"/>
                            <a:sym typeface="Wingdings" panose="05000000000000000000" pitchFamily="2" charset="2"/>
                          </a:rPr>
                          <m:t>𝑢</m:t>
                        </m:r>
                      </m:e>
                      <m:sub>
                        <m:r>
                          <a:rPr lang="en-GB" b="0" i="1" smtClean="0">
                            <a:latin typeface="Cambria Math" panose="02040503050406030204" pitchFamily="18" charset="0"/>
                            <a:ea typeface="Cambria Math" panose="02040503050406030204" pitchFamily="18" charset="0"/>
                            <a:sym typeface="Wingdings" panose="05000000000000000000" pitchFamily="2" charset="2"/>
                          </a:rPr>
                          <m:t>𝑘</m:t>
                        </m:r>
                        <m:r>
                          <a:rPr lang="en-GB" b="0" i="1" smtClean="0">
                            <a:latin typeface="Cambria Math" panose="02040503050406030204" pitchFamily="18" charset="0"/>
                            <a:ea typeface="Cambria Math" panose="02040503050406030204" pitchFamily="18" charset="0"/>
                            <a:sym typeface="Wingdings" panose="05000000000000000000" pitchFamily="2" charset="2"/>
                          </a:rPr>
                          <m:t>2,1</m:t>
                        </m:r>
                        <m:r>
                          <a:rPr lang="en-GB" i="1">
                            <a:latin typeface="Cambria Math" panose="02040503050406030204" pitchFamily="18" charset="0"/>
                            <a:ea typeface="Cambria Math" panose="02040503050406030204" pitchFamily="18" charset="0"/>
                            <a:sym typeface="Wingdings" panose="05000000000000000000" pitchFamily="2" charset="2"/>
                          </a:rPr>
                          <m:t>𝑖</m:t>
                        </m:r>
                      </m:sub>
                    </m:sSub>
                  </m:oMath>
                </a14:m>
                <a:r>
                  <a:rPr lang="en-GB" dirty="0">
                    <a:sym typeface="Wingdings" panose="05000000000000000000" pitchFamily="2" charset="2"/>
                  </a:rPr>
                  <a:t> = 0.07</a:t>
                </a:r>
              </a:p>
              <a:p>
                <a:pPr>
                  <a:spcBef>
                    <a:spcPts val="1200"/>
                  </a:spcBef>
                </a:pPr>
                <a:r>
                  <a:rPr lang="en-GB" dirty="0">
                    <a:sym typeface="Wingdings" panose="05000000000000000000" pitchFamily="2" charset="2"/>
                  </a:rPr>
                  <a:t>Trajectory of </a:t>
                </a:r>
                <a:r>
                  <a:rPr lang="en-GB" i="1" dirty="0" err="1">
                    <a:sym typeface="Wingdings" panose="05000000000000000000" pitchFamily="2" charset="2"/>
                  </a:rPr>
                  <a:t>i</a:t>
                </a:r>
                <a:r>
                  <a:rPr lang="en-GB" i="1" dirty="0">
                    <a:sym typeface="Wingdings" panose="05000000000000000000" pitchFamily="2" charset="2"/>
                  </a:rPr>
                  <a:t> </a:t>
                </a:r>
                <a:r>
                  <a:rPr lang="en-GB" dirty="0">
                    <a:sym typeface="Wingdings" panose="05000000000000000000" pitchFamily="2" charset="2"/>
                  </a:rPr>
                  <a:t>in Latent Class #2 :</a:t>
                </a:r>
              </a:p>
              <a:p>
                <a:pPr>
                  <a:spcBef>
                    <a:spcPts val="1200"/>
                  </a:spcBef>
                </a:pPr>
                <a14:m>
                  <m:oMath xmlns:m="http://schemas.openxmlformats.org/officeDocument/2006/math">
                    <m:sSubSup>
                      <m:sSubSupPr>
                        <m:ctrlPr>
                          <a:rPr lang="en-GB" i="1" smtClean="0">
                            <a:latin typeface="Cambria Math" panose="02040503050406030204" pitchFamily="18" charset="0"/>
                            <a:sym typeface="Wingdings" panose="05000000000000000000" pitchFamily="2" charset="2"/>
                          </a:rPr>
                        </m:ctrlPr>
                      </m:sSubSupPr>
                      <m:e>
                        <m:r>
                          <a:rPr lang="en-GB" i="1">
                            <a:latin typeface="Cambria Math" panose="02040503050406030204" pitchFamily="18" charset="0"/>
                            <a:sym typeface="Wingdings" panose="05000000000000000000" pitchFamily="2" charset="2"/>
                          </a:rPr>
                          <m:t>𝑦</m:t>
                        </m:r>
                      </m:e>
                      <m:sub>
                        <m:r>
                          <a:rPr lang="en-GB" b="0" i="1" smtClean="0">
                            <a:latin typeface="Cambria Math" panose="02040503050406030204" pitchFamily="18" charset="0"/>
                            <a:sym typeface="Wingdings" panose="05000000000000000000" pitchFamily="2" charset="2"/>
                          </a:rPr>
                          <m:t>𝑐</m:t>
                        </m:r>
                        <m:r>
                          <a:rPr lang="en-GB" b="0" i="1" smtClean="0">
                            <a:latin typeface="Cambria Math" panose="02040503050406030204" pitchFamily="18" charset="0"/>
                            <a:sym typeface="Wingdings" panose="05000000000000000000" pitchFamily="2" charset="2"/>
                          </a:rPr>
                          <m:t>1</m:t>
                        </m:r>
                        <m:r>
                          <a:rPr lang="en-GB" b="0" i="1" smtClean="0">
                            <a:latin typeface="Cambria Math" panose="02040503050406030204" pitchFamily="18" charset="0"/>
                            <a:sym typeface="Wingdings" panose="05000000000000000000" pitchFamily="2" charset="2"/>
                          </a:rPr>
                          <m:t>𝑡</m:t>
                        </m:r>
                        <m:r>
                          <a:rPr lang="en-GB" b="0" i="1" smtClean="0">
                            <a:latin typeface="Cambria Math" panose="02040503050406030204" pitchFamily="18" charset="0"/>
                            <a:sym typeface="Wingdings" panose="05000000000000000000" pitchFamily="2" charset="2"/>
                          </a:rPr>
                          <m:t>0</m:t>
                        </m:r>
                      </m:sub>
                      <m:sup>
                        <m:r>
                          <a:rPr lang="en-GB" i="1">
                            <a:latin typeface="Cambria Math" panose="02040503050406030204" pitchFamily="18" charset="0"/>
                            <a:sym typeface="Wingdings" panose="05000000000000000000" pitchFamily="2" charset="2"/>
                          </a:rPr>
                          <m:t>∗</m:t>
                        </m:r>
                      </m:sup>
                    </m:sSubSup>
                  </m:oMath>
                </a14:m>
                <a:r>
                  <a:rPr lang="en-GB" dirty="0">
                    <a:sym typeface="Wingdings" panose="05000000000000000000" pitchFamily="2" charset="2"/>
                  </a:rPr>
                  <a:t> =</a:t>
                </a:r>
                <a14:m>
                  <m:oMath xmlns:m="http://schemas.openxmlformats.org/officeDocument/2006/math">
                    <m:r>
                      <a:rPr lang="en-GB" b="0" i="0" dirty="0" smtClean="0">
                        <a:latin typeface="Cambria Math" panose="02040503050406030204" pitchFamily="18" charset="0"/>
                        <a:ea typeface="Cambria Math" panose="02040503050406030204" pitchFamily="18" charset="0"/>
                        <a:sym typeface="Wingdings" panose="05000000000000000000" pitchFamily="2" charset="2"/>
                      </a:rPr>
                      <m:t>0</m:t>
                    </m:r>
                    <m:r>
                      <a:rPr lang="en-GB" b="0" i="1" dirty="0" smtClean="0">
                        <a:latin typeface="Cambria Math" panose="02040503050406030204" pitchFamily="18" charset="0"/>
                        <a:ea typeface="Cambria Math" panose="02040503050406030204" pitchFamily="18" charset="0"/>
                        <a:sym typeface="Wingdings" panose="05000000000000000000" pitchFamily="2" charset="2"/>
                      </a:rPr>
                      <m:t>+0.05+  (− 0.25 ∗0</m:t>
                    </m:r>
                  </m:oMath>
                </a14:m>
                <a:r>
                  <a:rPr lang="en-GB" dirty="0">
                    <a:sym typeface="Wingdings" panose="05000000000000000000" pitchFamily="2" charset="2"/>
                  </a:rPr>
                  <a:t>)  + (0.07*0)   = 0.05</a:t>
                </a:r>
              </a:p>
              <a:p>
                <a:pPr>
                  <a:spcBef>
                    <a:spcPts val="1200"/>
                  </a:spcBef>
                </a:pPr>
                <a14:m>
                  <m:oMath xmlns:m="http://schemas.openxmlformats.org/officeDocument/2006/math">
                    <m:sSubSup>
                      <m:sSubSupPr>
                        <m:ctrlPr>
                          <a:rPr lang="en-GB" i="1" smtClean="0">
                            <a:latin typeface="Cambria Math" panose="02040503050406030204" pitchFamily="18" charset="0"/>
                            <a:sym typeface="Wingdings" panose="05000000000000000000" pitchFamily="2" charset="2"/>
                          </a:rPr>
                        </m:ctrlPr>
                      </m:sSubSupPr>
                      <m:e>
                        <m:r>
                          <a:rPr lang="en-GB" i="1">
                            <a:latin typeface="Cambria Math" panose="02040503050406030204" pitchFamily="18" charset="0"/>
                            <a:sym typeface="Wingdings" panose="05000000000000000000" pitchFamily="2" charset="2"/>
                          </a:rPr>
                          <m:t>𝑦</m:t>
                        </m:r>
                      </m:e>
                      <m:sub>
                        <m:r>
                          <a:rPr lang="en-GB" b="0" i="1" smtClean="0">
                            <a:latin typeface="Cambria Math" panose="02040503050406030204" pitchFamily="18" charset="0"/>
                            <a:sym typeface="Wingdings" panose="05000000000000000000" pitchFamily="2" charset="2"/>
                          </a:rPr>
                          <m:t>𝑐</m:t>
                        </m:r>
                        <m:r>
                          <a:rPr lang="en-GB" b="0" i="1" smtClean="0">
                            <a:latin typeface="Cambria Math" panose="02040503050406030204" pitchFamily="18" charset="0"/>
                            <a:sym typeface="Wingdings" panose="05000000000000000000" pitchFamily="2" charset="2"/>
                          </a:rPr>
                          <m:t>1</m:t>
                        </m:r>
                        <m:r>
                          <a:rPr lang="en-GB" b="0" i="1" smtClean="0">
                            <a:latin typeface="Cambria Math" panose="02040503050406030204" pitchFamily="18" charset="0"/>
                            <a:sym typeface="Wingdings" panose="05000000000000000000" pitchFamily="2" charset="2"/>
                          </a:rPr>
                          <m:t>𝑡</m:t>
                        </m:r>
                        <m:r>
                          <a:rPr lang="en-GB" b="0" i="1" smtClean="0">
                            <a:latin typeface="Cambria Math" panose="02040503050406030204" pitchFamily="18" charset="0"/>
                            <a:sym typeface="Wingdings" panose="05000000000000000000" pitchFamily="2" charset="2"/>
                          </a:rPr>
                          <m:t>1</m:t>
                        </m:r>
                      </m:sub>
                      <m:sup>
                        <m:r>
                          <a:rPr lang="en-GB" i="1">
                            <a:latin typeface="Cambria Math" panose="02040503050406030204" pitchFamily="18" charset="0"/>
                            <a:sym typeface="Wingdings" panose="05000000000000000000" pitchFamily="2" charset="2"/>
                          </a:rPr>
                          <m:t>∗</m:t>
                        </m:r>
                      </m:sup>
                    </m:sSubSup>
                  </m:oMath>
                </a14:m>
                <a:r>
                  <a:rPr lang="en-GB" dirty="0">
                    <a:sym typeface="Wingdings" panose="05000000000000000000" pitchFamily="2" charset="2"/>
                  </a:rPr>
                  <a:t> =</a:t>
                </a:r>
                <a14:m>
                  <m:oMath xmlns:m="http://schemas.openxmlformats.org/officeDocument/2006/math">
                    <m:r>
                      <a:rPr lang="en-GB" b="0" i="0" dirty="0" smtClean="0">
                        <a:latin typeface="Cambria Math" panose="02040503050406030204" pitchFamily="18" charset="0"/>
                        <a:ea typeface="Cambria Math" panose="02040503050406030204" pitchFamily="18" charset="0"/>
                        <a:sym typeface="Wingdings" panose="05000000000000000000" pitchFamily="2" charset="2"/>
                      </a:rPr>
                      <m:t>0</m:t>
                    </m:r>
                    <m:r>
                      <a:rPr lang="en-GB" b="0" i="1" dirty="0" smtClean="0">
                        <a:latin typeface="Cambria Math" panose="02040503050406030204" pitchFamily="18" charset="0"/>
                        <a:ea typeface="Cambria Math" panose="02040503050406030204" pitchFamily="18" charset="0"/>
                        <a:sym typeface="Wingdings" panose="05000000000000000000" pitchFamily="2" charset="2"/>
                      </a:rPr>
                      <m:t>+0.05+  (− 0.25 ∗1</m:t>
                    </m:r>
                  </m:oMath>
                </a14:m>
                <a:r>
                  <a:rPr lang="en-GB" dirty="0">
                    <a:sym typeface="Wingdings" panose="05000000000000000000" pitchFamily="2" charset="2"/>
                  </a:rPr>
                  <a:t>)  + (0.07*1)   = - 0.13</a:t>
                </a:r>
              </a:p>
              <a:p>
                <a:pPr>
                  <a:spcBef>
                    <a:spcPts val="1200"/>
                  </a:spcBef>
                </a:pPr>
                <a:r>
                  <a:rPr lang="en-GB" dirty="0">
                    <a:sym typeface="Wingdings" panose="05000000000000000000" pitchFamily="2" charset="2"/>
                  </a:rPr>
                  <a:t> …etc. </a:t>
                </a: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6814365" y="1511353"/>
                <a:ext cx="5587918" cy="8094780"/>
              </a:xfrm>
              <a:prstGeom prst="rect">
                <a:avLst/>
              </a:prstGeom>
              <a:blipFill>
                <a:blip r:embed="rId3"/>
                <a:stretch>
                  <a:fillRect l="-983" t="-452"/>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B10349E1-A2D0-21BA-C237-5E6C21D1CCA1}"/>
              </a:ext>
            </a:extLst>
          </p:cNvPr>
          <p:cNvPicPr>
            <a:picLocks noChangeAspect="1"/>
          </p:cNvPicPr>
          <p:nvPr/>
        </p:nvPicPr>
        <p:blipFill rotWithShape="1">
          <a:blip r:embed="rId4"/>
          <a:srcRect l="4290" r="10242"/>
          <a:stretch/>
        </p:blipFill>
        <p:spPr>
          <a:xfrm>
            <a:off x="167007" y="1442410"/>
            <a:ext cx="6365158" cy="4189133"/>
          </a:xfrm>
          <a:prstGeom prst="rect">
            <a:avLst/>
          </a:prstGeom>
        </p:spPr>
      </p:pic>
      <p:sp>
        <p:nvSpPr>
          <p:cNvPr id="3" name="TextBox 2">
            <a:extLst>
              <a:ext uri="{FF2B5EF4-FFF2-40B4-BE49-F238E27FC236}">
                <a16:creationId xmlns:a16="http://schemas.microsoft.com/office/drawing/2014/main" id="{581CD928-E0F4-2379-7DC8-61DEE2DA121B}"/>
              </a:ext>
            </a:extLst>
          </p:cNvPr>
          <p:cNvSpPr txBox="1"/>
          <p:nvPr/>
        </p:nvSpPr>
        <p:spPr>
          <a:xfrm>
            <a:off x="92318" y="3639204"/>
            <a:ext cx="404278" cy="369332"/>
          </a:xfrm>
          <a:prstGeom prst="rect">
            <a:avLst/>
          </a:prstGeom>
          <a:noFill/>
        </p:spPr>
        <p:txBody>
          <a:bodyPr wrap="none" rtlCol="0">
            <a:spAutoFit/>
          </a:bodyPr>
          <a:lstStyle/>
          <a:p>
            <a:r>
              <a:rPr lang="en-GB" i="1" dirty="0"/>
              <a:t>y*</a:t>
            </a:r>
          </a:p>
        </p:txBody>
      </p:sp>
    </p:spTree>
    <p:extLst>
      <p:ext uri="{BB962C8B-B14F-4D97-AF65-F5344CB8AC3E}">
        <p14:creationId xmlns:p14="http://schemas.microsoft.com/office/powerpoint/2010/main" val="3162007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A19000-6B98-FF62-0C7C-3DD2E0643312}"/>
              </a:ext>
            </a:extLst>
          </p:cNvPr>
          <p:cNvPicPr>
            <a:picLocks noChangeAspect="1"/>
          </p:cNvPicPr>
          <p:nvPr/>
        </p:nvPicPr>
        <p:blipFill>
          <a:blip r:embed="rId3"/>
          <a:stretch>
            <a:fillRect/>
          </a:stretch>
        </p:blipFill>
        <p:spPr>
          <a:xfrm>
            <a:off x="-20929" y="2150249"/>
            <a:ext cx="8279516" cy="4657228"/>
          </a:xfrm>
          <a:prstGeom prst="rect">
            <a:avLst/>
          </a:prstGeom>
        </p:spPr>
      </p:pic>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Latent Class Growth </a:t>
            </a:r>
            <a:r>
              <a:rPr lang="en-GB" b="1" dirty="0" err="1">
                <a:solidFill>
                  <a:schemeClr val="bg1"/>
                </a:solidFill>
              </a:rPr>
              <a:t>Analysys</a:t>
            </a:r>
            <a:r>
              <a:rPr lang="en-GB" b="1" dirty="0">
                <a:solidFill>
                  <a:schemeClr val="bg1"/>
                </a:solidFill>
              </a:rPr>
              <a:t> (</a:t>
            </a:r>
            <a:r>
              <a:rPr lang="en-GB" b="1" dirty="0" err="1">
                <a:solidFill>
                  <a:schemeClr val="bg1"/>
                </a:solidFill>
              </a:rPr>
              <a:t>LCGA</a:t>
            </a:r>
            <a:r>
              <a:rPr lang="en-GB" b="1" dirty="0">
                <a:solidFill>
                  <a:schemeClr val="bg1"/>
                </a:solidFill>
              </a:rPr>
              <a:t>)</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4789714" y="1443713"/>
                <a:ext cx="6937747" cy="5017014"/>
              </a:xfrm>
              <a:prstGeom prst="rect">
                <a:avLst/>
              </a:prstGeom>
              <a:noFill/>
            </p:spPr>
            <p:txBody>
              <a:bodyPr wrap="square">
                <a:spAutoFit/>
              </a:bodyPr>
              <a:lstStyle/>
              <a:p>
                <a:pPr marL="0">
                  <a:spcBef>
                    <a:spcPts val="1200"/>
                  </a:spcBef>
                </a:pPr>
                <a:r>
                  <a:rPr lang="en-GB" sz="2400" dirty="0">
                    <a:sym typeface="Wingdings" panose="05000000000000000000" pitchFamily="2" charset="2"/>
                  </a:rPr>
                  <a:t>Variance around growth parameters fixed to 0:</a:t>
                </a:r>
              </a:p>
              <a:p>
                <a:pPr>
                  <a:spcBef>
                    <a:spcPts val="1200"/>
                  </a:spcBef>
                </a:pPr>
                <a14:m>
                  <m:oMath xmlns:m="http://schemas.openxmlformats.org/officeDocument/2006/math">
                    <m:sSub>
                      <m:sSubPr>
                        <m:ctrlPr>
                          <a:rPr lang="en-GB" sz="240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b="1" i="1">
                            <a:latin typeface="Cambria Math" panose="02040503050406030204" pitchFamily="18" charset="0"/>
                            <a:ea typeface="Cambria Math" panose="02040503050406030204" pitchFamily="18" charset="0"/>
                            <a:sym typeface="Wingdings" panose="05000000000000000000" pitchFamily="2" charset="2"/>
                          </a:rPr>
                          <m:t>𝒌</m:t>
                        </m:r>
                        <m:r>
                          <a:rPr lang="en-GB" sz="2400" i="1">
                            <a:latin typeface="Cambria Math" panose="02040503050406030204" pitchFamily="18" charset="0"/>
                            <a:ea typeface="Cambria Math" panose="02040503050406030204" pitchFamily="18" charset="0"/>
                            <a:sym typeface="Wingdings" panose="05000000000000000000" pitchFamily="2" charset="2"/>
                          </a:rPr>
                          <m:t>0</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oMath>
                </a14:m>
                <a:r>
                  <a:rPr lang="en-GB" sz="2400" dirty="0">
                    <a:sym typeface="Wingdings" panose="05000000000000000000" pitchFamily="2" charset="2"/>
                  </a:rPr>
                  <a:t> =0 ; </a:t>
                </a:r>
                <a14:m>
                  <m:oMath xmlns:m="http://schemas.openxmlformats.org/officeDocument/2006/math">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b="1" i="1">
                            <a:latin typeface="Cambria Math" panose="02040503050406030204" pitchFamily="18" charset="0"/>
                            <a:ea typeface="Cambria Math" panose="02040503050406030204" pitchFamily="18" charset="0"/>
                            <a:sym typeface="Wingdings" panose="05000000000000000000" pitchFamily="2" charset="2"/>
                          </a:rPr>
                          <m:t>𝒌</m:t>
                        </m:r>
                        <m:r>
                          <a:rPr lang="en-GB" sz="2400" i="1">
                            <a:latin typeface="Cambria Math" panose="02040503050406030204" pitchFamily="18" charset="0"/>
                            <a:ea typeface="Cambria Math" panose="02040503050406030204" pitchFamily="18" charset="0"/>
                            <a:sym typeface="Wingdings" panose="05000000000000000000" pitchFamily="2" charset="2"/>
                          </a:rPr>
                          <m:t>1</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oMath>
                </a14:m>
                <a:r>
                  <a:rPr lang="en-GB" sz="2400" dirty="0">
                    <a:sym typeface="Wingdings" panose="05000000000000000000" pitchFamily="2" charset="2"/>
                  </a:rPr>
                  <a:t> =0 .</a:t>
                </a:r>
              </a:p>
              <a:p>
                <a:pPr marL="0">
                  <a:spcBef>
                    <a:spcPts val="1200"/>
                  </a:spcBef>
                </a:pPr>
                <a:r>
                  <a:rPr lang="en-GB" sz="2400" dirty="0">
                    <a:sym typeface="Wingdings" panose="05000000000000000000" pitchFamily="2" charset="2"/>
                  </a:rPr>
                  <a:t>Latent response </a:t>
                </a:r>
                <a:r>
                  <a:rPr lang="en-GB" sz="2400" i="1" dirty="0">
                    <a:sym typeface="Wingdings" panose="05000000000000000000" pitchFamily="2" charset="2"/>
                  </a:rPr>
                  <a:t>y*</a:t>
                </a:r>
                <a:r>
                  <a:rPr lang="en-GB" sz="2400" dirty="0">
                    <a:sym typeface="Wingdings" panose="05000000000000000000" pitchFamily="2" charset="2"/>
                  </a:rPr>
                  <a:t> function of time </a:t>
                </a:r>
                <a:r>
                  <a:rPr lang="en-GB" sz="2400" b="1" i="1" dirty="0">
                    <a:sym typeface="Wingdings" panose="05000000000000000000" pitchFamily="2" charset="2"/>
                  </a:rPr>
                  <a:t>t</a:t>
                </a:r>
                <a:r>
                  <a:rPr lang="en-GB" sz="2400" dirty="0">
                    <a:sym typeface="Wingdings" panose="05000000000000000000" pitchFamily="2" charset="2"/>
                  </a:rPr>
                  <a:t> for individual </a:t>
                </a:r>
                <a:r>
                  <a:rPr lang="en-GB" sz="2400" b="1" i="1" dirty="0">
                    <a:sym typeface="Wingdings" panose="05000000000000000000" pitchFamily="2" charset="2"/>
                  </a:rPr>
                  <a:t>i </a:t>
                </a:r>
                <a:r>
                  <a:rPr lang="en-GB" sz="2400" dirty="0">
                    <a:sym typeface="Wingdings" panose="05000000000000000000" pitchFamily="2" charset="2"/>
                  </a:rPr>
                  <a:t>indexed by latent class </a:t>
                </a:r>
                <a:r>
                  <a:rPr lang="en-GB" sz="2400" i="1" dirty="0">
                    <a:sym typeface="Wingdings" panose="05000000000000000000" pitchFamily="2" charset="2"/>
                  </a:rPr>
                  <a:t>k</a:t>
                </a:r>
                <a:r>
                  <a:rPr lang="en-GB" sz="2400" dirty="0">
                    <a:sym typeface="Wingdings" panose="05000000000000000000" pitchFamily="2" charset="2"/>
                  </a:rPr>
                  <a:t> :</a:t>
                </a:r>
              </a:p>
              <a:p>
                <a:pPr>
                  <a:spcBef>
                    <a:spcPts val="1200"/>
                  </a:spcBef>
                </a:pPr>
                <a14:m>
                  <m:oMath xmlns:m="http://schemas.openxmlformats.org/officeDocument/2006/math">
                    <m:sSubSup>
                      <m:sSubSupPr>
                        <m:ctrlPr>
                          <a:rPr lang="en-GB" sz="2400" i="1">
                            <a:latin typeface="Cambria Math" panose="02040503050406030204" pitchFamily="18" charset="0"/>
                            <a:sym typeface="Wingdings" panose="05000000000000000000" pitchFamily="2" charset="2"/>
                          </a:rPr>
                        </m:ctrlPr>
                      </m:sSubSupPr>
                      <m:e>
                        <m:r>
                          <a:rPr lang="en-GB" sz="2400" i="1">
                            <a:latin typeface="Cambria Math" panose="02040503050406030204" pitchFamily="18" charset="0"/>
                            <a:sym typeface="Wingdings" panose="05000000000000000000" pitchFamily="2" charset="2"/>
                          </a:rPr>
                          <m:t>𝑦</m:t>
                        </m:r>
                      </m:e>
                      <m:sub>
                        <m:r>
                          <a:rPr lang="en-GB" sz="2400" i="1">
                            <a:latin typeface="Cambria Math" panose="02040503050406030204" pitchFamily="18" charset="0"/>
                            <a:sym typeface="Wingdings" panose="05000000000000000000" pitchFamily="2" charset="2"/>
                          </a:rPr>
                          <m:t>𝑘𝑡𝑖</m:t>
                        </m:r>
                      </m:sub>
                      <m:sup>
                        <m:r>
                          <a:rPr lang="en-GB" sz="2400" i="1">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a:t>
                </a:r>
                <a14:m>
                  <m:oMath xmlns:m="http://schemas.openxmlformats.org/officeDocument/2006/math">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400" i="1" dirty="0">
                            <a:latin typeface="Cambria Math" panose="02040503050406030204" pitchFamily="18" charset="0"/>
                            <a:ea typeface="Cambria Math" panose="02040503050406030204" pitchFamily="18" charset="0"/>
                            <a:sym typeface="Wingdings" panose="05000000000000000000" pitchFamily="2" charset="2"/>
                          </a:rPr>
                          <m:t>0</m:t>
                        </m:r>
                      </m:sub>
                    </m:sSub>
                    <m:sSub>
                      <m:sSubPr>
                        <m:ctrlPr>
                          <a:rPr lang="en-GB" sz="24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i="1" dirty="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b="1" i="1" dirty="0">
                            <a:latin typeface="Cambria Math" panose="02040503050406030204" pitchFamily="18" charset="0"/>
                            <a:ea typeface="Cambria Math" panose="02040503050406030204" pitchFamily="18" charset="0"/>
                            <a:sym typeface="Wingdings" panose="05000000000000000000" pitchFamily="2" charset="2"/>
                          </a:rPr>
                          <m:t>𝒌</m:t>
                        </m:r>
                        <m:r>
                          <a:rPr lang="en-GB" sz="24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400" i="1" dirty="0">
                        <a:latin typeface="Cambria Math" panose="02040503050406030204" pitchFamily="18" charset="0"/>
                        <a:ea typeface="Cambria Math" panose="02040503050406030204" pitchFamily="18" charset="0"/>
                        <a:sym typeface="Wingdings" panose="05000000000000000000" pitchFamily="2" charset="2"/>
                      </a:rPr>
                      <m:t> </m:t>
                    </m:r>
                    <m:r>
                      <a:rPr lang="en-GB" sz="2400" i="1" dirty="0">
                        <a:latin typeface="Cambria Math" panose="02040503050406030204" pitchFamily="18" charset="0"/>
                        <a:ea typeface="Cambria Math" panose="02040503050406030204" pitchFamily="18" charset="0"/>
                        <a:sym typeface="Wingdings" panose="05000000000000000000" pitchFamily="2" charset="2"/>
                      </a:rPr>
                      <m:t>𝑡𝑖𝑚𝑒</m:t>
                    </m:r>
                  </m:oMath>
                </a14:m>
                <a:r>
                  <a:rPr lang="en-GB" sz="2400" dirty="0">
                    <a:sym typeface="Wingdings" panose="05000000000000000000" pitchFamily="2" charset="2"/>
                  </a:rPr>
                  <a:t>  .</a:t>
                </a:r>
              </a:p>
              <a:p>
                <a:pPr marL="0" indent="0">
                  <a:spcBef>
                    <a:spcPts val="1200"/>
                  </a:spcBef>
                  <a:buNone/>
                </a:pPr>
                <a:r>
                  <a:rPr lang="en-GB" sz="2400" dirty="0">
                    <a:sym typeface="Wingdings" panose="05000000000000000000" pitchFamily="2" charset="2"/>
                  </a:rPr>
                  <a:t> </a:t>
                </a:r>
              </a:p>
              <a:p>
                <a:pPr>
                  <a:spcBef>
                    <a:spcPts val="1200"/>
                  </a:spcBef>
                </a:pPr>
                <a:endParaRPr lang="en-GB" sz="2400" dirty="0">
                  <a:sym typeface="Wingdings" panose="05000000000000000000" pitchFamily="2" charset="2"/>
                </a:endParaRPr>
              </a:p>
              <a:p>
                <a:pPr>
                  <a:spcBef>
                    <a:spcPts val="1200"/>
                  </a:spcBef>
                </a:pPr>
                <a:endParaRPr lang="en-GB" sz="2400" dirty="0">
                  <a:sym typeface="Wingdings" panose="05000000000000000000" pitchFamily="2" charset="2"/>
                </a:endParaRPr>
              </a:p>
              <a:p>
                <a:pPr>
                  <a:spcBef>
                    <a:spcPts val="1200"/>
                  </a:spcBef>
                </a:pPr>
                <a:endParaRPr lang="en-GB" sz="2400" dirty="0">
                  <a:sym typeface="Wingdings" panose="05000000000000000000" pitchFamily="2" charset="2"/>
                </a:endParaRPr>
              </a:p>
              <a:p>
                <a:pPr>
                  <a:spcBef>
                    <a:spcPts val="1200"/>
                  </a:spcBef>
                </a:pPr>
                <a:endParaRPr lang="en-GB" sz="2400"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4789714" y="1443713"/>
                <a:ext cx="6937747" cy="5017014"/>
              </a:xfrm>
              <a:prstGeom prst="rect">
                <a:avLst/>
              </a:prstGeom>
              <a:blipFill>
                <a:blip r:embed="rId4"/>
                <a:stretch>
                  <a:fillRect l="-1406" t="-972"/>
                </a:stretch>
              </a:blipFill>
            </p:spPr>
            <p:txBody>
              <a:bodyPr/>
              <a:lstStyle/>
              <a:p>
                <a:r>
                  <a:rPr lang="en-GB">
                    <a:noFill/>
                  </a:rPr>
                  <a:t> </a:t>
                </a:r>
              </a:p>
            </p:txBody>
          </p:sp>
        </mc:Fallback>
      </mc:AlternateContent>
    </p:spTree>
    <p:extLst>
      <p:ext uri="{BB962C8B-B14F-4D97-AF65-F5344CB8AC3E}">
        <p14:creationId xmlns:p14="http://schemas.microsoft.com/office/powerpoint/2010/main" val="1854960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Latent Class Growth Analysis (</a:t>
            </a:r>
            <a:r>
              <a:rPr lang="en-GB" b="1" dirty="0" err="1">
                <a:solidFill>
                  <a:schemeClr val="bg1"/>
                </a:solidFill>
              </a:rPr>
              <a:t>LCGA</a:t>
            </a:r>
            <a:r>
              <a:rPr lang="en-GB" b="1" dirty="0">
                <a:solidFill>
                  <a:schemeClr val="bg1"/>
                </a:solidFill>
              </a:rPr>
              <a:t>)</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6444343" y="1325563"/>
                <a:ext cx="5776686" cy="8125494"/>
              </a:xfrm>
              <a:prstGeom prst="rect">
                <a:avLst/>
              </a:prstGeom>
              <a:noFill/>
            </p:spPr>
            <p:txBody>
              <a:bodyPr wrap="square">
                <a:spAutoFit/>
              </a:bodyPr>
              <a:lstStyle/>
              <a:p>
                <a:pPr marL="0">
                  <a:spcBef>
                    <a:spcPts val="1200"/>
                  </a:spcBef>
                </a:pPr>
                <a:r>
                  <a:rPr lang="en-GB" sz="2000" dirty="0">
                    <a:sym typeface="Wingdings" panose="05000000000000000000" pitchFamily="2" charset="2"/>
                  </a:rPr>
                  <a:t>Latent response </a:t>
                </a:r>
                <a:r>
                  <a:rPr lang="en-GB" sz="2000" i="1" dirty="0">
                    <a:sym typeface="Wingdings" panose="05000000000000000000" pitchFamily="2" charset="2"/>
                  </a:rPr>
                  <a:t>y*</a:t>
                </a:r>
                <a:r>
                  <a:rPr lang="en-GB" sz="2000" dirty="0">
                    <a:sym typeface="Wingdings" panose="05000000000000000000" pitchFamily="2" charset="2"/>
                  </a:rPr>
                  <a:t> function of time </a:t>
                </a:r>
                <a:r>
                  <a:rPr lang="en-GB" sz="2000" b="1" i="1" dirty="0">
                    <a:sym typeface="Wingdings" panose="05000000000000000000" pitchFamily="2" charset="2"/>
                  </a:rPr>
                  <a:t>t</a:t>
                </a:r>
                <a:r>
                  <a:rPr lang="en-GB" sz="2000" dirty="0">
                    <a:sym typeface="Wingdings" panose="05000000000000000000" pitchFamily="2" charset="2"/>
                  </a:rPr>
                  <a:t> for individual </a:t>
                </a:r>
                <a:r>
                  <a:rPr lang="en-GB" sz="2000" b="1" i="1" dirty="0" err="1">
                    <a:sym typeface="Wingdings" panose="05000000000000000000" pitchFamily="2" charset="2"/>
                  </a:rPr>
                  <a:t>i</a:t>
                </a:r>
                <a:r>
                  <a:rPr lang="en-GB" sz="2000" b="1" i="1" dirty="0">
                    <a:sym typeface="Wingdings" panose="05000000000000000000" pitchFamily="2" charset="2"/>
                  </a:rPr>
                  <a:t> </a:t>
                </a:r>
                <a:r>
                  <a:rPr lang="en-GB" sz="2000" dirty="0">
                    <a:sym typeface="Wingdings" panose="05000000000000000000" pitchFamily="2" charset="2"/>
                  </a:rPr>
                  <a:t>indexed by latent class </a:t>
                </a:r>
                <a:r>
                  <a:rPr lang="en-GB" sz="2000" i="1" dirty="0">
                    <a:sym typeface="Wingdings" panose="05000000000000000000" pitchFamily="2" charset="2"/>
                  </a:rPr>
                  <a:t>k</a:t>
                </a:r>
                <a:r>
                  <a:rPr lang="en-GB" sz="2000" dirty="0">
                    <a:sym typeface="Wingdings" panose="05000000000000000000" pitchFamily="2" charset="2"/>
                  </a:rPr>
                  <a:t> :</a:t>
                </a:r>
              </a:p>
              <a:p>
                <a:pPr>
                  <a:spcBef>
                    <a:spcPts val="1200"/>
                  </a:spcBef>
                </a:pPr>
                <a14:m>
                  <m:oMath xmlns:m="http://schemas.openxmlformats.org/officeDocument/2006/math">
                    <m:sSubSup>
                      <m:sSubSupPr>
                        <m:ctrlPr>
                          <a:rPr lang="en-GB" sz="2000" i="1">
                            <a:latin typeface="Cambria Math" panose="02040503050406030204" pitchFamily="18" charset="0"/>
                            <a:sym typeface="Wingdings" panose="05000000000000000000" pitchFamily="2" charset="2"/>
                          </a:rPr>
                        </m:ctrlPr>
                      </m:sSubSupPr>
                      <m:e>
                        <m:r>
                          <a:rPr lang="en-GB" sz="2000" i="1">
                            <a:latin typeface="Cambria Math" panose="02040503050406030204" pitchFamily="18" charset="0"/>
                            <a:sym typeface="Wingdings" panose="05000000000000000000" pitchFamily="2" charset="2"/>
                          </a:rPr>
                          <m:t>𝑦</m:t>
                        </m:r>
                      </m:e>
                      <m:sub>
                        <m:r>
                          <a:rPr lang="en-GB" sz="2000" i="1">
                            <a:latin typeface="Cambria Math" panose="02040503050406030204" pitchFamily="18" charset="0"/>
                            <a:sym typeface="Wingdings" panose="05000000000000000000" pitchFamily="2" charset="2"/>
                          </a:rPr>
                          <m:t>𝑘𝑡𝑖</m:t>
                        </m:r>
                      </m:sub>
                      <m:sup>
                        <m:r>
                          <a:rPr lang="en-GB" sz="2000" i="1">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000" i="1" dirty="0">
                            <a:latin typeface="Cambria Math" panose="02040503050406030204" pitchFamily="18" charset="0"/>
                            <a:ea typeface="Cambria Math" panose="02040503050406030204" pitchFamily="18" charset="0"/>
                            <a:sym typeface="Wingdings" panose="05000000000000000000" pitchFamily="2" charset="2"/>
                          </a:rPr>
                          <m:t>0</m:t>
                        </m:r>
                      </m:sub>
                    </m:sSub>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i="1" dirty="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a:latin typeface="Cambria Math" panose="02040503050406030204" pitchFamily="18" charset="0"/>
                            <a:ea typeface="Cambria Math" panose="02040503050406030204" pitchFamily="18" charset="0"/>
                            <a:sym typeface="Wingdings" panose="05000000000000000000" pitchFamily="2" charset="2"/>
                          </a:rPr>
                          <m:t>𝒌</m:t>
                        </m:r>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000" i="1" dirty="0">
                        <a:latin typeface="Cambria Math" panose="02040503050406030204" pitchFamily="18" charset="0"/>
                        <a:ea typeface="Cambria Math" panose="02040503050406030204" pitchFamily="18" charset="0"/>
                        <a:sym typeface="Wingdings" panose="05000000000000000000" pitchFamily="2" charset="2"/>
                      </a:rPr>
                      <m:t> </m:t>
                    </m:r>
                    <m:r>
                      <a:rPr lang="en-GB" sz="2000" i="1" dirty="0">
                        <a:latin typeface="Cambria Math" panose="02040503050406030204" pitchFamily="18" charset="0"/>
                        <a:ea typeface="Cambria Math" panose="02040503050406030204" pitchFamily="18" charset="0"/>
                        <a:sym typeface="Wingdings" panose="05000000000000000000" pitchFamily="2" charset="2"/>
                      </a:rPr>
                      <m:t>𝑡𝑖𝑚𝑒</m:t>
                    </m:r>
                  </m:oMath>
                </a14:m>
                <a:r>
                  <a:rPr lang="en-GB" sz="2000" dirty="0">
                    <a:sym typeface="Wingdings" panose="05000000000000000000" pitchFamily="2" charset="2"/>
                  </a:rPr>
                  <a:t>  ;</a:t>
                </a:r>
              </a:p>
              <a:p>
                <a:pPr marL="0" indent="0">
                  <a:spcBef>
                    <a:spcPts val="1200"/>
                  </a:spcBef>
                  <a:buNone/>
                </a:pPr>
                <a:r>
                  <a:rPr lang="en-GB" sz="2000" dirty="0">
                    <a:sym typeface="Wingdings" panose="05000000000000000000" pitchFamily="2" charset="2"/>
                  </a:rPr>
                  <a:t>Latent response y* thresholds fixed across time </a:t>
                </a:r>
                <a:r>
                  <a:rPr lang="en-GB" sz="2000" i="1" dirty="0">
                    <a:sym typeface="Wingdings" panose="05000000000000000000" pitchFamily="2" charset="2"/>
                  </a:rPr>
                  <a:t>and</a:t>
                </a:r>
                <a:r>
                  <a:rPr lang="en-GB" sz="2000" dirty="0">
                    <a:sym typeface="Wingdings" panose="05000000000000000000" pitchFamily="2" charset="2"/>
                  </a:rPr>
                  <a:t> across classes.</a:t>
                </a:r>
              </a:p>
              <a:p>
                <a:pPr marL="0" indent="0">
                  <a:spcBef>
                    <a:spcPts val="1200"/>
                  </a:spcBef>
                  <a:buNone/>
                </a:pPr>
                <a14:m>
                  <m:oMath xmlns:m="http://schemas.openxmlformats.org/officeDocument/2006/math">
                    <m:sSub>
                      <m:sSubPr>
                        <m:ctrlPr>
                          <a:rPr lang="en-GB" sz="20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000" i="1" dirty="0">
                            <a:latin typeface="Cambria Math" panose="02040503050406030204" pitchFamily="18" charset="0"/>
                            <a:ea typeface="Cambria Math" panose="02040503050406030204" pitchFamily="18" charset="0"/>
                            <a:sym typeface="Wingdings" panose="05000000000000000000" pitchFamily="2" charset="2"/>
                          </a:rPr>
                          <m:t>0</m:t>
                        </m:r>
                      </m:sub>
                    </m:sSub>
                  </m:oMath>
                </a14:m>
                <a:r>
                  <a:rPr lang="en-GB" sz="2000" dirty="0">
                    <a:sym typeface="Wingdings" panose="05000000000000000000" pitchFamily="2" charset="2"/>
                  </a:rPr>
                  <a:t> = 0 for one class (e.g. the last one in </a:t>
                </a:r>
                <a:r>
                  <a:rPr lang="en-GB" sz="2000" dirty="0" err="1">
                    <a:sym typeface="Wingdings" panose="05000000000000000000" pitchFamily="2" charset="2"/>
                  </a:rPr>
                  <a:t>Mplus</a:t>
                </a:r>
                <a:r>
                  <a:rPr lang="en-GB" sz="2000" dirty="0">
                    <a:sym typeface="Wingdings" panose="05000000000000000000" pitchFamily="2" charset="2"/>
                  </a:rPr>
                  <a:t>) because scale of y* is arbitrary. </a:t>
                </a:r>
              </a:p>
              <a:p>
                <a:pPr>
                  <a:spcBef>
                    <a:spcPts val="1200"/>
                  </a:spcBef>
                </a:pPr>
                <a:r>
                  <a:rPr lang="en-GB" sz="2000" b="1" dirty="0">
                    <a:sym typeface="Wingdings" panose="05000000000000000000" pitchFamily="2" charset="2"/>
                  </a:rPr>
                  <a:t>Latent Class #1:  </a:t>
                </a:r>
                <a14:m>
                  <m:oMath xmlns:m="http://schemas.openxmlformats.org/officeDocument/2006/math">
                    <m:sSub>
                      <m:sSubPr>
                        <m:ctrlPr>
                          <a:rPr lang="en-GB" sz="20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0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=−.15</m:t>
                    </m:r>
                  </m:oMath>
                </a14:m>
                <a:r>
                  <a:rPr lang="en-GB" sz="2000" dirty="0">
                    <a:sym typeface="Wingdings" panose="05000000000000000000" pitchFamily="2" charset="2"/>
                  </a:rPr>
                  <a:t> ; </a:t>
                </a:r>
                <a14:m>
                  <m:oMath xmlns:m="http://schemas.openxmlformats.org/officeDocument/2006/math">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i="1" dirty="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a:latin typeface="Cambria Math" panose="02040503050406030204" pitchFamily="18" charset="0"/>
                            <a:ea typeface="Cambria Math" panose="02040503050406030204" pitchFamily="18" charset="0"/>
                            <a:sym typeface="Wingdings" panose="05000000000000000000" pitchFamily="2" charset="2"/>
                          </a:rPr>
                          <m:t>𝒌</m:t>
                        </m:r>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oMath>
                </a14:m>
                <a:r>
                  <a:rPr lang="en-GB" sz="2000" dirty="0">
                    <a:sym typeface="Wingdings" panose="05000000000000000000" pitchFamily="2" charset="2"/>
                  </a:rPr>
                  <a:t> = 0.41;</a:t>
                </a:r>
              </a:p>
              <a:p>
                <a:pPr>
                  <a:spcBef>
                    <a:spcPts val="1200"/>
                  </a:spcBef>
                </a:pPr>
                <a:r>
                  <a:rPr lang="en-GB" sz="2000" i="1" dirty="0">
                    <a:sym typeface="Wingdings" panose="05000000000000000000" pitchFamily="2" charset="2"/>
                  </a:rPr>
                  <a:t>Latent Class #1 trajectory </a:t>
                </a:r>
                <a:r>
                  <a:rPr lang="en-GB" sz="2000" b="1" i="1" dirty="0">
                    <a:sym typeface="Wingdings" panose="05000000000000000000" pitchFamily="2" charset="2"/>
                  </a:rPr>
                  <a:t>for all class members</a:t>
                </a:r>
                <a:r>
                  <a:rPr lang="en-GB" sz="2000" dirty="0">
                    <a:sym typeface="Wingdings" panose="05000000000000000000" pitchFamily="2" charset="2"/>
                  </a:rPr>
                  <a:t>:</a:t>
                </a:r>
              </a:p>
              <a:p>
                <a:pPr>
                  <a:spcBef>
                    <a:spcPts val="1200"/>
                  </a:spcBef>
                </a:pPr>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i="1">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𝑐</m:t>
                        </m:r>
                        <m:r>
                          <a:rPr lang="en-GB" sz="2000" b="0" i="1" smtClean="0">
                            <a:latin typeface="Cambria Math" panose="02040503050406030204" pitchFamily="18" charset="0"/>
                            <a:sym typeface="Wingdings" panose="05000000000000000000" pitchFamily="2" charset="2"/>
                          </a:rPr>
                          <m:t>1</m:t>
                        </m:r>
                        <m:r>
                          <a:rPr lang="en-GB" sz="2000" b="0" i="1" smtClean="0">
                            <a:latin typeface="Cambria Math" panose="02040503050406030204" pitchFamily="18" charset="0"/>
                            <a:sym typeface="Wingdings" panose="05000000000000000000" pitchFamily="2" charset="2"/>
                          </a:rPr>
                          <m:t>𝑡</m:t>
                        </m:r>
                        <m:r>
                          <a:rPr lang="en-GB" sz="2000" b="0" i="1" smtClean="0">
                            <a:latin typeface="Cambria Math" panose="02040503050406030204" pitchFamily="18" charset="0"/>
                            <a:sym typeface="Wingdings" panose="05000000000000000000" pitchFamily="2" charset="2"/>
                          </a:rPr>
                          <m:t>0</m:t>
                        </m:r>
                      </m:sub>
                      <m:sup>
                        <m:r>
                          <a:rPr lang="en-GB" sz="2000" i="1">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i="1" dirty="0" smtClean="0">
                        <a:latin typeface="Cambria Math" panose="02040503050406030204" pitchFamily="18" charset="0"/>
                        <a:ea typeface="Cambria Math" panose="02040503050406030204" pitchFamily="18" charset="0"/>
                        <a:sym typeface="Wingdings" panose="05000000000000000000" pitchFamily="2" charset="2"/>
                      </a:rPr>
                      <m:t>−</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.15</m:t>
                    </m:r>
                    <m:r>
                      <a:rPr lang="en-GB" sz="2000" i="1" dirty="0">
                        <a:latin typeface="Cambria Math" panose="02040503050406030204" pitchFamily="18" charset="0"/>
                        <a:ea typeface="Cambria Math" panose="02040503050406030204" pitchFamily="18" charset="0"/>
                        <a:sym typeface="Wingdings" panose="05000000000000000000" pitchFamily="2" charset="2"/>
                      </a:rPr>
                      <m:t>+</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0.41 ∗0</m:t>
                    </m:r>
                  </m:oMath>
                </a14:m>
                <a:r>
                  <a:rPr lang="en-GB" sz="2000" dirty="0">
                    <a:sym typeface="Wingdings" panose="05000000000000000000" pitchFamily="2" charset="2"/>
                  </a:rPr>
                  <a:t>  …etc. </a:t>
                </a:r>
              </a:p>
              <a:p>
                <a:pPr>
                  <a:spcBef>
                    <a:spcPts val="1200"/>
                  </a:spcBef>
                </a:pPr>
                <a:r>
                  <a:rPr lang="en-GB" sz="2000" b="1" dirty="0">
                    <a:sym typeface="Wingdings" panose="05000000000000000000" pitchFamily="2" charset="2"/>
                  </a:rPr>
                  <a:t>Latent Class #2:  </a:t>
                </a:r>
                <a14:m>
                  <m:oMath xmlns:m="http://schemas.openxmlformats.org/officeDocument/2006/math">
                    <m:sSub>
                      <m:sSubPr>
                        <m:ctrlPr>
                          <a:rPr lang="en-GB" sz="20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0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m:t>
                    </m:r>
                  </m:oMath>
                </a14:m>
                <a:r>
                  <a:rPr lang="en-GB" sz="2000" dirty="0">
                    <a:sym typeface="Wingdings" panose="05000000000000000000" pitchFamily="2" charset="2"/>
                  </a:rPr>
                  <a:t>0 ; </a:t>
                </a:r>
                <a14:m>
                  <m:oMath xmlns:m="http://schemas.openxmlformats.org/officeDocument/2006/math">
                    <m:sSub>
                      <m:sSubPr>
                        <m:ctrlPr>
                          <a:rPr lang="en-GB" sz="20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000" i="1" dirty="0">
                            <a:latin typeface="Cambria Math" panose="02040503050406030204" pitchFamily="18" charset="0"/>
                            <a:ea typeface="Cambria Math" panose="02040503050406030204" pitchFamily="18" charset="0"/>
                            <a:sym typeface="Wingdings" panose="05000000000000000000" pitchFamily="2" charset="2"/>
                          </a:rPr>
                          <m:t>  </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000" b="1" i="1" dirty="0">
                            <a:latin typeface="Cambria Math" panose="02040503050406030204" pitchFamily="18" charset="0"/>
                            <a:ea typeface="Cambria Math" panose="02040503050406030204" pitchFamily="18" charset="0"/>
                            <a:sym typeface="Wingdings" panose="05000000000000000000" pitchFamily="2" charset="2"/>
                          </a:rPr>
                          <m:t>𝒌</m:t>
                        </m:r>
                        <m:r>
                          <a:rPr lang="en-GB" sz="2000" i="1" dirty="0">
                            <a:latin typeface="Cambria Math" panose="02040503050406030204" pitchFamily="18" charset="0"/>
                            <a:ea typeface="Cambria Math" panose="02040503050406030204" pitchFamily="18" charset="0"/>
                            <a:sym typeface="Wingdings" panose="05000000000000000000" pitchFamily="2" charset="2"/>
                          </a:rPr>
                          <m:t>1</m:t>
                        </m:r>
                      </m:sub>
                    </m:sSub>
                  </m:oMath>
                </a14:m>
                <a:r>
                  <a:rPr lang="en-GB" sz="2000" dirty="0">
                    <a:sym typeface="Wingdings" panose="05000000000000000000" pitchFamily="2" charset="2"/>
                  </a:rPr>
                  <a:t> = - 0.25;</a:t>
                </a:r>
              </a:p>
              <a:p>
                <a:pPr>
                  <a:spcBef>
                    <a:spcPts val="1200"/>
                  </a:spcBef>
                </a:pPr>
                <a:r>
                  <a:rPr lang="en-GB" sz="2000" dirty="0">
                    <a:sym typeface="Wingdings" panose="05000000000000000000" pitchFamily="2" charset="2"/>
                  </a:rPr>
                  <a:t>Latent Class #2 trajectory </a:t>
                </a:r>
                <a:r>
                  <a:rPr lang="en-GB" sz="2000" b="1" i="1" dirty="0">
                    <a:sym typeface="Wingdings" panose="05000000000000000000" pitchFamily="2" charset="2"/>
                  </a:rPr>
                  <a:t>for all class members</a:t>
                </a:r>
                <a:r>
                  <a:rPr lang="en-GB" sz="2000" dirty="0">
                    <a:sym typeface="Wingdings" panose="05000000000000000000" pitchFamily="2" charset="2"/>
                  </a:rPr>
                  <a:t>:</a:t>
                </a:r>
              </a:p>
              <a:p>
                <a:pPr>
                  <a:spcBef>
                    <a:spcPts val="1200"/>
                  </a:spcBef>
                </a:pPr>
                <a14:m>
                  <m:oMath xmlns:m="http://schemas.openxmlformats.org/officeDocument/2006/math">
                    <m:sSubSup>
                      <m:sSubSupPr>
                        <m:ctrlPr>
                          <a:rPr lang="en-GB" sz="2000" i="1" smtClean="0">
                            <a:latin typeface="Cambria Math" panose="02040503050406030204" pitchFamily="18" charset="0"/>
                            <a:sym typeface="Wingdings" panose="05000000000000000000" pitchFamily="2" charset="2"/>
                          </a:rPr>
                        </m:ctrlPr>
                      </m:sSubSupPr>
                      <m:e>
                        <m:r>
                          <a:rPr lang="en-GB" sz="2000" i="1">
                            <a:latin typeface="Cambria Math" panose="02040503050406030204" pitchFamily="18" charset="0"/>
                            <a:sym typeface="Wingdings" panose="05000000000000000000" pitchFamily="2" charset="2"/>
                          </a:rPr>
                          <m:t>𝑦</m:t>
                        </m:r>
                      </m:e>
                      <m:sub>
                        <m:r>
                          <a:rPr lang="en-GB" sz="2000" b="0" i="1" smtClean="0">
                            <a:latin typeface="Cambria Math" panose="02040503050406030204" pitchFamily="18" charset="0"/>
                            <a:sym typeface="Wingdings" panose="05000000000000000000" pitchFamily="2" charset="2"/>
                          </a:rPr>
                          <m:t>𝑐</m:t>
                        </m:r>
                        <m:r>
                          <a:rPr lang="en-GB" sz="2000" b="0" i="1" smtClean="0">
                            <a:latin typeface="Cambria Math" panose="02040503050406030204" pitchFamily="18" charset="0"/>
                            <a:sym typeface="Wingdings" panose="05000000000000000000" pitchFamily="2" charset="2"/>
                          </a:rPr>
                          <m:t>1</m:t>
                        </m:r>
                        <m:r>
                          <a:rPr lang="en-GB" sz="2000" b="0" i="1" smtClean="0">
                            <a:latin typeface="Cambria Math" panose="02040503050406030204" pitchFamily="18" charset="0"/>
                            <a:sym typeface="Wingdings" panose="05000000000000000000" pitchFamily="2" charset="2"/>
                          </a:rPr>
                          <m:t>𝑡</m:t>
                        </m:r>
                        <m:r>
                          <a:rPr lang="en-GB" sz="2000" b="0" i="1" smtClean="0">
                            <a:latin typeface="Cambria Math" panose="02040503050406030204" pitchFamily="18" charset="0"/>
                            <a:sym typeface="Wingdings" panose="05000000000000000000" pitchFamily="2" charset="2"/>
                          </a:rPr>
                          <m:t>0</m:t>
                        </m:r>
                      </m:sub>
                      <m:sup>
                        <m:r>
                          <a:rPr lang="en-GB" sz="2000" i="1">
                            <a:latin typeface="Cambria Math" panose="02040503050406030204" pitchFamily="18" charset="0"/>
                            <a:sym typeface="Wingdings" panose="05000000000000000000" pitchFamily="2" charset="2"/>
                          </a:rPr>
                          <m:t>∗</m:t>
                        </m:r>
                      </m:sup>
                    </m:sSubSup>
                  </m:oMath>
                </a14:m>
                <a:r>
                  <a:rPr lang="en-GB" sz="2000" dirty="0">
                    <a:sym typeface="Wingdings" panose="05000000000000000000" pitchFamily="2" charset="2"/>
                  </a:rPr>
                  <a:t> =</a:t>
                </a:r>
                <a14:m>
                  <m:oMath xmlns:m="http://schemas.openxmlformats.org/officeDocument/2006/math">
                    <m:r>
                      <a:rPr lang="en-GB" sz="2000" b="0" i="0" dirty="0" smtClean="0">
                        <a:latin typeface="Cambria Math" panose="02040503050406030204" pitchFamily="18" charset="0"/>
                        <a:ea typeface="Cambria Math" panose="02040503050406030204" pitchFamily="18" charset="0"/>
                        <a:sym typeface="Wingdings" panose="05000000000000000000" pitchFamily="2" charset="2"/>
                      </a:rPr>
                      <m:t>0</m:t>
                    </m:r>
                    <m:r>
                      <a:rPr lang="en-GB" sz="2000" b="0" i="1" dirty="0" smtClean="0">
                        <a:latin typeface="Cambria Math" panose="02040503050406030204" pitchFamily="18" charset="0"/>
                        <a:ea typeface="Cambria Math" panose="02040503050406030204" pitchFamily="18" charset="0"/>
                        <a:sym typeface="Wingdings" panose="05000000000000000000" pitchFamily="2" charset="2"/>
                      </a:rPr>
                      <m:t>+(− 0.25 ∗0</m:t>
                    </m:r>
                  </m:oMath>
                </a14:m>
                <a:r>
                  <a:rPr lang="en-GB" sz="2000" dirty="0">
                    <a:sym typeface="Wingdings" panose="05000000000000000000" pitchFamily="2" charset="2"/>
                  </a:rPr>
                  <a:t>)   …etc. </a:t>
                </a:r>
              </a:p>
              <a:p>
                <a:pPr marL="0" indent="0">
                  <a:spcBef>
                    <a:spcPts val="1200"/>
                  </a:spcBef>
                  <a:buNone/>
                </a:pPr>
                <a:endParaRPr lang="en-GB" sz="2000" dirty="0">
                  <a:sym typeface="Wingdings" panose="05000000000000000000" pitchFamily="2" charset="2"/>
                </a:endParaRPr>
              </a:p>
              <a:p>
                <a:pPr marL="0" indent="0">
                  <a:spcBef>
                    <a:spcPts val="1200"/>
                  </a:spcBef>
                  <a:buNone/>
                </a:pPr>
                <a:r>
                  <a:rPr lang="en-GB" sz="2000" dirty="0">
                    <a:sym typeface="Wingdings" panose="05000000000000000000" pitchFamily="2" charset="2"/>
                  </a:rPr>
                  <a:t> </a:t>
                </a: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6444343" y="1325563"/>
                <a:ext cx="5776686" cy="8125494"/>
              </a:xfrm>
              <a:prstGeom prst="rect">
                <a:avLst/>
              </a:prstGeom>
              <a:blipFill>
                <a:blip r:embed="rId3"/>
                <a:stretch>
                  <a:fillRect l="-1055" t="-375"/>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3CCAE552-887F-3340-3DF8-365F140EFD39}"/>
              </a:ext>
            </a:extLst>
          </p:cNvPr>
          <p:cNvPicPr>
            <a:picLocks noChangeAspect="1"/>
          </p:cNvPicPr>
          <p:nvPr/>
        </p:nvPicPr>
        <p:blipFill rotWithShape="1">
          <a:blip r:embed="rId4"/>
          <a:srcRect l="5246" r="12860"/>
          <a:stretch/>
        </p:blipFill>
        <p:spPr>
          <a:xfrm>
            <a:off x="0" y="1921649"/>
            <a:ext cx="6299200" cy="4326726"/>
          </a:xfrm>
          <a:prstGeom prst="rect">
            <a:avLst/>
          </a:prstGeom>
        </p:spPr>
      </p:pic>
    </p:spTree>
    <p:extLst>
      <p:ext uri="{BB962C8B-B14F-4D97-AF65-F5344CB8AC3E}">
        <p14:creationId xmlns:p14="http://schemas.microsoft.com/office/powerpoint/2010/main" val="1121844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Summary</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17714" y="1507561"/>
            <a:ext cx="6487513" cy="5139981"/>
          </a:xfrm>
        </p:spPr>
        <p:txBody>
          <a:bodyPr>
            <a:normAutofit/>
          </a:bodyPr>
          <a:lstStyle/>
          <a:p>
            <a:pPr>
              <a:spcBef>
                <a:spcPts val="800"/>
              </a:spcBef>
            </a:pPr>
            <a:r>
              <a:rPr lang="en-GB" dirty="0"/>
              <a:t>Logit link and latent response formulation: Categorical variables as linear functions of time and covariates.</a:t>
            </a:r>
          </a:p>
          <a:p>
            <a:pPr>
              <a:spcBef>
                <a:spcPts val="800"/>
              </a:spcBef>
            </a:pPr>
            <a:r>
              <a:rPr lang="en-GB" dirty="0"/>
              <a:t>Growth parameters are indexed by class in </a:t>
            </a:r>
            <a:r>
              <a:rPr lang="en-GB" dirty="0" err="1"/>
              <a:t>GMM</a:t>
            </a:r>
            <a:r>
              <a:rPr lang="en-GB" dirty="0"/>
              <a:t> and </a:t>
            </a:r>
            <a:r>
              <a:rPr lang="en-GB" dirty="0" err="1"/>
              <a:t>LCGA</a:t>
            </a:r>
            <a:r>
              <a:rPr lang="en-GB" dirty="0"/>
              <a:t>.</a:t>
            </a:r>
          </a:p>
          <a:p>
            <a:pPr>
              <a:spcBef>
                <a:spcPts val="800"/>
              </a:spcBef>
            </a:pPr>
            <a:r>
              <a:rPr lang="en-GB" dirty="0" err="1"/>
              <a:t>GMM</a:t>
            </a:r>
            <a:r>
              <a:rPr lang="en-GB" dirty="0"/>
              <a:t> allows intra-class individuals’ trajectories to vary. </a:t>
            </a:r>
          </a:p>
          <a:p>
            <a:pPr>
              <a:spcBef>
                <a:spcPts val="800"/>
              </a:spcBef>
            </a:pPr>
            <a:r>
              <a:rPr lang="en-GB" dirty="0" err="1"/>
              <a:t>LCGA</a:t>
            </a:r>
            <a:r>
              <a:rPr lang="en-GB" dirty="0"/>
              <a:t> assumes all individuals within classes follow the same trajectory. </a:t>
            </a:r>
          </a:p>
          <a:p>
            <a:pPr>
              <a:spcBef>
                <a:spcPts val="800"/>
              </a:spcBef>
            </a:pPr>
            <a:endParaRPr lang="en-GB" dirty="0"/>
          </a:p>
          <a:p>
            <a:pPr marL="457200" lvl="1" indent="0">
              <a:spcBef>
                <a:spcPts val="800"/>
              </a:spcBef>
              <a:buNone/>
            </a:pPr>
            <a:endParaRPr lang="en-GB" dirty="0"/>
          </a:p>
          <a:p>
            <a:pPr lvl="1">
              <a:spcBef>
                <a:spcPts val="800"/>
              </a:spcBef>
            </a:pPr>
            <a:endParaRPr lang="en-GB" dirty="0"/>
          </a:p>
          <a:p>
            <a:pPr lvl="1">
              <a:spcBef>
                <a:spcPts val="800"/>
              </a:spcBef>
            </a:pPr>
            <a:endParaRPr lang="en-GB" dirty="0"/>
          </a:p>
          <a:p>
            <a:pPr marL="0" indent="0">
              <a:spcBef>
                <a:spcPts val="800"/>
              </a:spcBef>
              <a:buNone/>
            </a:pPr>
            <a:endParaRPr lang="en-GB" dirty="0"/>
          </a:p>
          <a:p>
            <a:endParaRPr lang="en-GB" dirty="0"/>
          </a:p>
          <a:p>
            <a:endParaRPr lang="en-GB" dirty="0"/>
          </a:p>
        </p:txBody>
      </p:sp>
    </p:spTree>
    <p:extLst>
      <p:ext uri="{BB962C8B-B14F-4D97-AF65-F5344CB8AC3E}">
        <p14:creationId xmlns:p14="http://schemas.microsoft.com/office/powerpoint/2010/main" val="406556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297890"/>
            <a:ext cx="12192000" cy="1325563"/>
          </a:xfrm>
          <a:solidFill>
            <a:srgbClr val="C00000"/>
          </a:solidFill>
        </p:spPr>
        <p:txBody>
          <a:bodyPr/>
          <a:lstStyle/>
          <a:p>
            <a:r>
              <a:rPr lang="en-GB" dirty="0">
                <a:solidFill>
                  <a:schemeClr val="bg1"/>
                </a:solidFill>
              </a:rPr>
              <a:t>	</a:t>
            </a:r>
            <a:r>
              <a:rPr lang="en-GB" b="1" dirty="0">
                <a:solidFill>
                  <a:schemeClr val="bg1"/>
                </a:solidFill>
              </a:rPr>
              <a:t>Outline</a:t>
            </a:r>
            <a:r>
              <a:rPr lang="en-GB" dirty="0">
                <a:solidFill>
                  <a:schemeClr val="bg1"/>
                </a:solidFill>
              </a:rPr>
              <a:t> </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p:txBody>
          <a:bodyPr/>
          <a:lstStyle/>
          <a:p>
            <a:r>
              <a:rPr lang="en-GB" dirty="0"/>
              <a:t>Application of latent growth curve to ordered categorical outcomes.</a:t>
            </a:r>
          </a:p>
          <a:p>
            <a:pPr lvl="1"/>
            <a:r>
              <a:rPr lang="en-GB" dirty="0"/>
              <a:t>Logit-Link.</a:t>
            </a:r>
          </a:p>
          <a:p>
            <a:pPr lvl="1"/>
            <a:r>
              <a:rPr lang="en-GB" dirty="0"/>
              <a:t>Latent response formulation.</a:t>
            </a:r>
          </a:p>
          <a:p>
            <a:pPr lvl="1"/>
            <a:r>
              <a:rPr lang="en-GB" dirty="0"/>
              <a:t>Model parameters.</a:t>
            </a:r>
          </a:p>
          <a:p>
            <a:r>
              <a:rPr lang="en-GB" dirty="0"/>
              <a:t>Growth Mixture Models:</a:t>
            </a:r>
          </a:p>
          <a:p>
            <a:pPr lvl="1"/>
            <a:r>
              <a:rPr lang="en-GB" dirty="0"/>
              <a:t>Interpreting parameters.</a:t>
            </a:r>
          </a:p>
          <a:p>
            <a:pPr lvl="1"/>
            <a:r>
              <a:rPr lang="en-GB" dirty="0"/>
              <a:t>Plotting trajectories.</a:t>
            </a:r>
          </a:p>
          <a:p>
            <a:r>
              <a:rPr lang="en-GB" dirty="0"/>
              <a:t>Latent Class Growth Analysis:</a:t>
            </a:r>
          </a:p>
          <a:p>
            <a:pPr lvl="1"/>
            <a:r>
              <a:rPr lang="en-GB" dirty="0"/>
              <a:t>Interpreting parameters.</a:t>
            </a:r>
          </a:p>
          <a:p>
            <a:pPr lvl="1"/>
            <a:r>
              <a:rPr lang="en-GB" dirty="0"/>
              <a:t>Plotting trajectories. </a:t>
            </a:r>
          </a:p>
        </p:txBody>
      </p:sp>
    </p:spTree>
    <p:extLst>
      <p:ext uri="{BB962C8B-B14F-4D97-AF65-F5344CB8AC3E}">
        <p14:creationId xmlns:p14="http://schemas.microsoft.com/office/powerpoint/2010/main" val="77812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a:t>
            </a:r>
            <a:r>
              <a:rPr lang="en-GB" b="1">
                <a:solidFill>
                  <a:schemeClr val="bg1"/>
                </a:solidFill>
              </a:rPr>
              <a:t>Categorical Variables</a:t>
            </a:r>
            <a:endParaRPr lang="en-GB" b="1" dirty="0">
              <a:solidFill>
                <a:schemeClr val="bg1"/>
              </a:solidFill>
            </a:endParaRP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373743" y="1981200"/>
            <a:ext cx="6415364" cy="4351338"/>
          </a:xfrm>
        </p:spPr>
        <p:txBody>
          <a:bodyPr/>
          <a:lstStyle/>
          <a:p>
            <a:r>
              <a:rPr lang="en-GB" dirty="0"/>
              <a:t>In many applications variables are categorical.</a:t>
            </a:r>
          </a:p>
          <a:p>
            <a:r>
              <a:rPr lang="en-GB" dirty="0"/>
              <a:t>Often unevenly spaced.</a:t>
            </a:r>
          </a:p>
          <a:p>
            <a:r>
              <a:rPr lang="en-GB" dirty="0"/>
              <a:t>Cannot be treated using models that assume normality of residuals and similar restrictive assumptions. </a:t>
            </a:r>
          </a:p>
          <a:p>
            <a:endParaRPr lang="en-GB" dirty="0"/>
          </a:p>
          <a:p>
            <a:endParaRPr lang="en-GB" dirty="0"/>
          </a:p>
          <a:p>
            <a:pPr marL="914400" lvl="2" indent="0">
              <a:buNone/>
            </a:pPr>
            <a:endParaRPr lang="en-GB" i="1" dirty="0"/>
          </a:p>
          <a:p>
            <a:endParaRPr lang="en-GB" dirty="0"/>
          </a:p>
        </p:txBody>
      </p:sp>
      <p:pic>
        <p:nvPicPr>
          <p:cNvPr id="6" name="Picture 5">
            <a:extLst>
              <a:ext uri="{FF2B5EF4-FFF2-40B4-BE49-F238E27FC236}">
                <a16:creationId xmlns:a16="http://schemas.microsoft.com/office/drawing/2014/main" id="{E8AA1ED2-C266-09D4-3469-C8362ED935DA}"/>
              </a:ext>
            </a:extLst>
          </p:cNvPr>
          <p:cNvPicPr>
            <a:picLocks noChangeAspect="1"/>
          </p:cNvPicPr>
          <p:nvPr/>
        </p:nvPicPr>
        <p:blipFill rotWithShape="1">
          <a:blip r:embed="rId3"/>
          <a:srcRect r="39632"/>
          <a:stretch/>
        </p:blipFill>
        <p:spPr>
          <a:xfrm>
            <a:off x="6789107" y="1981200"/>
            <a:ext cx="4897804" cy="2009593"/>
          </a:xfrm>
          <a:prstGeom prst="rect">
            <a:avLst/>
          </a:prstGeom>
        </p:spPr>
      </p:pic>
    </p:spTree>
    <p:extLst>
      <p:ext uri="{BB962C8B-B14F-4D97-AF65-F5344CB8AC3E}">
        <p14:creationId xmlns:p14="http://schemas.microsoft.com/office/powerpoint/2010/main" val="24419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Link function for categorical outcomes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198379" y="1442581"/>
                <a:ext cx="11125150" cy="5103362"/>
              </a:xfrm>
            </p:spPr>
            <p:txBody>
              <a:bodyPr>
                <a:normAutofit/>
              </a:bodyPr>
              <a:lstStyle/>
              <a:p>
                <a:r>
                  <a:rPr lang="en-GB" dirty="0"/>
                  <a:t>Outcome:</a:t>
                </a:r>
              </a:p>
              <a:p>
                <a:pPr lvl="1"/>
                <a:r>
                  <a:rPr lang="en-GB" dirty="0"/>
                  <a:t> E.g. antisocial behaviour </a:t>
                </a:r>
                <a:r>
                  <a:rPr lang="en-GB" i="1" dirty="0"/>
                  <a:t>a;</a:t>
                </a:r>
                <a:endParaRPr lang="en-GB" dirty="0"/>
              </a:p>
              <a:p>
                <a:pPr lvl="1"/>
                <a:r>
                  <a:rPr lang="en-GB" i="1" dirty="0"/>
                  <a:t>a </a:t>
                </a:r>
                <a:r>
                  <a:rPr lang="en-GB" dirty="0"/>
                  <a:t>= 0, 1, 2, 3, 4;</a:t>
                </a:r>
              </a:p>
              <a:p>
                <a:r>
                  <a:rPr lang="en-GB" dirty="0"/>
                  <a:t> Logit-link used to model the  probability of one response category or higher, versus any category below, as a function of covariates:</a:t>
                </a:r>
              </a:p>
              <a:p>
                <a:pPr marL="0" indent="0">
                  <a:buNone/>
                </a:pPr>
                <a:endParaRPr lang="en-GB"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m:rPr>
                              <m:sty m:val="p"/>
                            </m:rPr>
                            <a:rPr lang="en-GB">
                              <a:latin typeface="Cambria Math" panose="02040503050406030204" pitchFamily="18" charset="0"/>
                            </a:rPr>
                            <m:t>Pr</m:t>
                          </m:r>
                          <m:r>
                            <a:rPr lang="en-GB" i="1">
                              <a:latin typeface="Cambria Math" panose="02040503050406030204" pitchFamily="18" charset="0"/>
                            </a:rPr>
                            <m:t>⁡(</m:t>
                          </m:r>
                          <m:r>
                            <a:rPr lang="en-GB" i="1">
                              <a:latin typeface="Cambria Math" panose="02040503050406030204" pitchFamily="18" charset="0"/>
                            </a:rPr>
                            <m:t>𝑎</m:t>
                          </m:r>
                          <m:r>
                            <a:rPr lang="en-GB" i="1">
                              <a:latin typeface="Cambria Math" panose="02040503050406030204" pitchFamily="18" charset="0"/>
                              <a:ea typeface="Cambria Math" panose="02040503050406030204" pitchFamily="18" charset="0"/>
                            </a:rPr>
                            <m:t>≥2)</m:t>
                          </m:r>
                        </m:num>
                        <m:den>
                          <m:func>
                            <m:funcPr>
                              <m:ctrlPr>
                                <a:rPr lang="en-GB" i="1">
                                  <a:latin typeface="Cambria Math" panose="02040503050406030204" pitchFamily="18" charset="0"/>
                                </a:rPr>
                              </m:ctrlPr>
                            </m:funcPr>
                            <m:fName>
                              <m:r>
                                <a:rPr lang="en-GB" b="0" i="0" smtClean="0">
                                  <a:latin typeface="Cambria Math" panose="02040503050406030204" pitchFamily="18" charset="0"/>
                                </a:rPr>
                                <m:t>1−</m:t>
                              </m:r>
                              <m:r>
                                <m:rPr>
                                  <m:sty m:val="p"/>
                                </m:rPr>
                                <a:rPr lang="en-GB">
                                  <a:latin typeface="Cambria Math" panose="02040503050406030204" pitchFamily="18" charset="0"/>
                                </a:rPr>
                                <m:t>Pr</m:t>
                              </m:r>
                            </m:fName>
                            <m:e>
                              <m:r>
                                <a:rPr lang="en-GB" i="1">
                                  <a:latin typeface="Cambria Math" panose="02040503050406030204" pitchFamily="18" charset="0"/>
                                </a:rPr>
                                <m:t>(</m:t>
                              </m:r>
                              <m:r>
                                <a:rPr lang="en-GB" i="1">
                                  <a:latin typeface="Cambria Math" panose="02040503050406030204" pitchFamily="18" charset="0"/>
                                </a:rPr>
                                <m:t>𝑎</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2)</m:t>
                              </m:r>
                            </m:e>
                          </m:func>
                        </m:den>
                      </m:f>
                      <m:r>
                        <a:rPr lang="en-GB" b="0" i="0" smtClean="0">
                          <a:latin typeface="Cambria Math" panose="02040503050406030204" pitchFamily="18" charset="0"/>
                        </a:rPr>
                        <m:t>    </m:t>
                      </m:r>
                    </m:oMath>
                  </m:oMathPara>
                </a14:m>
                <a:endParaRPr lang="en-GB" b="0" dirty="0"/>
              </a:p>
              <a:p>
                <a:pPr marL="0" indent="0">
                  <a:buNone/>
                </a:pPr>
                <a:endParaRPr lang="en-GB" b="0" dirty="0"/>
              </a:p>
              <a:p>
                <a:pPr marL="0" indent="4122738">
                  <a:buNone/>
                </a:pPr>
                <a:r>
                  <a:rPr lang="en-GB" dirty="0"/>
                  <a:t>Ln</a:t>
                </a:r>
                <a14:m>
                  <m:oMath xmlns:m="http://schemas.openxmlformats.org/officeDocument/2006/math">
                    <m:d>
                      <m:dPr>
                        <m:ctrlPr>
                          <a:rPr lang="en-GB" i="1" smtClean="0">
                            <a:latin typeface="Cambria Math" panose="02040503050406030204" pitchFamily="18" charset="0"/>
                          </a:rPr>
                        </m:ctrlPr>
                      </m:dPr>
                      <m:e>
                        <m:r>
                          <a:rPr lang="en-GB" b="0" i="1" smtClean="0">
                            <a:latin typeface="Cambria Math" panose="02040503050406030204" pitchFamily="18" charset="0"/>
                          </a:rPr>
                          <m:t> </m:t>
                        </m:r>
                        <m:f>
                          <m:fPr>
                            <m:ctrlPr>
                              <a:rPr lang="en-GB" i="1" smtClean="0">
                                <a:latin typeface="Cambria Math" panose="02040503050406030204" pitchFamily="18" charset="0"/>
                              </a:rPr>
                            </m:ctrlPr>
                          </m:fPr>
                          <m:num>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Pr</m:t>
                                </m:r>
                              </m:fName>
                              <m:e>
                                <m:d>
                                  <m:dPr>
                                    <m:endChr m:val="|"/>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 </m:t>
                                    </m:r>
                                  </m:e>
                                </m:d>
                              </m:e>
                            </m:func>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m:t>
                            </m:r>
                          </m:num>
                          <m:den>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Pr</m:t>
                                </m:r>
                              </m:fName>
                              <m:e>
                                <m:d>
                                  <m:dPr>
                                    <m:endChr m:val="|"/>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 </m:t>
                                    </m:r>
                                  </m:e>
                                </m:d>
                              </m:e>
                            </m:func>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m:t>
                            </m:r>
                          </m:den>
                        </m:f>
                        <m:r>
                          <a:rPr lang="en-GB" b="0" i="1" smtClean="0">
                            <a:latin typeface="Cambria Math" panose="02040503050406030204" pitchFamily="18" charset="0"/>
                          </a:rPr>
                          <m:t> </m:t>
                        </m:r>
                      </m:e>
                    </m:d>
                  </m:oMath>
                </a14:m>
                <a:r>
                  <a:rPr lang="en-GB" dirty="0"/>
                  <a:t> = </a:t>
                </a:r>
                <a:r>
                  <a:rPr lang="en-GB" i="1" dirty="0" err="1"/>
                  <a:t>bx</a:t>
                </a:r>
                <a:endParaRPr lang="en-GB" i="1" dirty="0"/>
              </a:p>
            </p:txBody>
          </p:sp>
        </mc:Choice>
        <mc:Fallback xmlns="">
          <p:sp>
            <p:nvSpPr>
              <p:cNvPr id="3" name="Content Placeholder 2">
                <a:extLst>
                  <a:ext uri="{FF2B5EF4-FFF2-40B4-BE49-F238E27FC236}">
                    <a16:creationId xmlns:a16="http://schemas.microsoft.com/office/drawing/2014/main" id="{81B2EEA8-2FAE-5284-1C99-21DF7FA9AADD}"/>
                  </a:ext>
                </a:extLst>
              </p:cNvPr>
              <p:cNvSpPr>
                <a:spLocks noGrp="1" noRot="1" noChangeAspect="1" noMove="1" noResize="1" noEditPoints="1" noAdjustHandles="1" noChangeArrowheads="1" noChangeShapeType="1" noTextEdit="1"/>
              </p:cNvSpPr>
              <p:nvPr>
                <p:ph idx="1"/>
              </p:nvPr>
            </p:nvSpPr>
            <p:spPr>
              <a:xfrm>
                <a:off x="198379" y="1442581"/>
                <a:ext cx="11125150" cy="5103362"/>
              </a:xfrm>
              <a:blipFill>
                <a:blip r:embed="rId3"/>
                <a:stretch>
                  <a:fillRect l="-986" t="-2031"/>
                </a:stretch>
              </a:blipFill>
            </p:spPr>
            <p:txBody>
              <a:bodyPr/>
              <a:lstStyle/>
              <a:p>
                <a:r>
                  <a:rPr lang="en-GB">
                    <a:noFill/>
                  </a:rPr>
                  <a:t> </a:t>
                </a:r>
              </a:p>
            </p:txBody>
          </p:sp>
        </mc:Fallback>
      </mc:AlternateContent>
    </p:spTree>
    <p:extLst>
      <p:ext uri="{BB962C8B-B14F-4D97-AF65-F5344CB8AC3E}">
        <p14:creationId xmlns:p14="http://schemas.microsoft.com/office/powerpoint/2010/main" val="309522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Latent response formulation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198378" y="1442580"/>
                <a:ext cx="8131430" cy="5321474"/>
              </a:xfrm>
            </p:spPr>
            <p:txBody>
              <a:bodyPr>
                <a:normAutofit/>
              </a:bodyPr>
              <a:lstStyle/>
              <a:p>
                <a:pPr marL="0">
                  <a:spcBef>
                    <a:spcPts val="1200"/>
                  </a:spcBef>
                </a:pPr>
                <a:r>
                  <a:rPr lang="en-GB" dirty="0"/>
                  <a:t>Categorical outcome considered a </a:t>
                </a:r>
                <a:r>
                  <a:rPr lang="en-GB" i="1" dirty="0"/>
                  <a:t>rough categorisation</a:t>
                </a:r>
                <a:r>
                  <a:rPr lang="en-GB" dirty="0"/>
                  <a:t> of an underlying, latent, response.</a:t>
                </a:r>
              </a:p>
              <a:p>
                <a:pPr marL="0">
                  <a:spcBef>
                    <a:spcPts val="1200"/>
                  </a:spcBef>
                </a:pPr>
                <a:r>
                  <a:rPr lang="en-GB" dirty="0"/>
                  <a:t>The frequency of different categories depend on </a:t>
                </a:r>
                <a:r>
                  <a:rPr lang="en-GB" b="1" dirty="0"/>
                  <a:t>thresholds </a:t>
                </a:r>
                <a:r>
                  <a:rPr lang="el-GR" b="1" i="1" dirty="0"/>
                  <a:t>τ</a:t>
                </a:r>
                <a:r>
                  <a:rPr lang="en-GB" i="1" dirty="0"/>
                  <a:t>:</a:t>
                </a:r>
              </a:p>
              <a:p>
                <a:pPr marL="0" lvl="1">
                  <a:spcBef>
                    <a:spcPts val="1200"/>
                  </a:spcBef>
                </a:pPr>
                <a:r>
                  <a:rPr lang="en-GB" sz="2800" dirty="0"/>
                  <a:t>Cut-points dividing underlying response into categories. </a:t>
                </a:r>
              </a:p>
              <a:p>
                <a:pPr marL="0">
                  <a:spcBef>
                    <a:spcPts val="1200"/>
                  </a:spcBef>
                </a:pPr>
                <a:r>
                  <a:rPr lang="en-GB" dirty="0"/>
                  <a:t>Categorical outcome expression of latent response </a:t>
                </a:r>
                <a:r>
                  <a:rPr lang="en-GB" i="1" dirty="0"/>
                  <a:t>y*</a:t>
                </a:r>
              </a:p>
              <a:p>
                <a:pPr marL="0" lvl="1" indent="0">
                  <a:spcBef>
                    <a:spcPts val="1200"/>
                  </a:spcBef>
                  <a:buNone/>
                </a:pPr>
                <a:r>
                  <a:rPr lang="en-GB" i="1" dirty="0"/>
                  <a:t>	E.g.: </a:t>
                </a:r>
                <a:r>
                  <a:rPr lang="en-GB" dirty="0"/>
                  <a:t>If </a:t>
                </a:r>
                <a:r>
                  <a:rPr lang="en-GB" b="1" dirty="0"/>
                  <a:t>y* &lt; </a:t>
                </a:r>
                <a:r>
                  <a:rPr lang="el-GR" b="1" i="1" dirty="0"/>
                  <a:t>τ</a:t>
                </a:r>
                <a:r>
                  <a:rPr lang="en-GB" b="1" i="1" baseline="-25000" dirty="0"/>
                  <a:t>1</a:t>
                </a:r>
                <a:r>
                  <a:rPr lang="en-GB" b="1" i="1" dirty="0"/>
                  <a:t>  </a:t>
                </a:r>
                <a:r>
                  <a:rPr lang="en-GB" i="1" dirty="0">
                    <a:sym typeface="Wingdings" panose="05000000000000000000" pitchFamily="2" charset="2"/>
                  </a:rPr>
                  <a:t>then   </a:t>
                </a:r>
                <a:r>
                  <a:rPr lang="en-GB" b="1" i="1" dirty="0">
                    <a:sym typeface="Wingdings" panose="05000000000000000000" pitchFamily="2" charset="2"/>
                  </a:rPr>
                  <a:t>a=0 </a:t>
                </a:r>
              </a:p>
              <a:p>
                <a:pPr marL="0">
                  <a:spcBef>
                    <a:spcPts val="1200"/>
                  </a:spcBef>
                </a:pPr>
                <a:r>
                  <a:rPr lang="en-GB" dirty="0">
                    <a:sym typeface="Wingdings" panose="05000000000000000000" pitchFamily="2" charset="2"/>
                  </a:rPr>
                  <a:t>Latent response </a:t>
                </a:r>
                <a:r>
                  <a:rPr lang="en-GB" i="1" dirty="0">
                    <a:sym typeface="Wingdings" panose="05000000000000000000" pitchFamily="2" charset="2"/>
                  </a:rPr>
                  <a:t>y*</a:t>
                </a:r>
                <a:r>
                  <a:rPr lang="en-GB" dirty="0">
                    <a:sym typeface="Wingdings" panose="05000000000000000000" pitchFamily="2" charset="2"/>
                  </a:rPr>
                  <a:t> function of covariates (</a:t>
                </a:r>
                <a:r>
                  <a:rPr lang="en-GB" dirty="0" err="1">
                    <a:sym typeface="Wingdings" panose="05000000000000000000" pitchFamily="2" charset="2"/>
                  </a:rPr>
                  <a:t>cov</a:t>
                </a:r>
                <a:r>
                  <a:rPr lang="en-GB" dirty="0">
                    <a:sym typeface="Wingdings" panose="05000000000000000000" pitchFamily="2" charset="2"/>
                  </a:rPr>
                  <a:t>):</a:t>
                </a:r>
              </a:p>
              <a:p>
                <a:pPr marL="0" indent="0">
                  <a:spcBef>
                    <a:spcPts val="1200"/>
                  </a:spcBef>
                  <a:buNone/>
                </a:pPr>
                <a:r>
                  <a:rPr lang="en-GB" dirty="0">
                    <a:sym typeface="Wingdings" panose="05000000000000000000" pitchFamily="2" charset="2"/>
                  </a:rPr>
                  <a:t>	</a:t>
                </a:r>
                <a14:m>
                  <m:oMath xmlns:m="http://schemas.openxmlformats.org/officeDocument/2006/math">
                    <m:sSubSup>
                      <m:sSubSupPr>
                        <m:ctrlPr>
                          <a:rPr lang="en-GB" i="1" smtClean="0">
                            <a:latin typeface="Cambria Math" panose="02040503050406030204" pitchFamily="18" charset="0"/>
                            <a:sym typeface="Wingdings" panose="05000000000000000000" pitchFamily="2" charset="2"/>
                          </a:rPr>
                        </m:ctrlPr>
                      </m:sSubSupPr>
                      <m:e>
                        <m:r>
                          <a:rPr lang="en-GB" b="0" i="1" smtClean="0">
                            <a:latin typeface="Cambria Math" panose="02040503050406030204" pitchFamily="18" charset="0"/>
                            <a:sym typeface="Wingdings" panose="05000000000000000000" pitchFamily="2" charset="2"/>
                          </a:rPr>
                          <m:t>𝑦</m:t>
                        </m:r>
                      </m:e>
                      <m:sub>
                        <m:r>
                          <a:rPr lang="en-GB" b="0" i="1" smtClean="0">
                            <a:latin typeface="Cambria Math" panose="02040503050406030204" pitchFamily="18" charset="0"/>
                            <a:sym typeface="Wingdings" panose="05000000000000000000" pitchFamily="2" charset="2"/>
                          </a:rPr>
                          <m:t>𝑖</m:t>
                        </m:r>
                      </m:sub>
                      <m:sup>
                        <m:r>
                          <a:rPr lang="en-GB" b="0" i="1" smtClean="0">
                            <a:latin typeface="Cambria Math" panose="02040503050406030204" pitchFamily="18" charset="0"/>
                            <a:sym typeface="Wingdings" panose="05000000000000000000" pitchFamily="2" charset="2"/>
                          </a:rPr>
                          <m:t>∗</m:t>
                        </m:r>
                      </m:sup>
                    </m:sSubSup>
                  </m:oMath>
                </a14:m>
                <a:r>
                  <a:rPr lang="en-GB" dirty="0">
                    <a:sym typeface="Wingdings" panose="05000000000000000000" pitchFamily="2" charset="2"/>
                  </a:rPr>
                  <a:t> = </a:t>
                </a:r>
                <a14:m>
                  <m:oMath xmlns:m="http://schemas.openxmlformats.org/officeDocument/2006/math">
                    <m:sSub>
                      <m:sSubPr>
                        <m:ctrlPr>
                          <a:rPr lang="en-GB" i="1" smtClean="0">
                            <a:latin typeface="Cambria Math" panose="02040503050406030204" pitchFamily="18" charset="0"/>
                            <a:sym typeface="Wingdings" panose="05000000000000000000" pitchFamily="2" charset="2"/>
                          </a:rPr>
                        </m:ctrlPr>
                      </m:sSubPr>
                      <m:e>
                        <m:r>
                          <a:rPr lang="en-GB" b="0" i="1" smtClean="0">
                            <a:latin typeface="Cambria Math" panose="02040503050406030204" pitchFamily="18" charset="0"/>
                            <a:sym typeface="Wingdings" panose="05000000000000000000" pitchFamily="2" charset="2"/>
                          </a:rPr>
                          <m:t>𝑏</m:t>
                        </m:r>
                      </m:e>
                      <m:sub>
                        <m:r>
                          <a:rPr lang="en-GB" b="0" i="1" smtClean="0">
                            <a:latin typeface="Cambria Math" panose="02040503050406030204" pitchFamily="18" charset="0"/>
                            <a:sym typeface="Wingdings" panose="05000000000000000000" pitchFamily="2" charset="2"/>
                          </a:rPr>
                          <m:t>0</m:t>
                        </m:r>
                      </m:sub>
                    </m:sSub>
                    <m:sSub>
                      <m:sSubPr>
                        <m:ctrlPr>
                          <a:rPr lang="en-GB" b="0" i="1" smtClean="0">
                            <a:latin typeface="Cambria Math" panose="02040503050406030204" pitchFamily="18" charset="0"/>
                            <a:sym typeface="Wingdings" panose="05000000000000000000" pitchFamily="2" charset="2"/>
                          </a:rPr>
                        </m:ctrlPr>
                      </m:sSubPr>
                      <m:e>
                        <m:r>
                          <a:rPr lang="en-GB" b="0" i="1" smtClean="0">
                            <a:latin typeface="Cambria Math" panose="02040503050406030204" pitchFamily="18" charset="0"/>
                            <a:sym typeface="Wingdings" panose="05000000000000000000" pitchFamily="2" charset="2"/>
                          </a:rPr>
                          <m:t>𝑐𝑜𝑣</m:t>
                        </m:r>
                      </m:e>
                      <m:sub>
                        <m:r>
                          <a:rPr lang="en-GB" b="0" i="1" smtClean="0">
                            <a:latin typeface="Cambria Math" panose="02040503050406030204" pitchFamily="18" charset="0"/>
                            <a:sym typeface="Wingdings" panose="05000000000000000000" pitchFamily="2" charset="2"/>
                          </a:rPr>
                          <m:t>0</m:t>
                        </m:r>
                        <m:r>
                          <a:rPr lang="en-GB" b="0" i="1" smtClean="0">
                            <a:latin typeface="Cambria Math" panose="02040503050406030204" pitchFamily="18" charset="0"/>
                            <a:sym typeface="Wingdings" panose="05000000000000000000" pitchFamily="2" charset="2"/>
                          </a:rPr>
                          <m:t>𝑖</m:t>
                        </m:r>
                        <m:r>
                          <a:rPr lang="en-GB" b="0" i="1" smtClean="0">
                            <a:latin typeface="Cambria Math" panose="02040503050406030204" pitchFamily="18" charset="0"/>
                            <a:sym typeface="Wingdings" panose="05000000000000000000" pitchFamily="2" charset="2"/>
                          </a:rPr>
                          <m:t> </m:t>
                        </m:r>
                      </m:sub>
                    </m:sSub>
                    <m:r>
                      <a:rPr lang="en-GB" b="0" i="1" smtClean="0">
                        <a:latin typeface="Cambria Math" panose="02040503050406030204" pitchFamily="18" charset="0"/>
                        <a:sym typeface="Wingdings" panose="05000000000000000000" pitchFamily="2" charset="2"/>
                      </a:rPr>
                      <m:t>+ </m:t>
                    </m:r>
                    <m:sSub>
                      <m:sSubPr>
                        <m:ctrlPr>
                          <a:rPr lang="en-GB" i="1">
                            <a:latin typeface="Cambria Math" panose="02040503050406030204" pitchFamily="18" charset="0"/>
                            <a:sym typeface="Wingdings" panose="05000000000000000000" pitchFamily="2" charset="2"/>
                          </a:rPr>
                        </m:ctrlPr>
                      </m:sSubPr>
                      <m:e>
                        <m:r>
                          <a:rPr lang="en-GB" i="1">
                            <a:latin typeface="Cambria Math" panose="02040503050406030204" pitchFamily="18" charset="0"/>
                            <a:sym typeface="Wingdings" panose="05000000000000000000" pitchFamily="2" charset="2"/>
                          </a:rPr>
                          <m:t>𝑏</m:t>
                        </m:r>
                      </m:e>
                      <m:sub>
                        <m:r>
                          <a:rPr lang="en-GB" b="0" i="1" smtClean="0">
                            <a:latin typeface="Cambria Math" panose="02040503050406030204" pitchFamily="18" charset="0"/>
                            <a:sym typeface="Wingdings" panose="05000000000000000000" pitchFamily="2" charset="2"/>
                          </a:rPr>
                          <m:t>1</m:t>
                        </m:r>
                      </m:sub>
                    </m:sSub>
                    <m:sSub>
                      <m:sSubPr>
                        <m:ctrlPr>
                          <a:rPr lang="en-GB" i="1">
                            <a:latin typeface="Cambria Math" panose="02040503050406030204" pitchFamily="18" charset="0"/>
                            <a:sym typeface="Wingdings" panose="05000000000000000000" pitchFamily="2" charset="2"/>
                          </a:rPr>
                        </m:ctrlPr>
                      </m:sSubPr>
                      <m:e>
                        <m:r>
                          <a:rPr lang="en-GB" i="1">
                            <a:latin typeface="Cambria Math" panose="02040503050406030204" pitchFamily="18" charset="0"/>
                            <a:sym typeface="Wingdings" panose="05000000000000000000" pitchFamily="2" charset="2"/>
                          </a:rPr>
                          <m:t>𝑐𝑜𝑣</m:t>
                        </m:r>
                      </m:e>
                      <m:sub>
                        <m:r>
                          <a:rPr lang="en-GB" b="0" i="1" smtClean="0">
                            <a:latin typeface="Cambria Math" panose="02040503050406030204" pitchFamily="18" charset="0"/>
                            <a:sym typeface="Wingdings" panose="05000000000000000000" pitchFamily="2" charset="2"/>
                          </a:rPr>
                          <m:t>1</m:t>
                        </m:r>
                        <m:r>
                          <a:rPr lang="en-GB" i="1">
                            <a:latin typeface="Cambria Math" panose="02040503050406030204" pitchFamily="18" charset="0"/>
                            <a:sym typeface="Wingdings" panose="05000000000000000000" pitchFamily="2" charset="2"/>
                          </a:rPr>
                          <m:t>𝑖</m:t>
                        </m:r>
                        <m:r>
                          <a:rPr lang="en-GB" i="1">
                            <a:latin typeface="Cambria Math" panose="02040503050406030204" pitchFamily="18" charset="0"/>
                            <a:sym typeface="Wingdings" panose="05000000000000000000" pitchFamily="2" charset="2"/>
                          </a:rPr>
                          <m:t> </m:t>
                        </m:r>
                      </m:sub>
                    </m:sSub>
                    <m:r>
                      <a:rPr lang="en-GB" b="0" i="1" smtClean="0">
                        <a:latin typeface="Cambria Math" panose="02040503050406030204" pitchFamily="18" charset="0"/>
                        <a:sym typeface="Wingdings" panose="05000000000000000000" pitchFamily="2" charset="2"/>
                      </a:rPr>
                      <m:t> +[…]+ </m:t>
                    </m:r>
                    <m:sSub>
                      <m:sSubPr>
                        <m:ctrlPr>
                          <a:rPr lang="en-GB"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b="0" i="1" smtClean="0">
                            <a:latin typeface="Cambria Math" panose="02040503050406030204" pitchFamily="18" charset="0"/>
                            <a:ea typeface="Cambria Math" panose="02040503050406030204" pitchFamily="18" charset="0"/>
                            <a:sym typeface="Wingdings" panose="05000000000000000000" pitchFamily="2" charset="2"/>
                          </a:rPr>
                          <m:t>𝜀</m:t>
                        </m:r>
                      </m:e>
                      <m:sub>
                        <m:r>
                          <a:rPr lang="en-GB" b="0" i="1" smtClean="0">
                            <a:latin typeface="Cambria Math" panose="02040503050406030204" pitchFamily="18" charset="0"/>
                            <a:ea typeface="Cambria Math" panose="02040503050406030204" pitchFamily="18" charset="0"/>
                            <a:sym typeface="Wingdings" panose="05000000000000000000" pitchFamily="2" charset="2"/>
                          </a:rPr>
                          <m:t>𝑖</m:t>
                        </m:r>
                      </m:sub>
                    </m:sSub>
                  </m:oMath>
                </a14:m>
                <a:endParaRPr lang="en-GB" dirty="0">
                  <a:sym typeface="Wingdings" panose="05000000000000000000" pitchFamily="2" charset="2"/>
                </a:endParaRPr>
              </a:p>
            </p:txBody>
          </p:sp>
        </mc:Choice>
        <mc:Fallback xmlns="">
          <p:sp>
            <p:nvSpPr>
              <p:cNvPr id="3" name="Content Placeholder 2">
                <a:extLst>
                  <a:ext uri="{FF2B5EF4-FFF2-40B4-BE49-F238E27FC236}">
                    <a16:creationId xmlns:a16="http://schemas.microsoft.com/office/drawing/2014/main" id="{81B2EEA8-2FAE-5284-1C99-21DF7FA9AADD}"/>
                  </a:ext>
                </a:extLst>
              </p:cNvPr>
              <p:cNvSpPr>
                <a:spLocks noGrp="1" noRot="1" noChangeAspect="1" noMove="1" noResize="1" noEditPoints="1" noAdjustHandles="1" noChangeArrowheads="1" noChangeShapeType="1" noTextEdit="1"/>
              </p:cNvSpPr>
              <p:nvPr>
                <p:ph idx="1"/>
              </p:nvPr>
            </p:nvSpPr>
            <p:spPr>
              <a:xfrm>
                <a:off x="198378" y="1442580"/>
                <a:ext cx="8131430" cy="5321474"/>
              </a:xfrm>
              <a:blipFill>
                <a:blip r:embed="rId3"/>
                <a:stretch>
                  <a:fillRect l="-1575" t="-1947" r="-1350"/>
                </a:stretch>
              </a:blipFill>
            </p:spPr>
            <p:txBody>
              <a:bodyPr/>
              <a:lstStyle/>
              <a:p>
                <a:r>
                  <a:rPr lang="en-GB">
                    <a:noFill/>
                  </a:rPr>
                  <a:t> </a:t>
                </a:r>
              </a:p>
            </p:txBody>
          </p:sp>
        </mc:Fallback>
      </mc:AlternateContent>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8880952" y="1731815"/>
            <a:ext cx="3311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Observed Categorical Outcome</a:t>
            </a:r>
          </a:p>
        </p:txBody>
      </p:sp>
      <p:pic>
        <p:nvPicPr>
          <p:cNvPr id="8" name="Graphic 1">
            <a:extLst>
              <a:ext uri="{FF2B5EF4-FFF2-40B4-BE49-F238E27FC236}">
                <a16:creationId xmlns:a16="http://schemas.microsoft.com/office/drawing/2014/main" id="{B5E8435C-2BDF-6E9F-4359-623E29D12B4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1828" r="13497"/>
          <a:stretch/>
        </p:blipFill>
        <p:spPr bwMode="auto">
          <a:xfrm>
            <a:off x="8329808" y="2150249"/>
            <a:ext cx="4016752" cy="3493770"/>
          </a:xfrm>
          <a:prstGeom prst="rect">
            <a:avLst/>
          </a:prstGeom>
          <a:ln>
            <a:noFill/>
          </a:ln>
          <a:extLst>
            <a:ext uri="{53640926-AAD7-44D8-BBD7-CCE9431645EC}">
              <a14:shadowObscured xmlns:a14="http://schemas.microsoft.com/office/drawing/2010/main"/>
            </a:ext>
          </a:extLst>
        </p:spPr>
      </p:pic>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3C1F2DE7-DFB3-C2FB-BAE7-12171397BF5A}"/>
              </a:ext>
            </a:extLst>
          </p:cNvPr>
          <p:cNvSpPr>
            <a:spLocks noChangeArrowheads="1"/>
          </p:cNvSpPr>
          <p:nvPr/>
        </p:nvSpPr>
        <p:spPr bwMode="auto">
          <a:xfrm>
            <a:off x="9426327" y="5899393"/>
            <a:ext cx="3311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i="1" dirty="0"/>
              <a:t>Latent response</a:t>
            </a:r>
          </a:p>
        </p:txBody>
      </p:sp>
    </p:spTree>
    <p:extLst>
      <p:ext uri="{BB962C8B-B14F-4D97-AF65-F5344CB8AC3E}">
        <p14:creationId xmlns:p14="http://schemas.microsoft.com/office/powerpoint/2010/main" val="18559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model for categorical variables</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Graphic 1">
            <a:extLst>
              <a:ext uri="{FF2B5EF4-FFF2-40B4-BE49-F238E27FC236}">
                <a16:creationId xmlns:a16="http://schemas.microsoft.com/office/drawing/2014/main" id="{B5E8435C-2BDF-6E9F-4359-623E29D12B4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1828" r="13497"/>
          <a:stretch/>
        </p:blipFill>
        <p:spPr bwMode="auto">
          <a:xfrm>
            <a:off x="8329808" y="2150249"/>
            <a:ext cx="4016752" cy="3493770"/>
          </a:xfrm>
          <a:prstGeom prst="rect">
            <a:avLst/>
          </a:prstGeom>
          <a:ln>
            <a:noFill/>
          </a:ln>
          <a:extLst>
            <a:ext uri="{53640926-AAD7-44D8-BBD7-CCE9431645EC}">
              <a14:shadowObscured xmlns:a14="http://schemas.microsoft.com/office/drawing/2010/main"/>
            </a:ext>
          </a:extLst>
        </p:spPr>
      </p:pic>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923DFF27-931B-016E-BEB3-1B9AC02E0875}"/>
              </a:ext>
            </a:extLst>
          </p:cNvPr>
          <p:cNvSpPr>
            <a:spLocks noChangeArrowheads="1"/>
          </p:cNvSpPr>
          <p:nvPr/>
        </p:nvSpPr>
        <p:spPr bwMode="auto">
          <a:xfrm>
            <a:off x="8880952" y="1731815"/>
            <a:ext cx="3311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Observed Categorical Outcome</a:t>
            </a:r>
          </a:p>
        </p:txBody>
      </p:sp>
      <p:sp>
        <p:nvSpPr>
          <p:cNvPr id="11" name="Rectangle 5">
            <a:extLst>
              <a:ext uri="{FF2B5EF4-FFF2-40B4-BE49-F238E27FC236}">
                <a16:creationId xmlns:a16="http://schemas.microsoft.com/office/drawing/2014/main" id="{50EC3789-F238-7F22-CEB9-6D2BC46704B8}"/>
              </a:ext>
            </a:extLst>
          </p:cNvPr>
          <p:cNvSpPr>
            <a:spLocks noChangeArrowheads="1"/>
          </p:cNvSpPr>
          <p:nvPr/>
        </p:nvSpPr>
        <p:spPr bwMode="auto">
          <a:xfrm>
            <a:off x="9426327" y="5934103"/>
            <a:ext cx="17343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i="1" dirty="0"/>
              <a:t>Latent response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258319" y="1325563"/>
                <a:ext cx="9613726" cy="6772047"/>
              </a:xfrm>
              <a:prstGeom prst="rect">
                <a:avLst/>
              </a:prstGeom>
              <a:noFill/>
            </p:spPr>
            <p:txBody>
              <a:bodyPr wrap="square">
                <a:spAutoFit/>
              </a:bodyPr>
              <a:lstStyle/>
              <a:p>
                <a:pPr marL="0">
                  <a:spcBef>
                    <a:spcPts val="1200"/>
                  </a:spcBef>
                </a:pPr>
                <a:r>
                  <a:rPr lang="en-GB" sz="2400" dirty="0">
                    <a:sym typeface="Wingdings" panose="05000000000000000000" pitchFamily="2" charset="2"/>
                  </a:rPr>
                  <a:t>Latent response </a:t>
                </a:r>
                <a:r>
                  <a:rPr lang="en-GB" sz="2400" i="1" dirty="0">
                    <a:sym typeface="Wingdings" panose="05000000000000000000" pitchFamily="2" charset="2"/>
                  </a:rPr>
                  <a:t>y*</a:t>
                </a:r>
                <a:r>
                  <a:rPr lang="en-GB" sz="2400" dirty="0">
                    <a:sym typeface="Wingdings" panose="05000000000000000000" pitchFamily="2" charset="2"/>
                  </a:rPr>
                  <a:t> function of time </a:t>
                </a:r>
                <a:r>
                  <a:rPr lang="en-GB" sz="2400" b="1" i="1" dirty="0">
                    <a:sym typeface="Wingdings" panose="05000000000000000000" pitchFamily="2" charset="2"/>
                  </a:rPr>
                  <a:t>t</a:t>
                </a:r>
                <a:r>
                  <a:rPr lang="en-GB" sz="2400" dirty="0">
                    <a:sym typeface="Wingdings" panose="05000000000000000000" pitchFamily="2" charset="2"/>
                  </a:rPr>
                  <a:t> for individual </a:t>
                </a:r>
                <a:r>
                  <a:rPr lang="en-GB" sz="2400" b="1" i="1" dirty="0" err="1">
                    <a:sym typeface="Wingdings" panose="05000000000000000000" pitchFamily="2" charset="2"/>
                  </a:rPr>
                  <a:t>i</a:t>
                </a:r>
                <a:r>
                  <a:rPr lang="en-GB" sz="2400" dirty="0">
                    <a:sym typeface="Wingdings" panose="05000000000000000000" pitchFamily="2" charset="2"/>
                  </a:rPr>
                  <a:t> :</a:t>
                </a:r>
              </a:p>
              <a:p>
                <a:pPr marL="0" indent="0">
                  <a:spcBef>
                    <a:spcPts val="1200"/>
                  </a:spcBef>
                  <a:buNone/>
                </a:pPr>
                <a:r>
                  <a:rPr lang="en-GB" sz="2400" dirty="0">
                    <a:sym typeface="Wingdings" panose="05000000000000000000" pitchFamily="2" charset="2"/>
                  </a:rPr>
                  <a:t>	</a:t>
                </a:r>
                <a14:m>
                  <m:oMath xmlns:m="http://schemas.openxmlformats.org/officeDocument/2006/math">
                    <m:sSubSup>
                      <m:sSubSupPr>
                        <m:ctrlPr>
                          <a:rPr lang="en-GB" sz="2400" i="1" smtClean="0">
                            <a:latin typeface="Cambria Math" panose="02040503050406030204" pitchFamily="18" charset="0"/>
                            <a:sym typeface="Wingdings" panose="05000000000000000000" pitchFamily="2" charset="2"/>
                          </a:rPr>
                        </m:ctrlPr>
                      </m:sSubSupPr>
                      <m:e>
                        <m:r>
                          <a:rPr lang="en-GB" sz="2400" b="0" i="1" smtClean="0">
                            <a:latin typeface="Cambria Math" panose="02040503050406030204" pitchFamily="18" charset="0"/>
                            <a:sym typeface="Wingdings" panose="05000000000000000000" pitchFamily="2" charset="2"/>
                          </a:rPr>
                          <m:t>𝑦</m:t>
                        </m:r>
                      </m:e>
                      <m:sub>
                        <m:r>
                          <a:rPr lang="en-GB" sz="2400" b="0" i="1" smtClean="0">
                            <a:latin typeface="Cambria Math" panose="02040503050406030204" pitchFamily="18" charset="0"/>
                            <a:sym typeface="Wingdings" panose="05000000000000000000" pitchFamily="2" charset="2"/>
                          </a:rPr>
                          <m:t>𝑡𝑖</m:t>
                        </m:r>
                      </m:sub>
                      <m:sup>
                        <m:r>
                          <a:rPr lang="en-GB" sz="2400" b="0" i="1" smtClean="0">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 </a:t>
                </a:r>
                <a14:m>
                  <m:oMath xmlns:m="http://schemas.openxmlformats.org/officeDocument/2006/math">
                    <m:sSub>
                      <m:sSub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𝑏</m:t>
                        </m:r>
                      </m:e>
                      <m: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0</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𝑖</m:t>
                        </m:r>
                      </m:sub>
                    </m:sSub>
                    <m:r>
                      <a:rPr lang="en-GB" sz="2400" b="0" i="1" smtClean="0">
                        <a:latin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sym typeface="Wingdings" panose="05000000000000000000" pitchFamily="2" charset="2"/>
                          </a:rPr>
                          <m:t>𝑏</m:t>
                        </m:r>
                      </m:e>
                      <m:sub>
                        <m:r>
                          <a:rPr lang="en-GB" sz="2400" b="0" i="1" smtClean="0">
                            <a:latin typeface="Cambria Math" panose="02040503050406030204" pitchFamily="18" charset="0"/>
                            <a:sym typeface="Wingdings" panose="05000000000000000000" pitchFamily="2" charset="2"/>
                          </a:rPr>
                          <m:t>1</m:t>
                        </m:r>
                        <m:r>
                          <a:rPr lang="en-GB" sz="2400" b="0" i="1" smtClean="0">
                            <a:latin typeface="Cambria Math" panose="02040503050406030204" pitchFamily="18" charset="0"/>
                            <a:sym typeface="Wingdings" panose="05000000000000000000" pitchFamily="2" charset="2"/>
                          </a:rPr>
                          <m:t>𝑖</m:t>
                        </m:r>
                      </m:sub>
                    </m:sSub>
                    <m:sSub>
                      <m:sSubPr>
                        <m:ctrlPr>
                          <a:rPr lang="en-GB" sz="2400" i="1">
                            <a:latin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sym typeface="Wingdings" panose="05000000000000000000" pitchFamily="2" charset="2"/>
                          </a:rPr>
                          <m:t> </m:t>
                        </m:r>
                        <m:r>
                          <a:rPr lang="en-GB" sz="2400" b="0" i="1" smtClean="0">
                            <a:latin typeface="Cambria Math" panose="02040503050406030204" pitchFamily="18" charset="0"/>
                            <a:sym typeface="Wingdings" panose="05000000000000000000" pitchFamily="2" charset="2"/>
                          </a:rPr>
                          <m:t>𝑡𝑖𝑚𝑒</m:t>
                        </m:r>
                      </m:e>
                      <m:sub>
                        <m:r>
                          <a:rPr lang="en-GB" sz="2400" i="1">
                            <a:latin typeface="Cambria Math" panose="02040503050406030204" pitchFamily="18" charset="0"/>
                            <a:sym typeface="Wingdings" panose="05000000000000000000" pitchFamily="2" charset="2"/>
                          </a:rPr>
                          <m:t> </m:t>
                        </m:r>
                      </m:sub>
                    </m:sSub>
                    <m:r>
                      <a:rPr lang="en-GB" sz="2400" b="0" i="1" smtClean="0">
                        <a:latin typeface="Cambria Math" panose="02040503050406030204" pitchFamily="18" charset="0"/>
                        <a:sym typeface="Wingdings" panose="05000000000000000000" pitchFamily="2" charset="2"/>
                      </a:rPr>
                      <m:t> + </m:t>
                    </m:r>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𝜀</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m:t>
                        </m:r>
                      </m:sub>
                    </m:sSub>
                  </m:oMath>
                </a14:m>
                <a:r>
                  <a:rPr lang="en-GB" sz="2400" dirty="0">
                    <a:sym typeface="Wingdings" panose="05000000000000000000" pitchFamily="2" charset="2"/>
                  </a:rPr>
                  <a:t>  ;</a:t>
                </a:r>
              </a:p>
              <a:p>
                <a:pPr marL="0" indent="0">
                  <a:spcBef>
                    <a:spcPts val="1200"/>
                  </a:spcBef>
                  <a:buNone/>
                </a:pPr>
                <a:r>
                  <a:rPr lang="en-GB" sz="2400" dirty="0">
                    <a:sym typeface="Wingdings" panose="05000000000000000000" pitchFamily="2" charset="2"/>
                  </a:rPr>
                  <a:t>Where:</a:t>
                </a:r>
              </a:p>
              <a:p>
                <a:pPr marL="0" indent="0">
                  <a:spcBef>
                    <a:spcPts val="1200"/>
                  </a:spcBef>
                  <a:buNone/>
                </a:pPr>
                <a:r>
                  <a:rPr lang="en-GB" sz="2400" dirty="0">
                    <a:sym typeface="Wingdings" panose="05000000000000000000" pitchFamily="2" charset="2"/>
                  </a:rPr>
                  <a:t>	 </a:t>
                </a:r>
                <a14:m>
                  <m:oMath xmlns:m="http://schemas.openxmlformats.org/officeDocument/2006/math">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𝜀</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m:t>
                        </m:r>
                      </m:sub>
                    </m:sSub>
                  </m:oMath>
                </a14:m>
                <a:r>
                  <a:rPr lang="en-GB" sz="2400" dirty="0">
                    <a:sym typeface="Wingdings" panose="05000000000000000000" pitchFamily="2" charset="2"/>
                  </a:rPr>
                  <a:t> </a:t>
                </a:r>
                <a14:m>
                  <m:oMath xmlns:m="http://schemas.openxmlformats.org/officeDocument/2006/math">
                    <m:r>
                      <a:rPr lang="en-GB" sz="2400" i="1" dirty="0" smtClean="0">
                        <a:latin typeface="Cambria Math" panose="02040503050406030204" pitchFamily="18" charset="0"/>
                        <a:ea typeface="Cambria Math" panose="02040503050406030204" pitchFamily="18" charset="0"/>
                        <a:sym typeface="Wingdings" panose="05000000000000000000" pitchFamily="2" charset="2"/>
                      </a:rPr>
                      <m:t>~</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𝑙𝑜𝑔𝑖𝑠𝑡𝑖𝑐</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d>
                      <m:d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d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0,  </m:t>
                        </m:r>
                        <m:f>
                          <m:f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fPr>
                          <m:num>
                            <m:sSup>
                              <m:sSup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sSup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𝜋</m:t>
                                </m:r>
                              </m:e>
                              <m:sup>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2</m:t>
                                </m:r>
                              </m:sup>
                            </m:sSup>
                          </m:num>
                          <m:den>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3</m:t>
                            </m:r>
                          </m:den>
                        </m:f>
                      </m:e>
                    </m:d>
                  </m:oMath>
                </a14:m>
                <a:r>
                  <a:rPr lang="en-GB" sz="2400" dirty="0">
                    <a:sym typeface="Wingdings" panose="05000000000000000000" pitchFamily="2" charset="2"/>
                  </a:rPr>
                  <a:t> ;</a:t>
                </a:r>
              </a:p>
              <a:p>
                <a:pPr marL="0" indent="0">
                  <a:spcBef>
                    <a:spcPts val="1200"/>
                  </a:spcBef>
                  <a:buNone/>
                </a:pPr>
                <a:r>
                  <a:rPr lang="en-GB" sz="2400" dirty="0">
                    <a:sym typeface="Wingdings" panose="05000000000000000000" pitchFamily="2" charset="2"/>
                  </a:rPr>
                  <a:t>And where: </a:t>
                </a:r>
              </a:p>
              <a:p>
                <a:pPr>
                  <a:spcBef>
                    <a:spcPts val="1200"/>
                  </a:spcBef>
                </a:pPr>
                <a:r>
                  <a:rPr lang="en-GB" sz="2400" dirty="0">
                    <a:ea typeface="Cambria Math" panose="02040503050406030204" pitchFamily="18" charset="0"/>
                    <a:sym typeface="Wingdings" panose="05000000000000000000" pitchFamily="2" charset="2"/>
                  </a:rPr>
                  <a:t>	</a:t>
                </a:r>
                <a14:m>
                  <m:oMath xmlns:m="http://schemas.openxmlformats.org/officeDocument/2006/math">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𝑏</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0</m:t>
                        </m:r>
                        <m:r>
                          <a:rPr lang="en-GB" sz="2400" i="1" dirty="0">
                            <a:latin typeface="Cambria Math" panose="02040503050406030204" pitchFamily="18" charset="0"/>
                            <a:ea typeface="Cambria Math" panose="02040503050406030204" pitchFamily="18" charset="0"/>
                            <a:sym typeface="Wingdings" panose="05000000000000000000" pitchFamily="2" charset="2"/>
                          </a:rPr>
                          <m:t>𝑖</m:t>
                        </m:r>
                      </m:sub>
                    </m:sSub>
                    <m:r>
                      <a:rPr lang="en-GB" sz="2400" i="1" dirty="0">
                        <a:latin typeface="Cambria Math" panose="02040503050406030204" pitchFamily="18" charset="0"/>
                        <a:ea typeface="Cambria Math" panose="02040503050406030204" pitchFamily="18" charset="0"/>
                        <a:sym typeface="Wingdings" panose="05000000000000000000" pitchFamily="2" charset="2"/>
                      </a:rPr>
                      <m:t> </m:t>
                    </m:r>
                  </m:oMath>
                </a14:m>
                <a:r>
                  <a:rPr lang="en-GB" sz="2400" dirty="0">
                    <a:sym typeface="Wingdings" panose="05000000000000000000" pitchFamily="2" charset="2"/>
                  </a:rPr>
                  <a:t> = </a:t>
                </a:r>
                <a14:m>
                  <m:oMath xmlns:m="http://schemas.openxmlformats.org/officeDocument/2006/math">
                    <m:sSub>
                      <m:sSub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0</m:t>
                        </m:r>
                      </m:sub>
                    </m:sSub>
                    <m:r>
                      <a:rPr lang="en-GB" sz="2400" b="0" i="1" smtClean="0">
                        <a:latin typeface="Cambria Math" panose="02040503050406030204" pitchFamily="18" charset="0"/>
                        <a:sym typeface="Wingdings" panose="05000000000000000000" pitchFamily="2" charset="2"/>
                      </a:rPr>
                      <m:t>+  </m:t>
                    </m:r>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𝑢</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0</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𝑖</m:t>
                        </m:r>
                      </m:sub>
                    </m:sSub>
                  </m:oMath>
                </a14:m>
                <a:r>
                  <a:rPr lang="en-GB" sz="2400" dirty="0">
                    <a:sym typeface="Wingdings" panose="05000000000000000000" pitchFamily="2" charset="2"/>
                  </a:rPr>
                  <a:t> ;</a:t>
                </a:r>
              </a:p>
              <a:p>
                <a:pPr>
                  <a:spcBef>
                    <a:spcPts val="1200"/>
                  </a:spcBef>
                </a:pPr>
                <a:r>
                  <a:rPr lang="en-GB" sz="2400" dirty="0">
                    <a:sym typeface="Wingdings" panose="05000000000000000000" pitchFamily="2" charset="2"/>
                  </a:rPr>
                  <a:t>	</a:t>
                </a:r>
                <a14:m>
                  <m:oMath xmlns:m="http://schemas.openxmlformats.org/officeDocument/2006/math">
                    <m:sSub>
                      <m:sSubPr>
                        <m:ctrlPr>
                          <a:rPr lang="en-GB" sz="24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𝑏</m:t>
                        </m:r>
                      </m:e>
                      <m: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1</m:t>
                        </m:r>
                        <m:r>
                          <a:rPr lang="en-GB" sz="2400" i="1" dirty="0">
                            <a:latin typeface="Cambria Math" panose="02040503050406030204" pitchFamily="18" charset="0"/>
                            <a:ea typeface="Cambria Math" panose="02040503050406030204" pitchFamily="18" charset="0"/>
                            <a:sym typeface="Wingdings" panose="05000000000000000000" pitchFamily="2" charset="2"/>
                          </a:rPr>
                          <m:t>𝑖</m:t>
                        </m:r>
                      </m:sub>
                    </m:sSub>
                    <m:r>
                      <a:rPr lang="en-GB" sz="2400" i="1" dirty="0">
                        <a:latin typeface="Cambria Math" panose="02040503050406030204" pitchFamily="18" charset="0"/>
                        <a:ea typeface="Cambria Math" panose="02040503050406030204" pitchFamily="18" charset="0"/>
                        <a:sym typeface="Wingdings" panose="05000000000000000000" pitchFamily="2" charset="2"/>
                      </a:rPr>
                      <m:t> </m:t>
                    </m:r>
                  </m:oMath>
                </a14:m>
                <a:r>
                  <a:rPr lang="en-GB" sz="2400" dirty="0">
                    <a:sym typeface="Wingdings" panose="05000000000000000000" pitchFamily="2" charset="2"/>
                  </a:rPr>
                  <a:t> = </a:t>
                </a:r>
                <a14:m>
                  <m:oMath xmlns:m="http://schemas.openxmlformats.org/officeDocument/2006/math">
                    <m:sSub>
                      <m:sSub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1</m:t>
                        </m:r>
                      </m:sub>
                    </m:sSub>
                    <m:r>
                      <a:rPr lang="en-GB" sz="2400" b="0" i="1" smtClean="0">
                        <a:latin typeface="Cambria Math" panose="02040503050406030204" pitchFamily="18" charset="0"/>
                        <a:sym typeface="Wingdings" panose="05000000000000000000" pitchFamily="2" charset="2"/>
                      </a:rPr>
                      <m:t>+  </m:t>
                    </m:r>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𝑢</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1</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𝑖</m:t>
                        </m:r>
                      </m:sub>
                    </m:sSub>
                  </m:oMath>
                </a14:m>
                <a:r>
                  <a:rPr lang="en-GB" sz="2400" dirty="0">
                    <a:sym typeface="Wingdings" panose="05000000000000000000" pitchFamily="2" charset="2"/>
                  </a:rPr>
                  <a:t> ;</a:t>
                </a:r>
              </a:p>
              <a:p>
                <a:pPr>
                  <a:spcBef>
                    <a:spcPts val="1200"/>
                  </a:spcBef>
                </a:pPr>
                <a:r>
                  <a:rPr lang="en-GB" sz="2400" dirty="0">
                    <a:sym typeface="Wingdings" panose="05000000000000000000" pitchFamily="2" charset="2"/>
                  </a:rPr>
                  <a:t>Thus:</a:t>
                </a:r>
              </a:p>
              <a:p>
                <a:pPr>
                  <a:spcBef>
                    <a:spcPts val="1200"/>
                  </a:spcBef>
                </a:pPr>
                <a:r>
                  <a:rPr lang="en-GB" sz="2400" dirty="0">
                    <a:sym typeface="Wingdings" panose="05000000000000000000" pitchFamily="2" charset="2"/>
                  </a:rPr>
                  <a:t>	</a:t>
                </a:r>
                <a14:m>
                  <m:oMath xmlns:m="http://schemas.openxmlformats.org/officeDocument/2006/math">
                    <m:sSubSup>
                      <m:sSubSupPr>
                        <m:ctrlPr>
                          <a:rPr lang="en-GB" sz="2400" i="1" smtClean="0">
                            <a:latin typeface="Cambria Math" panose="02040503050406030204" pitchFamily="18" charset="0"/>
                            <a:sym typeface="Wingdings" panose="05000000000000000000" pitchFamily="2" charset="2"/>
                          </a:rPr>
                        </m:ctrlPr>
                      </m:sSubSupPr>
                      <m:e>
                        <m:r>
                          <a:rPr lang="en-GB" sz="2400" b="0" i="1" smtClean="0">
                            <a:latin typeface="Cambria Math" panose="02040503050406030204" pitchFamily="18" charset="0"/>
                            <a:sym typeface="Wingdings" panose="05000000000000000000" pitchFamily="2" charset="2"/>
                          </a:rPr>
                          <m:t>𝑦</m:t>
                        </m:r>
                      </m:e>
                      <m:sub>
                        <m:r>
                          <a:rPr lang="en-GB" sz="2400" b="0" i="1" smtClean="0">
                            <a:latin typeface="Cambria Math" panose="02040503050406030204" pitchFamily="18" charset="0"/>
                            <a:sym typeface="Wingdings" panose="05000000000000000000" pitchFamily="2" charset="2"/>
                          </a:rPr>
                          <m:t>𝑡𝑖</m:t>
                        </m:r>
                      </m:sub>
                      <m:sup>
                        <m:r>
                          <a:rPr lang="en-GB" sz="2400" b="0" i="1" smtClean="0">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 </a:t>
                </a:r>
                <a14:m>
                  <m:oMath xmlns:m="http://schemas.openxmlformats.org/officeDocument/2006/math">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400" i="1">
                        <a:latin typeface="Cambria Math" panose="02040503050406030204" pitchFamily="18" charset="0"/>
                        <a:sym typeface="Wingdings" panose="05000000000000000000" pitchFamily="2" charset="2"/>
                      </a:rPr>
                      <m:t>+</m:t>
                    </m:r>
                    <m:r>
                      <a:rPr lang="en-GB" sz="2400" i="1" dirty="0">
                        <a:latin typeface="Cambria Math" panose="02040503050406030204" pitchFamily="18" charset="0"/>
                        <a:ea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0</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𝑡𝑖𝑚𝑒</m:t>
                    </m:r>
                    <m:r>
                      <a:rPr lang="en-GB" sz="2400" b="0" i="1" smtClean="0">
                        <a:latin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sym typeface="Wingdings" panose="05000000000000000000" pitchFamily="2" charset="2"/>
                          </a:rPr>
                        </m:ctrlPr>
                      </m:sSubPr>
                      <m:e>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1</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r>
                          <a:rPr lang="en-GB" sz="2400" b="0" i="1"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400" i="1">
                            <a:latin typeface="Cambria Math" panose="02040503050406030204" pitchFamily="18" charset="0"/>
                            <a:sym typeface="Wingdings" panose="05000000000000000000" pitchFamily="2" charset="2"/>
                          </a:rPr>
                          <m:t> </m:t>
                        </m:r>
                      </m:sub>
                    </m:sSub>
                    <m:r>
                      <a:rPr lang="en-GB" sz="2400" b="0" i="1" smtClean="0">
                        <a:latin typeface="Cambria Math" panose="02040503050406030204" pitchFamily="18" charset="0"/>
                        <a:sym typeface="Wingdings" panose="05000000000000000000" pitchFamily="2" charset="2"/>
                      </a:rPr>
                      <m:t> + </m:t>
                    </m:r>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𝜀</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m:t>
                        </m:r>
                      </m:sub>
                    </m:sSub>
                  </m:oMath>
                </a14:m>
                <a:r>
                  <a:rPr lang="en-GB" sz="2400" dirty="0">
                    <a:sym typeface="Wingdings" panose="05000000000000000000" pitchFamily="2" charset="2"/>
                  </a:rPr>
                  <a:t>  ;</a:t>
                </a:r>
              </a:p>
              <a:p>
                <a:pPr>
                  <a:spcBef>
                    <a:spcPts val="1200"/>
                  </a:spcBef>
                </a:pPr>
                <a:r>
                  <a:rPr lang="en-GB" sz="2400" dirty="0">
                    <a:sym typeface="Wingdings" panose="05000000000000000000" pitchFamily="2" charset="2"/>
                  </a:rPr>
                  <a:t>And </a:t>
                </a:r>
                <a14:m>
                  <m:oMath xmlns:m="http://schemas.openxmlformats.org/officeDocument/2006/math">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𝑢</m:t>
                    </m:r>
                    <m:r>
                      <a:rPr lang="en-GB" sz="2400" b="0" i="0"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i="1" dirty="0" smtClean="0">
                        <a:latin typeface="Cambria Math" panose="02040503050406030204" pitchFamily="18" charset="0"/>
                        <a:ea typeface="Cambria Math" panose="02040503050406030204" pitchFamily="18" charset="0"/>
                        <a:sym typeface="Wingdings" panose="05000000000000000000" pitchFamily="2" charset="2"/>
                      </a:rPr>
                      <m:t>~</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𝑁𝑜𝑟𝑚𝑎𝑙</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d>
                      <m:d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d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0, </m:t>
                        </m:r>
                        <m:r>
                          <m:rPr>
                            <m:sty m:val="p"/>
                          </m:rPr>
                          <a:rPr lang="el-GR" sz="2400" b="0" i="1" dirty="0" smtClean="0">
                            <a:latin typeface="Cambria Math" panose="02040503050406030204" pitchFamily="18" charset="0"/>
                            <a:ea typeface="Cambria Math" panose="02040503050406030204" pitchFamily="18" charset="0"/>
                            <a:sym typeface="Wingdings" panose="05000000000000000000" pitchFamily="2" charset="2"/>
                          </a:rPr>
                          <m:t>Ψ</m:t>
                        </m:r>
                      </m:e>
                    </m:d>
                  </m:oMath>
                </a14:m>
                <a:r>
                  <a:rPr lang="en-GB" sz="2400" dirty="0">
                    <a:sym typeface="Wingdings" panose="05000000000000000000" pitchFamily="2" charset="2"/>
                  </a:rPr>
                  <a:t> ;</a:t>
                </a:r>
              </a:p>
              <a:p>
                <a:pPr>
                  <a:spcBef>
                    <a:spcPts val="1200"/>
                  </a:spcBef>
                </a:pPr>
                <a:endParaRPr lang="en-GB" sz="2400"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258319" y="1325563"/>
                <a:ext cx="9613726" cy="6772047"/>
              </a:xfrm>
              <a:prstGeom prst="rect">
                <a:avLst/>
              </a:prstGeom>
              <a:blipFill>
                <a:blip r:embed="rId5"/>
                <a:stretch>
                  <a:fillRect l="-951" t="-720"/>
                </a:stretch>
              </a:blipFill>
            </p:spPr>
            <p:txBody>
              <a:bodyPr/>
              <a:lstStyle/>
              <a:p>
                <a:r>
                  <a:rPr lang="en-GB">
                    <a:noFill/>
                  </a:rPr>
                  <a:t> </a:t>
                </a:r>
              </a:p>
            </p:txBody>
          </p:sp>
        </mc:Fallback>
      </mc:AlternateContent>
    </p:spTree>
    <p:extLst>
      <p:ext uri="{BB962C8B-B14F-4D97-AF65-F5344CB8AC3E}">
        <p14:creationId xmlns:p14="http://schemas.microsoft.com/office/powerpoint/2010/main" val="258340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model for categorical variables</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Graphic 1">
            <a:extLst>
              <a:ext uri="{FF2B5EF4-FFF2-40B4-BE49-F238E27FC236}">
                <a16:creationId xmlns:a16="http://schemas.microsoft.com/office/drawing/2014/main" id="{B5E8435C-2BDF-6E9F-4359-623E29D12B4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1828" r="13497"/>
          <a:stretch/>
        </p:blipFill>
        <p:spPr bwMode="auto">
          <a:xfrm>
            <a:off x="8329808" y="2150249"/>
            <a:ext cx="4016752" cy="3493770"/>
          </a:xfrm>
          <a:prstGeom prst="rect">
            <a:avLst/>
          </a:prstGeom>
          <a:ln>
            <a:noFill/>
          </a:ln>
          <a:extLst>
            <a:ext uri="{53640926-AAD7-44D8-BBD7-CCE9431645EC}">
              <a14:shadowObscured xmlns:a14="http://schemas.microsoft.com/office/drawing/2010/main"/>
            </a:ext>
          </a:extLst>
        </p:spPr>
      </p:pic>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923DFF27-931B-016E-BEB3-1B9AC02E0875}"/>
              </a:ext>
            </a:extLst>
          </p:cNvPr>
          <p:cNvSpPr>
            <a:spLocks noChangeArrowheads="1"/>
          </p:cNvSpPr>
          <p:nvPr/>
        </p:nvSpPr>
        <p:spPr bwMode="auto">
          <a:xfrm>
            <a:off x="8880952" y="1731815"/>
            <a:ext cx="3311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Observed Categorical Outcome</a:t>
            </a:r>
          </a:p>
        </p:txBody>
      </p:sp>
      <p:sp>
        <p:nvSpPr>
          <p:cNvPr id="11" name="Rectangle 5">
            <a:extLst>
              <a:ext uri="{FF2B5EF4-FFF2-40B4-BE49-F238E27FC236}">
                <a16:creationId xmlns:a16="http://schemas.microsoft.com/office/drawing/2014/main" id="{50EC3789-F238-7F22-CEB9-6D2BC46704B8}"/>
              </a:ext>
            </a:extLst>
          </p:cNvPr>
          <p:cNvSpPr>
            <a:spLocks noChangeArrowheads="1"/>
          </p:cNvSpPr>
          <p:nvPr/>
        </p:nvSpPr>
        <p:spPr bwMode="auto">
          <a:xfrm>
            <a:off x="9426327" y="5934103"/>
            <a:ext cx="17343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i="1" dirty="0"/>
              <a:t>Latent response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258319" y="1325563"/>
                <a:ext cx="9613726" cy="6248827"/>
              </a:xfrm>
              <a:prstGeom prst="rect">
                <a:avLst/>
              </a:prstGeom>
              <a:noFill/>
            </p:spPr>
            <p:txBody>
              <a:bodyPr wrap="square">
                <a:spAutoFit/>
              </a:bodyPr>
              <a:lstStyle/>
              <a:p>
                <a:pPr marL="0">
                  <a:spcBef>
                    <a:spcPts val="1200"/>
                  </a:spcBef>
                </a:pPr>
                <a:r>
                  <a:rPr lang="en-GB" sz="2400" dirty="0">
                    <a:sym typeface="Wingdings" panose="05000000000000000000" pitchFamily="2" charset="2"/>
                  </a:rPr>
                  <a:t>Latent response </a:t>
                </a:r>
                <a:r>
                  <a:rPr lang="en-GB" sz="2400" i="1" dirty="0">
                    <a:sym typeface="Wingdings" panose="05000000000000000000" pitchFamily="2" charset="2"/>
                  </a:rPr>
                  <a:t>y*</a:t>
                </a:r>
                <a:r>
                  <a:rPr lang="en-GB" sz="2400" dirty="0">
                    <a:sym typeface="Wingdings" panose="05000000000000000000" pitchFamily="2" charset="2"/>
                  </a:rPr>
                  <a:t> function of time </a:t>
                </a:r>
                <a:r>
                  <a:rPr lang="en-GB" sz="2400" b="1" i="1" dirty="0">
                    <a:sym typeface="Wingdings" panose="05000000000000000000" pitchFamily="2" charset="2"/>
                  </a:rPr>
                  <a:t>t</a:t>
                </a:r>
                <a:r>
                  <a:rPr lang="en-GB" sz="2400" dirty="0">
                    <a:sym typeface="Wingdings" panose="05000000000000000000" pitchFamily="2" charset="2"/>
                  </a:rPr>
                  <a:t> for individual </a:t>
                </a:r>
                <a:r>
                  <a:rPr lang="en-GB" sz="2400" b="1" i="1" dirty="0" err="1">
                    <a:sym typeface="Wingdings" panose="05000000000000000000" pitchFamily="2" charset="2"/>
                  </a:rPr>
                  <a:t>i</a:t>
                </a:r>
                <a:r>
                  <a:rPr lang="en-GB" sz="2400" dirty="0">
                    <a:sym typeface="Wingdings" panose="05000000000000000000" pitchFamily="2" charset="2"/>
                  </a:rPr>
                  <a:t> :</a:t>
                </a:r>
              </a:p>
              <a:p>
                <a:pPr marL="0" indent="0">
                  <a:spcBef>
                    <a:spcPts val="1200"/>
                  </a:spcBef>
                  <a:buNone/>
                </a:pPr>
                <a:r>
                  <a:rPr lang="en-GB" sz="2400" dirty="0">
                    <a:sym typeface="Wingdings" panose="05000000000000000000" pitchFamily="2" charset="2"/>
                  </a:rPr>
                  <a:t>	</a:t>
                </a:r>
                <a14:m>
                  <m:oMath xmlns:m="http://schemas.openxmlformats.org/officeDocument/2006/math">
                    <m:sSubSup>
                      <m:sSubSupPr>
                        <m:ctrlPr>
                          <a:rPr lang="en-GB" sz="2400" i="1" smtClean="0">
                            <a:latin typeface="Cambria Math" panose="02040503050406030204" pitchFamily="18" charset="0"/>
                            <a:sym typeface="Wingdings" panose="05000000000000000000" pitchFamily="2" charset="2"/>
                          </a:rPr>
                        </m:ctrlPr>
                      </m:sSubSupPr>
                      <m:e>
                        <m:r>
                          <a:rPr lang="en-GB" sz="2400" b="0" i="1" smtClean="0">
                            <a:latin typeface="Cambria Math" panose="02040503050406030204" pitchFamily="18" charset="0"/>
                            <a:sym typeface="Wingdings" panose="05000000000000000000" pitchFamily="2" charset="2"/>
                          </a:rPr>
                          <m:t>𝑦</m:t>
                        </m:r>
                      </m:e>
                      <m:sub>
                        <m:r>
                          <a:rPr lang="en-GB" sz="2400" b="0" i="1" smtClean="0">
                            <a:latin typeface="Cambria Math" panose="02040503050406030204" pitchFamily="18" charset="0"/>
                            <a:sym typeface="Wingdings" panose="05000000000000000000" pitchFamily="2" charset="2"/>
                          </a:rPr>
                          <m:t>𝑡𝑖</m:t>
                        </m:r>
                      </m:sub>
                      <m:sup>
                        <m:r>
                          <a:rPr lang="en-GB" sz="2400" b="0" i="1" smtClean="0">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 </a:t>
                </a:r>
                <a14:m>
                  <m:oMath xmlns:m="http://schemas.openxmlformats.org/officeDocument/2006/math">
                    <m:sSub>
                      <m:sSub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𝑏</m:t>
                        </m:r>
                      </m:e>
                      <m: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0</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𝑖</m:t>
                        </m:r>
                      </m:sub>
                    </m:sSub>
                    <m:r>
                      <a:rPr lang="en-GB" sz="2400" b="0" i="1" smtClean="0">
                        <a:latin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sym typeface="Wingdings" panose="05000000000000000000" pitchFamily="2" charset="2"/>
                          </a:rPr>
                          <m:t>𝑏</m:t>
                        </m:r>
                      </m:e>
                      <m:sub>
                        <m:r>
                          <a:rPr lang="en-GB" sz="2400" b="0" i="1" smtClean="0">
                            <a:latin typeface="Cambria Math" panose="02040503050406030204" pitchFamily="18" charset="0"/>
                            <a:sym typeface="Wingdings" panose="05000000000000000000" pitchFamily="2" charset="2"/>
                          </a:rPr>
                          <m:t>1</m:t>
                        </m:r>
                        <m:r>
                          <a:rPr lang="en-GB" sz="2400" b="0" i="1" smtClean="0">
                            <a:latin typeface="Cambria Math" panose="02040503050406030204" pitchFamily="18" charset="0"/>
                            <a:sym typeface="Wingdings" panose="05000000000000000000" pitchFamily="2" charset="2"/>
                          </a:rPr>
                          <m:t>𝑖</m:t>
                        </m:r>
                      </m:sub>
                    </m:sSub>
                    <m:sSub>
                      <m:sSubPr>
                        <m:ctrlPr>
                          <a:rPr lang="en-GB" sz="2400" i="1">
                            <a:latin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sym typeface="Wingdings" panose="05000000000000000000" pitchFamily="2" charset="2"/>
                          </a:rPr>
                          <m:t> </m:t>
                        </m:r>
                        <m:r>
                          <a:rPr lang="en-GB" sz="2400" b="0" i="1" smtClean="0">
                            <a:latin typeface="Cambria Math" panose="02040503050406030204" pitchFamily="18" charset="0"/>
                            <a:sym typeface="Wingdings" panose="05000000000000000000" pitchFamily="2" charset="2"/>
                          </a:rPr>
                          <m:t>𝑡𝑖𝑚𝑒</m:t>
                        </m:r>
                      </m:e>
                      <m:sub>
                        <m:r>
                          <a:rPr lang="en-GB" sz="2400" i="1">
                            <a:latin typeface="Cambria Math" panose="02040503050406030204" pitchFamily="18" charset="0"/>
                            <a:sym typeface="Wingdings" panose="05000000000000000000" pitchFamily="2" charset="2"/>
                          </a:rPr>
                          <m:t> </m:t>
                        </m:r>
                      </m:sub>
                    </m:sSub>
                    <m:r>
                      <a:rPr lang="en-GB" sz="2400" b="0" i="1" smtClean="0">
                        <a:latin typeface="Cambria Math" panose="02040503050406030204" pitchFamily="18" charset="0"/>
                        <a:sym typeface="Wingdings" panose="05000000000000000000" pitchFamily="2" charset="2"/>
                      </a:rPr>
                      <m:t> + </m:t>
                    </m:r>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𝜀</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m:t>
                        </m:r>
                      </m:sub>
                    </m:sSub>
                  </m:oMath>
                </a14:m>
                <a:r>
                  <a:rPr lang="en-GB" sz="2400" dirty="0">
                    <a:sym typeface="Wingdings" panose="05000000000000000000" pitchFamily="2" charset="2"/>
                  </a:rPr>
                  <a:t>  ;</a:t>
                </a:r>
              </a:p>
              <a:p>
                <a:pPr marL="0" indent="0">
                  <a:spcBef>
                    <a:spcPts val="1200"/>
                  </a:spcBef>
                  <a:buNone/>
                </a:pPr>
                <a:r>
                  <a:rPr lang="en-GB" sz="2400" dirty="0">
                    <a:sym typeface="Wingdings" panose="05000000000000000000" pitchFamily="2" charset="2"/>
                  </a:rPr>
                  <a:t>Where:</a:t>
                </a:r>
              </a:p>
              <a:p>
                <a:pPr marL="0" indent="0">
                  <a:spcBef>
                    <a:spcPts val="1200"/>
                  </a:spcBef>
                  <a:buNone/>
                </a:pPr>
                <a:r>
                  <a:rPr lang="en-GB" sz="2400" dirty="0">
                    <a:sym typeface="Wingdings" panose="05000000000000000000" pitchFamily="2" charset="2"/>
                  </a:rPr>
                  <a:t>	 </a:t>
                </a:r>
                <a14:m>
                  <m:oMath xmlns:m="http://schemas.openxmlformats.org/officeDocument/2006/math">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𝜀</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m:t>
                        </m:r>
                      </m:sub>
                    </m:sSub>
                  </m:oMath>
                </a14:m>
                <a:r>
                  <a:rPr lang="en-GB" sz="2400" dirty="0">
                    <a:sym typeface="Wingdings" panose="05000000000000000000" pitchFamily="2" charset="2"/>
                  </a:rPr>
                  <a:t> </a:t>
                </a:r>
                <a14:m>
                  <m:oMath xmlns:m="http://schemas.openxmlformats.org/officeDocument/2006/math">
                    <m:r>
                      <a:rPr lang="en-GB" sz="2400" i="1" dirty="0" smtClean="0">
                        <a:latin typeface="Cambria Math" panose="02040503050406030204" pitchFamily="18" charset="0"/>
                        <a:ea typeface="Cambria Math" panose="02040503050406030204" pitchFamily="18" charset="0"/>
                        <a:sym typeface="Wingdings" panose="05000000000000000000" pitchFamily="2" charset="2"/>
                      </a:rPr>
                      <m:t>~</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𝑙𝑜𝑔𝑖𝑠𝑡𝑖𝑐</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d>
                      <m:d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d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0,  </m:t>
                        </m:r>
                        <m:f>
                          <m:f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fPr>
                          <m:num>
                            <m:sSup>
                              <m:sSup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sSup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𝜋</m:t>
                                </m:r>
                              </m:e>
                              <m:sup>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2</m:t>
                                </m:r>
                              </m:sup>
                            </m:sSup>
                          </m:num>
                          <m:den>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3</m:t>
                            </m:r>
                          </m:den>
                        </m:f>
                      </m:e>
                    </m:d>
                  </m:oMath>
                </a14:m>
                <a:r>
                  <a:rPr lang="en-GB" sz="2400" dirty="0">
                    <a:sym typeface="Wingdings" panose="05000000000000000000" pitchFamily="2" charset="2"/>
                  </a:rPr>
                  <a:t> ;</a:t>
                </a:r>
              </a:p>
              <a:p>
                <a:pPr marL="0" indent="0">
                  <a:spcBef>
                    <a:spcPts val="1200"/>
                  </a:spcBef>
                  <a:buNone/>
                </a:pPr>
                <a:r>
                  <a:rPr lang="en-GB" sz="2400" dirty="0">
                    <a:sym typeface="Wingdings" panose="05000000000000000000" pitchFamily="2" charset="2"/>
                  </a:rPr>
                  <a:t>And where: </a:t>
                </a:r>
              </a:p>
              <a:p>
                <a:pPr>
                  <a:spcBef>
                    <a:spcPts val="1200"/>
                  </a:spcBef>
                </a:pPr>
                <a:r>
                  <a:rPr lang="en-GB" sz="2400" dirty="0">
                    <a:ea typeface="Cambria Math" panose="02040503050406030204" pitchFamily="18" charset="0"/>
                    <a:sym typeface="Wingdings" panose="05000000000000000000" pitchFamily="2" charset="2"/>
                  </a:rPr>
                  <a:t>	</a:t>
                </a:r>
                <a14:m>
                  <m:oMath xmlns:m="http://schemas.openxmlformats.org/officeDocument/2006/math">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𝑏</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0</m:t>
                        </m:r>
                        <m:r>
                          <a:rPr lang="en-GB" sz="2400" i="1" dirty="0">
                            <a:latin typeface="Cambria Math" panose="02040503050406030204" pitchFamily="18" charset="0"/>
                            <a:ea typeface="Cambria Math" panose="02040503050406030204" pitchFamily="18" charset="0"/>
                            <a:sym typeface="Wingdings" panose="05000000000000000000" pitchFamily="2" charset="2"/>
                          </a:rPr>
                          <m:t>𝑖</m:t>
                        </m:r>
                      </m:sub>
                    </m:sSub>
                    <m:r>
                      <a:rPr lang="en-GB" sz="2400" i="1" dirty="0">
                        <a:latin typeface="Cambria Math" panose="02040503050406030204" pitchFamily="18" charset="0"/>
                        <a:ea typeface="Cambria Math" panose="02040503050406030204" pitchFamily="18" charset="0"/>
                        <a:sym typeface="Wingdings" panose="05000000000000000000" pitchFamily="2" charset="2"/>
                      </a:rPr>
                      <m:t> </m:t>
                    </m:r>
                  </m:oMath>
                </a14:m>
                <a:r>
                  <a:rPr lang="en-GB" sz="2400" dirty="0">
                    <a:sym typeface="Wingdings" panose="05000000000000000000" pitchFamily="2" charset="2"/>
                  </a:rPr>
                  <a:t> = </a:t>
                </a:r>
                <a14:m>
                  <m:oMath xmlns:m="http://schemas.openxmlformats.org/officeDocument/2006/math">
                    <m:sSub>
                      <m:sSub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0</m:t>
                        </m:r>
                      </m:sub>
                    </m:sSub>
                    <m:r>
                      <a:rPr lang="en-GB" sz="2400" b="0" i="1" smtClean="0">
                        <a:latin typeface="Cambria Math" panose="02040503050406030204" pitchFamily="18" charset="0"/>
                        <a:sym typeface="Wingdings" panose="05000000000000000000" pitchFamily="2" charset="2"/>
                      </a:rPr>
                      <m:t>+  </m:t>
                    </m:r>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𝑢</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0</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𝑖</m:t>
                        </m:r>
                      </m:sub>
                    </m:sSub>
                  </m:oMath>
                </a14:m>
                <a:r>
                  <a:rPr lang="en-GB" sz="2400" dirty="0">
                    <a:sym typeface="Wingdings" panose="05000000000000000000" pitchFamily="2" charset="2"/>
                  </a:rPr>
                  <a:t> ;</a:t>
                </a:r>
              </a:p>
              <a:p>
                <a:pPr>
                  <a:spcBef>
                    <a:spcPts val="1200"/>
                  </a:spcBef>
                </a:pPr>
                <a:r>
                  <a:rPr lang="en-GB" sz="2400" dirty="0">
                    <a:sym typeface="Wingdings" panose="05000000000000000000" pitchFamily="2" charset="2"/>
                  </a:rPr>
                  <a:t>	</a:t>
                </a:r>
                <a14:m>
                  <m:oMath xmlns:m="http://schemas.openxmlformats.org/officeDocument/2006/math">
                    <m:sSub>
                      <m:sSubPr>
                        <m:ctrlPr>
                          <a:rPr lang="en-GB" sz="24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𝑏</m:t>
                        </m:r>
                      </m:e>
                      <m: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1</m:t>
                        </m:r>
                        <m:r>
                          <a:rPr lang="en-GB" sz="2400" i="1" dirty="0">
                            <a:latin typeface="Cambria Math" panose="02040503050406030204" pitchFamily="18" charset="0"/>
                            <a:ea typeface="Cambria Math" panose="02040503050406030204" pitchFamily="18" charset="0"/>
                            <a:sym typeface="Wingdings" panose="05000000000000000000" pitchFamily="2" charset="2"/>
                          </a:rPr>
                          <m:t>𝑖</m:t>
                        </m:r>
                      </m:sub>
                    </m:sSub>
                    <m:r>
                      <a:rPr lang="en-GB" sz="2400" i="1" dirty="0">
                        <a:latin typeface="Cambria Math" panose="02040503050406030204" pitchFamily="18" charset="0"/>
                        <a:ea typeface="Cambria Math" panose="02040503050406030204" pitchFamily="18" charset="0"/>
                        <a:sym typeface="Wingdings" panose="05000000000000000000" pitchFamily="2" charset="2"/>
                      </a:rPr>
                      <m:t> </m:t>
                    </m:r>
                  </m:oMath>
                </a14:m>
                <a:r>
                  <a:rPr lang="en-GB" sz="2400" dirty="0">
                    <a:sym typeface="Wingdings" panose="05000000000000000000" pitchFamily="2" charset="2"/>
                  </a:rPr>
                  <a:t> = </a:t>
                </a:r>
                <a14:m>
                  <m:oMath xmlns:m="http://schemas.openxmlformats.org/officeDocument/2006/math">
                    <m:sSub>
                      <m:sSub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1</m:t>
                        </m:r>
                      </m:sub>
                    </m:sSub>
                    <m:r>
                      <a:rPr lang="en-GB" sz="2400" b="0" i="1" smtClean="0">
                        <a:latin typeface="Cambria Math" panose="02040503050406030204" pitchFamily="18" charset="0"/>
                        <a:sym typeface="Wingdings" panose="05000000000000000000" pitchFamily="2" charset="2"/>
                      </a:rPr>
                      <m:t>+  </m:t>
                    </m:r>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𝑢</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1</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𝑖</m:t>
                        </m:r>
                      </m:sub>
                    </m:sSub>
                  </m:oMath>
                </a14:m>
                <a:r>
                  <a:rPr lang="en-GB" sz="2400" dirty="0">
                    <a:sym typeface="Wingdings" panose="05000000000000000000" pitchFamily="2" charset="2"/>
                  </a:rPr>
                  <a:t> ;</a:t>
                </a:r>
              </a:p>
              <a:p>
                <a:pPr>
                  <a:spcBef>
                    <a:spcPts val="1200"/>
                  </a:spcBef>
                </a:pPr>
                <a:r>
                  <a:rPr lang="en-GB" sz="2400" dirty="0">
                    <a:sym typeface="Wingdings" panose="05000000000000000000" pitchFamily="2" charset="2"/>
                  </a:rPr>
                  <a:t>Thus:</a:t>
                </a:r>
              </a:p>
              <a:p>
                <a:pPr>
                  <a:spcBef>
                    <a:spcPts val="1200"/>
                  </a:spcBef>
                </a:pPr>
                <a:r>
                  <a:rPr lang="en-GB" sz="2400" dirty="0">
                    <a:sym typeface="Wingdings" panose="05000000000000000000" pitchFamily="2" charset="2"/>
                  </a:rPr>
                  <a:t>	</a:t>
                </a:r>
                <a14:m>
                  <m:oMath xmlns:m="http://schemas.openxmlformats.org/officeDocument/2006/math">
                    <m:sSubSup>
                      <m:sSubSupPr>
                        <m:ctrlPr>
                          <a:rPr lang="en-GB" sz="2400" i="1" smtClean="0">
                            <a:latin typeface="Cambria Math" panose="02040503050406030204" pitchFamily="18" charset="0"/>
                            <a:sym typeface="Wingdings" panose="05000000000000000000" pitchFamily="2" charset="2"/>
                          </a:rPr>
                        </m:ctrlPr>
                      </m:sSubSupPr>
                      <m:e>
                        <m:r>
                          <a:rPr lang="en-GB" sz="2400" b="0" i="1" smtClean="0">
                            <a:latin typeface="Cambria Math" panose="02040503050406030204" pitchFamily="18" charset="0"/>
                            <a:sym typeface="Wingdings" panose="05000000000000000000" pitchFamily="2" charset="2"/>
                          </a:rPr>
                          <m:t>𝑦</m:t>
                        </m:r>
                      </m:e>
                      <m:sub>
                        <m:r>
                          <a:rPr lang="en-GB" sz="2400" b="0" i="1" smtClean="0">
                            <a:latin typeface="Cambria Math" panose="02040503050406030204" pitchFamily="18" charset="0"/>
                            <a:sym typeface="Wingdings" panose="05000000000000000000" pitchFamily="2" charset="2"/>
                          </a:rPr>
                          <m:t>𝑡𝑖</m:t>
                        </m:r>
                      </m:sub>
                      <m:sup>
                        <m:r>
                          <a:rPr lang="en-GB" sz="2400" b="0" i="1" smtClean="0">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 </a:t>
                </a:r>
                <a14:m>
                  <m:oMath xmlns:m="http://schemas.openxmlformats.org/officeDocument/2006/math">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400" i="1">
                        <a:latin typeface="Cambria Math" panose="02040503050406030204" pitchFamily="18" charset="0"/>
                        <a:sym typeface="Wingdings" panose="05000000000000000000" pitchFamily="2" charset="2"/>
                      </a:rPr>
                      <m:t>+</m:t>
                    </m:r>
                    <m:r>
                      <a:rPr lang="en-GB" sz="2400" i="1" dirty="0">
                        <a:latin typeface="Cambria Math" panose="02040503050406030204" pitchFamily="18" charset="0"/>
                        <a:ea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0</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𝑡𝑖𝑚𝑒</m:t>
                    </m:r>
                    <m:r>
                      <a:rPr lang="en-GB" sz="2400" b="0" i="1" smtClean="0">
                        <a:latin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sym typeface="Wingdings" panose="05000000000000000000" pitchFamily="2" charset="2"/>
                          </a:rPr>
                        </m:ctrlPr>
                      </m:sSubPr>
                      <m:e>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1</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r>
                          <a:rPr lang="en-GB" sz="2400" b="0" i="1"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400" i="1">
                            <a:latin typeface="Cambria Math" panose="02040503050406030204" pitchFamily="18" charset="0"/>
                            <a:sym typeface="Wingdings" panose="05000000000000000000" pitchFamily="2" charset="2"/>
                          </a:rPr>
                          <m:t> </m:t>
                        </m:r>
                      </m:sub>
                    </m:sSub>
                    <m:r>
                      <a:rPr lang="en-GB" sz="2400" b="0" i="1" smtClean="0">
                        <a:latin typeface="Cambria Math" panose="02040503050406030204" pitchFamily="18" charset="0"/>
                        <a:sym typeface="Wingdings" panose="05000000000000000000" pitchFamily="2" charset="2"/>
                      </a:rPr>
                      <m:t> + </m:t>
                    </m:r>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𝜀</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m:t>
                        </m:r>
                      </m:sub>
                    </m:sSub>
                  </m:oMath>
                </a14:m>
                <a:r>
                  <a:rPr lang="en-GB" sz="2400" dirty="0">
                    <a:sym typeface="Wingdings" panose="05000000000000000000" pitchFamily="2" charset="2"/>
                  </a:rPr>
                  <a:t>  ;</a:t>
                </a:r>
              </a:p>
              <a:p>
                <a:pPr>
                  <a:spcBef>
                    <a:spcPts val="1200"/>
                  </a:spcBef>
                </a:pPr>
                <a:endParaRPr lang="en-GB" sz="2400"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258319" y="1325563"/>
                <a:ext cx="9613726" cy="6248827"/>
              </a:xfrm>
              <a:prstGeom prst="rect">
                <a:avLst/>
              </a:prstGeom>
              <a:blipFill>
                <a:blip r:embed="rId5"/>
                <a:stretch>
                  <a:fillRect l="-951" t="-780"/>
                </a:stretch>
              </a:blipFill>
            </p:spPr>
            <p:txBody>
              <a:bodyPr/>
              <a:lstStyle/>
              <a:p>
                <a:r>
                  <a:rPr lang="en-GB">
                    <a:noFill/>
                  </a:rPr>
                  <a:t> </a:t>
                </a:r>
              </a:p>
            </p:txBody>
          </p:sp>
        </mc:Fallback>
      </mc:AlternateContent>
      <p:sp>
        <p:nvSpPr>
          <p:cNvPr id="3" name="Right Brace 2">
            <a:extLst>
              <a:ext uri="{FF2B5EF4-FFF2-40B4-BE49-F238E27FC236}">
                <a16:creationId xmlns:a16="http://schemas.microsoft.com/office/drawing/2014/main" id="{FAFD35DD-E769-F7D6-D06B-230EBDEE58CA}"/>
              </a:ext>
            </a:extLst>
          </p:cNvPr>
          <p:cNvSpPr/>
          <p:nvPr/>
        </p:nvSpPr>
        <p:spPr>
          <a:xfrm rot="5400000">
            <a:off x="2525294" y="5541699"/>
            <a:ext cx="215785" cy="15263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a:extLst>
              <a:ext uri="{FF2B5EF4-FFF2-40B4-BE49-F238E27FC236}">
                <a16:creationId xmlns:a16="http://schemas.microsoft.com/office/drawing/2014/main" id="{89FA2E64-D8D9-BF77-3F33-4881F031FFA3}"/>
              </a:ext>
            </a:extLst>
          </p:cNvPr>
          <p:cNvSpPr txBox="1"/>
          <p:nvPr/>
        </p:nvSpPr>
        <p:spPr>
          <a:xfrm>
            <a:off x="740099" y="6412748"/>
            <a:ext cx="4142288" cy="461665"/>
          </a:xfrm>
          <a:prstGeom prst="rect">
            <a:avLst/>
          </a:prstGeom>
          <a:noFill/>
        </p:spPr>
        <p:txBody>
          <a:bodyPr wrap="none" rtlCol="0">
            <a:spAutoFit/>
          </a:bodyPr>
          <a:lstStyle/>
          <a:p>
            <a:r>
              <a:rPr lang="en-GB" sz="2400" dirty="0">
                <a:solidFill>
                  <a:schemeClr val="accent1"/>
                </a:solidFill>
              </a:rPr>
              <a:t>Intercept + individual </a:t>
            </a:r>
            <a:r>
              <a:rPr lang="en-GB" sz="2400" i="1" dirty="0" err="1">
                <a:solidFill>
                  <a:schemeClr val="accent1"/>
                </a:solidFill>
              </a:rPr>
              <a:t>i</a:t>
            </a:r>
            <a:r>
              <a:rPr lang="en-GB" sz="2400" i="1" dirty="0">
                <a:solidFill>
                  <a:schemeClr val="accent1"/>
                </a:solidFill>
              </a:rPr>
              <a:t> </a:t>
            </a:r>
            <a:r>
              <a:rPr lang="en-GB" sz="2400" dirty="0">
                <a:solidFill>
                  <a:schemeClr val="accent1"/>
                </a:solidFill>
              </a:rPr>
              <a:t>variation</a:t>
            </a:r>
          </a:p>
        </p:txBody>
      </p:sp>
    </p:spTree>
    <p:extLst>
      <p:ext uri="{BB962C8B-B14F-4D97-AF65-F5344CB8AC3E}">
        <p14:creationId xmlns:p14="http://schemas.microsoft.com/office/powerpoint/2010/main" val="2993902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model for categorical variables</a:t>
            </a:r>
          </a:p>
        </p:txBody>
      </p:sp>
      <p:sp>
        <p:nvSpPr>
          <p:cNvPr id="7" name="Rectangle 5">
            <a:extLst>
              <a:ext uri="{FF2B5EF4-FFF2-40B4-BE49-F238E27FC236}">
                <a16:creationId xmlns:a16="http://schemas.microsoft.com/office/drawing/2014/main" id="{228A0275-A42F-DB0A-13A8-23BBBAE74689}"/>
              </a:ext>
            </a:extLst>
          </p:cNvPr>
          <p:cNvSpPr>
            <a:spLocks noChangeArrowheads="1"/>
          </p:cNvSpPr>
          <p:nvPr/>
        </p:nvSpPr>
        <p:spPr bwMode="auto">
          <a:xfrm>
            <a:off x="7036435" y="19216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Graphic 1">
            <a:extLst>
              <a:ext uri="{FF2B5EF4-FFF2-40B4-BE49-F238E27FC236}">
                <a16:creationId xmlns:a16="http://schemas.microsoft.com/office/drawing/2014/main" id="{B5E8435C-2BDF-6E9F-4359-623E29D12B4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1828" r="13497"/>
          <a:stretch/>
        </p:blipFill>
        <p:spPr bwMode="auto">
          <a:xfrm>
            <a:off x="8329808" y="2150249"/>
            <a:ext cx="4016752" cy="3493770"/>
          </a:xfrm>
          <a:prstGeom prst="rect">
            <a:avLst/>
          </a:prstGeom>
          <a:ln>
            <a:noFill/>
          </a:ln>
          <a:extLst>
            <a:ext uri="{53640926-AAD7-44D8-BBD7-CCE9431645EC}">
              <a14:shadowObscured xmlns:a14="http://schemas.microsoft.com/office/drawing/2010/main"/>
            </a:ext>
          </a:extLst>
        </p:spPr>
      </p:pic>
      <p:sp>
        <p:nvSpPr>
          <p:cNvPr id="9" name="Rectangle 6">
            <a:extLst>
              <a:ext uri="{FF2B5EF4-FFF2-40B4-BE49-F238E27FC236}">
                <a16:creationId xmlns:a16="http://schemas.microsoft.com/office/drawing/2014/main" id="{D5C53D5F-81F3-2D3A-02B5-DF8261C03A9D}"/>
              </a:ext>
            </a:extLst>
          </p:cNvPr>
          <p:cNvSpPr>
            <a:spLocks noChangeArrowheads="1"/>
          </p:cNvSpPr>
          <p:nvPr/>
        </p:nvSpPr>
        <p:spPr bwMode="auto">
          <a:xfrm>
            <a:off x="7036435" y="5874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923DFF27-931B-016E-BEB3-1B9AC02E0875}"/>
              </a:ext>
            </a:extLst>
          </p:cNvPr>
          <p:cNvSpPr>
            <a:spLocks noChangeArrowheads="1"/>
          </p:cNvSpPr>
          <p:nvPr/>
        </p:nvSpPr>
        <p:spPr bwMode="auto">
          <a:xfrm>
            <a:off x="8880952" y="1731815"/>
            <a:ext cx="3311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Observed Categorical Outcome</a:t>
            </a:r>
          </a:p>
        </p:txBody>
      </p:sp>
      <p:sp>
        <p:nvSpPr>
          <p:cNvPr id="11" name="Rectangle 5">
            <a:extLst>
              <a:ext uri="{FF2B5EF4-FFF2-40B4-BE49-F238E27FC236}">
                <a16:creationId xmlns:a16="http://schemas.microsoft.com/office/drawing/2014/main" id="{50EC3789-F238-7F22-CEB9-6D2BC46704B8}"/>
              </a:ext>
            </a:extLst>
          </p:cNvPr>
          <p:cNvSpPr>
            <a:spLocks noChangeArrowheads="1"/>
          </p:cNvSpPr>
          <p:nvPr/>
        </p:nvSpPr>
        <p:spPr bwMode="auto">
          <a:xfrm>
            <a:off x="9426327" y="5934103"/>
            <a:ext cx="17343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i="1" dirty="0"/>
              <a:t>Latent response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7A4DDA-B385-82BC-FD1B-F0EF495306A5}"/>
                  </a:ext>
                </a:extLst>
              </p:cNvPr>
              <p:cNvSpPr txBox="1"/>
              <p:nvPr/>
            </p:nvSpPr>
            <p:spPr>
              <a:xfrm>
                <a:off x="258319" y="1325563"/>
                <a:ext cx="9613726" cy="6248827"/>
              </a:xfrm>
              <a:prstGeom prst="rect">
                <a:avLst/>
              </a:prstGeom>
              <a:noFill/>
            </p:spPr>
            <p:txBody>
              <a:bodyPr wrap="square">
                <a:spAutoFit/>
              </a:bodyPr>
              <a:lstStyle/>
              <a:p>
                <a:pPr marL="0">
                  <a:spcBef>
                    <a:spcPts val="1200"/>
                  </a:spcBef>
                </a:pPr>
                <a:r>
                  <a:rPr lang="en-GB" sz="2400" dirty="0">
                    <a:sym typeface="Wingdings" panose="05000000000000000000" pitchFamily="2" charset="2"/>
                  </a:rPr>
                  <a:t>Latent response </a:t>
                </a:r>
                <a:r>
                  <a:rPr lang="en-GB" sz="2400" i="1" dirty="0">
                    <a:sym typeface="Wingdings" panose="05000000000000000000" pitchFamily="2" charset="2"/>
                  </a:rPr>
                  <a:t>y*</a:t>
                </a:r>
                <a:r>
                  <a:rPr lang="en-GB" sz="2400" dirty="0">
                    <a:sym typeface="Wingdings" panose="05000000000000000000" pitchFamily="2" charset="2"/>
                  </a:rPr>
                  <a:t> function of time </a:t>
                </a:r>
                <a:r>
                  <a:rPr lang="en-GB" sz="2400" b="1" i="1" dirty="0">
                    <a:sym typeface="Wingdings" panose="05000000000000000000" pitchFamily="2" charset="2"/>
                  </a:rPr>
                  <a:t>t</a:t>
                </a:r>
                <a:r>
                  <a:rPr lang="en-GB" sz="2400" dirty="0">
                    <a:sym typeface="Wingdings" panose="05000000000000000000" pitchFamily="2" charset="2"/>
                  </a:rPr>
                  <a:t> for individual </a:t>
                </a:r>
                <a:r>
                  <a:rPr lang="en-GB" sz="2400" b="1" i="1" dirty="0" err="1">
                    <a:sym typeface="Wingdings" panose="05000000000000000000" pitchFamily="2" charset="2"/>
                  </a:rPr>
                  <a:t>i</a:t>
                </a:r>
                <a:r>
                  <a:rPr lang="en-GB" sz="2400" dirty="0">
                    <a:sym typeface="Wingdings" panose="05000000000000000000" pitchFamily="2" charset="2"/>
                  </a:rPr>
                  <a:t> :</a:t>
                </a:r>
              </a:p>
              <a:p>
                <a:pPr marL="0" indent="0">
                  <a:spcBef>
                    <a:spcPts val="1200"/>
                  </a:spcBef>
                  <a:buNone/>
                </a:pPr>
                <a:r>
                  <a:rPr lang="en-GB" sz="2400" dirty="0">
                    <a:sym typeface="Wingdings" panose="05000000000000000000" pitchFamily="2" charset="2"/>
                  </a:rPr>
                  <a:t>	</a:t>
                </a:r>
                <a14:m>
                  <m:oMath xmlns:m="http://schemas.openxmlformats.org/officeDocument/2006/math">
                    <m:sSubSup>
                      <m:sSubSupPr>
                        <m:ctrlPr>
                          <a:rPr lang="en-GB" sz="2400" i="1" smtClean="0">
                            <a:latin typeface="Cambria Math" panose="02040503050406030204" pitchFamily="18" charset="0"/>
                            <a:sym typeface="Wingdings" panose="05000000000000000000" pitchFamily="2" charset="2"/>
                          </a:rPr>
                        </m:ctrlPr>
                      </m:sSubSupPr>
                      <m:e>
                        <m:r>
                          <a:rPr lang="en-GB" sz="2400" b="0" i="1" smtClean="0">
                            <a:latin typeface="Cambria Math" panose="02040503050406030204" pitchFamily="18" charset="0"/>
                            <a:sym typeface="Wingdings" panose="05000000000000000000" pitchFamily="2" charset="2"/>
                          </a:rPr>
                          <m:t>𝑦</m:t>
                        </m:r>
                      </m:e>
                      <m:sub>
                        <m:r>
                          <a:rPr lang="en-GB" sz="2400" b="0" i="1" smtClean="0">
                            <a:latin typeface="Cambria Math" panose="02040503050406030204" pitchFamily="18" charset="0"/>
                            <a:sym typeface="Wingdings" panose="05000000000000000000" pitchFamily="2" charset="2"/>
                          </a:rPr>
                          <m:t>𝑡𝑖</m:t>
                        </m:r>
                      </m:sub>
                      <m:sup>
                        <m:r>
                          <a:rPr lang="en-GB" sz="2400" b="0" i="1" smtClean="0">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 </a:t>
                </a:r>
                <a14:m>
                  <m:oMath xmlns:m="http://schemas.openxmlformats.org/officeDocument/2006/math">
                    <m:sSub>
                      <m:sSub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𝑏</m:t>
                        </m:r>
                      </m:e>
                      <m: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0</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𝑖</m:t>
                        </m:r>
                      </m:sub>
                    </m:sSub>
                    <m:r>
                      <a:rPr lang="en-GB" sz="2400" b="0" i="1" smtClean="0">
                        <a:latin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sym typeface="Wingdings" panose="05000000000000000000" pitchFamily="2" charset="2"/>
                          </a:rPr>
                          <m:t>𝑏</m:t>
                        </m:r>
                      </m:e>
                      <m:sub>
                        <m:r>
                          <a:rPr lang="en-GB" sz="2400" b="0" i="1" smtClean="0">
                            <a:latin typeface="Cambria Math" panose="02040503050406030204" pitchFamily="18" charset="0"/>
                            <a:sym typeface="Wingdings" panose="05000000000000000000" pitchFamily="2" charset="2"/>
                          </a:rPr>
                          <m:t>1</m:t>
                        </m:r>
                        <m:r>
                          <a:rPr lang="en-GB" sz="2400" b="0" i="1" smtClean="0">
                            <a:latin typeface="Cambria Math" panose="02040503050406030204" pitchFamily="18" charset="0"/>
                            <a:sym typeface="Wingdings" panose="05000000000000000000" pitchFamily="2" charset="2"/>
                          </a:rPr>
                          <m:t>𝑖</m:t>
                        </m:r>
                      </m:sub>
                    </m:sSub>
                    <m:sSub>
                      <m:sSubPr>
                        <m:ctrlPr>
                          <a:rPr lang="en-GB" sz="2400" i="1">
                            <a:latin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sym typeface="Wingdings" panose="05000000000000000000" pitchFamily="2" charset="2"/>
                          </a:rPr>
                          <m:t> </m:t>
                        </m:r>
                        <m:r>
                          <a:rPr lang="en-GB" sz="2400" b="0" i="1" smtClean="0">
                            <a:latin typeface="Cambria Math" panose="02040503050406030204" pitchFamily="18" charset="0"/>
                            <a:sym typeface="Wingdings" panose="05000000000000000000" pitchFamily="2" charset="2"/>
                          </a:rPr>
                          <m:t>𝑡𝑖𝑚𝑒</m:t>
                        </m:r>
                      </m:e>
                      <m:sub>
                        <m:r>
                          <a:rPr lang="en-GB" sz="2400" i="1">
                            <a:latin typeface="Cambria Math" panose="02040503050406030204" pitchFamily="18" charset="0"/>
                            <a:sym typeface="Wingdings" panose="05000000000000000000" pitchFamily="2" charset="2"/>
                          </a:rPr>
                          <m:t> </m:t>
                        </m:r>
                      </m:sub>
                    </m:sSub>
                    <m:r>
                      <a:rPr lang="en-GB" sz="2400" b="0" i="1" smtClean="0">
                        <a:latin typeface="Cambria Math" panose="02040503050406030204" pitchFamily="18" charset="0"/>
                        <a:sym typeface="Wingdings" panose="05000000000000000000" pitchFamily="2" charset="2"/>
                      </a:rPr>
                      <m:t> + </m:t>
                    </m:r>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𝜀</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m:t>
                        </m:r>
                      </m:sub>
                    </m:sSub>
                  </m:oMath>
                </a14:m>
                <a:r>
                  <a:rPr lang="en-GB" sz="2400" dirty="0">
                    <a:sym typeface="Wingdings" panose="05000000000000000000" pitchFamily="2" charset="2"/>
                  </a:rPr>
                  <a:t>  ;</a:t>
                </a:r>
              </a:p>
              <a:p>
                <a:pPr marL="0" indent="0">
                  <a:spcBef>
                    <a:spcPts val="1200"/>
                  </a:spcBef>
                  <a:buNone/>
                </a:pPr>
                <a:r>
                  <a:rPr lang="en-GB" sz="2400" dirty="0">
                    <a:sym typeface="Wingdings" panose="05000000000000000000" pitchFamily="2" charset="2"/>
                  </a:rPr>
                  <a:t>Where:</a:t>
                </a:r>
              </a:p>
              <a:p>
                <a:pPr marL="0" indent="0">
                  <a:spcBef>
                    <a:spcPts val="1200"/>
                  </a:spcBef>
                  <a:buNone/>
                </a:pPr>
                <a:r>
                  <a:rPr lang="en-GB" sz="2400" dirty="0">
                    <a:sym typeface="Wingdings" panose="05000000000000000000" pitchFamily="2" charset="2"/>
                  </a:rPr>
                  <a:t>	 </a:t>
                </a:r>
                <a14:m>
                  <m:oMath xmlns:m="http://schemas.openxmlformats.org/officeDocument/2006/math">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𝜀</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m:t>
                        </m:r>
                      </m:sub>
                    </m:sSub>
                  </m:oMath>
                </a14:m>
                <a:r>
                  <a:rPr lang="en-GB" sz="2400" dirty="0">
                    <a:sym typeface="Wingdings" panose="05000000000000000000" pitchFamily="2" charset="2"/>
                  </a:rPr>
                  <a:t> </a:t>
                </a:r>
                <a14:m>
                  <m:oMath xmlns:m="http://schemas.openxmlformats.org/officeDocument/2006/math">
                    <m:r>
                      <a:rPr lang="en-GB" sz="2400" i="1" dirty="0" smtClean="0">
                        <a:latin typeface="Cambria Math" panose="02040503050406030204" pitchFamily="18" charset="0"/>
                        <a:ea typeface="Cambria Math" panose="02040503050406030204" pitchFamily="18" charset="0"/>
                        <a:sym typeface="Wingdings" panose="05000000000000000000" pitchFamily="2" charset="2"/>
                      </a:rPr>
                      <m:t>~</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𝑙𝑜𝑔𝑖𝑠𝑡𝑖𝑐</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d>
                      <m:d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d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0,  </m:t>
                        </m:r>
                        <m:f>
                          <m:f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fPr>
                          <m:num>
                            <m:sSup>
                              <m:sSup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sSup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𝜋</m:t>
                                </m:r>
                              </m:e>
                              <m:sup>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2</m:t>
                                </m:r>
                              </m:sup>
                            </m:sSup>
                          </m:num>
                          <m:den>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3</m:t>
                            </m:r>
                          </m:den>
                        </m:f>
                      </m:e>
                    </m:d>
                  </m:oMath>
                </a14:m>
                <a:r>
                  <a:rPr lang="en-GB" sz="2400" dirty="0">
                    <a:sym typeface="Wingdings" panose="05000000000000000000" pitchFamily="2" charset="2"/>
                  </a:rPr>
                  <a:t> ;</a:t>
                </a:r>
              </a:p>
              <a:p>
                <a:pPr marL="0" indent="0">
                  <a:spcBef>
                    <a:spcPts val="1200"/>
                  </a:spcBef>
                  <a:buNone/>
                </a:pPr>
                <a:r>
                  <a:rPr lang="en-GB" sz="2400" dirty="0">
                    <a:sym typeface="Wingdings" panose="05000000000000000000" pitchFamily="2" charset="2"/>
                  </a:rPr>
                  <a:t>And where: </a:t>
                </a:r>
              </a:p>
              <a:p>
                <a:pPr>
                  <a:spcBef>
                    <a:spcPts val="1200"/>
                  </a:spcBef>
                </a:pPr>
                <a:r>
                  <a:rPr lang="en-GB" sz="2400" dirty="0">
                    <a:ea typeface="Cambria Math" panose="02040503050406030204" pitchFamily="18" charset="0"/>
                    <a:sym typeface="Wingdings" panose="05000000000000000000" pitchFamily="2" charset="2"/>
                  </a:rPr>
                  <a:t>	</a:t>
                </a:r>
                <a14:m>
                  <m:oMath xmlns:m="http://schemas.openxmlformats.org/officeDocument/2006/math">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𝑏</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0</m:t>
                        </m:r>
                        <m:r>
                          <a:rPr lang="en-GB" sz="2400" i="1" dirty="0">
                            <a:latin typeface="Cambria Math" panose="02040503050406030204" pitchFamily="18" charset="0"/>
                            <a:ea typeface="Cambria Math" panose="02040503050406030204" pitchFamily="18" charset="0"/>
                            <a:sym typeface="Wingdings" panose="05000000000000000000" pitchFamily="2" charset="2"/>
                          </a:rPr>
                          <m:t>𝑖</m:t>
                        </m:r>
                      </m:sub>
                    </m:sSub>
                    <m:r>
                      <a:rPr lang="en-GB" sz="2400" i="1" dirty="0">
                        <a:latin typeface="Cambria Math" panose="02040503050406030204" pitchFamily="18" charset="0"/>
                        <a:ea typeface="Cambria Math" panose="02040503050406030204" pitchFamily="18" charset="0"/>
                        <a:sym typeface="Wingdings" panose="05000000000000000000" pitchFamily="2" charset="2"/>
                      </a:rPr>
                      <m:t> </m:t>
                    </m:r>
                  </m:oMath>
                </a14:m>
                <a:r>
                  <a:rPr lang="en-GB" sz="2400" dirty="0">
                    <a:sym typeface="Wingdings" panose="05000000000000000000" pitchFamily="2" charset="2"/>
                  </a:rPr>
                  <a:t> = </a:t>
                </a:r>
                <a14:m>
                  <m:oMath xmlns:m="http://schemas.openxmlformats.org/officeDocument/2006/math">
                    <m:sSub>
                      <m:sSub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0</m:t>
                        </m:r>
                      </m:sub>
                    </m:sSub>
                    <m:r>
                      <a:rPr lang="en-GB" sz="2400" b="0" i="1" smtClean="0">
                        <a:latin typeface="Cambria Math" panose="02040503050406030204" pitchFamily="18" charset="0"/>
                        <a:sym typeface="Wingdings" panose="05000000000000000000" pitchFamily="2" charset="2"/>
                      </a:rPr>
                      <m:t>+  </m:t>
                    </m:r>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𝑢</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0</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𝑖</m:t>
                        </m:r>
                      </m:sub>
                    </m:sSub>
                  </m:oMath>
                </a14:m>
                <a:r>
                  <a:rPr lang="en-GB" sz="2400" dirty="0">
                    <a:sym typeface="Wingdings" panose="05000000000000000000" pitchFamily="2" charset="2"/>
                  </a:rPr>
                  <a:t> ;</a:t>
                </a:r>
              </a:p>
              <a:p>
                <a:pPr>
                  <a:spcBef>
                    <a:spcPts val="1200"/>
                  </a:spcBef>
                </a:pPr>
                <a:r>
                  <a:rPr lang="en-GB" sz="2400" dirty="0">
                    <a:sym typeface="Wingdings" panose="05000000000000000000" pitchFamily="2" charset="2"/>
                  </a:rPr>
                  <a:t>	</a:t>
                </a:r>
                <a14:m>
                  <m:oMath xmlns:m="http://schemas.openxmlformats.org/officeDocument/2006/math">
                    <m:sSub>
                      <m:sSubPr>
                        <m:ctrlPr>
                          <a:rPr lang="en-GB" sz="240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𝑏</m:t>
                        </m:r>
                      </m:e>
                      <m: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1</m:t>
                        </m:r>
                        <m:r>
                          <a:rPr lang="en-GB" sz="2400" i="1" dirty="0">
                            <a:latin typeface="Cambria Math" panose="02040503050406030204" pitchFamily="18" charset="0"/>
                            <a:ea typeface="Cambria Math" panose="02040503050406030204" pitchFamily="18" charset="0"/>
                            <a:sym typeface="Wingdings" panose="05000000000000000000" pitchFamily="2" charset="2"/>
                          </a:rPr>
                          <m:t>𝑖</m:t>
                        </m:r>
                      </m:sub>
                    </m:sSub>
                    <m:r>
                      <a:rPr lang="en-GB" sz="2400" i="1" dirty="0">
                        <a:latin typeface="Cambria Math" panose="02040503050406030204" pitchFamily="18" charset="0"/>
                        <a:ea typeface="Cambria Math" panose="02040503050406030204" pitchFamily="18" charset="0"/>
                        <a:sym typeface="Wingdings" panose="05000000000000000000" pitchFamily="2" charset="2"/>
                      </a:rPr>
                      <m:t> </m:t>
                    </m:r>
                  </m:oMath>
                </a14:m>
                <a:r>
                  <a:rPr lang="en-GB" sz="2400" dirty="0">
                    <a:sym typeface="Wingdings" panose="05000000000000000000" pitchFamily="2" charset="2"/>
                  </a:rPr>
                  <a:t> = </a:t>
                </a:r>
                <a14:m>
                  <m:oMath xmlns:m="http://schemas.openxmlformats.org/officeDocument/2006/math">
                    <m:sSub>
                      <m:sSubPr>
                        <m:ctrlPr>
                          <a:rPr lang="en-GB" sz="2400" b="0" i="1" dirty="0"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1</m:t>
                        </m:r>
                      </m:sub>
                    </m:sSub>
                    <m:r>
                      <a:rPr lang="en-GB" sz="2400" b="0" i="1" smtClean="0">
                        <a:latin typeface="Cambria Math" panose="02040503050406030204" pitchFamily="18" charset="0"/>
                        <a:sym typeface="Wingdings" panose="05000000000000000000" pitchFamily="2" charset="2"/>
                      </a:rPr>
                      <m:t>+  </m:t>
                    </m:r>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𝑢</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1</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𝑖</m:t>
                        </m:r>
                      </m:sub>
                    </m:sSub>
                  </m:oMath>
                </a14:m>
                <a:r>
                  <a:rPr lang="en-GB" sz="2400" dirty="0">
                    <a:sym typeface="Wingdings" panose="05000000000000000000" pitchFamily="2" charset="2"/>
                  </a:rPr>
                  <a:t> ;</a:t>
                </a:r>
              </a:p>
              <a:p>
                <a:pPr>
                  <a:spcBef>
                    <a:spcPts val="1200"/>
                  </a:spcBef>
                </a:pPr>
                <a:r>
                  <a:rPr lang="en-GB" sz="2400" dirty="0">
                    <a:sym typeface="Wingdings" panose="05000000000000000000" pitchFamily="2" charset="2"/>
                  </a:rPr>
                  <a:t>Thus:</a:t>
                </a:r>
              </a:p>
              <a:p>
                <a:pPr>
                  <a:spcBef>
                    <a:spcPts val="1200"/>
                  </a:spcBef>
                </a:pPr>
                <a:r>
                  <a:rPr lang="en-GB" sz="2400" dirty="0">
                    <a:sym typeface="Wingdings" panose="05000000000000000000" pitchFamily="2" charset="2"/>
                  </a:rPr>
                  <a:t>	</a:t>
                </a:r>
                <a14:m>
                  <m:oMath xmlns:m="http://schemas.openxmlformats.org/officeDocument/2006/math">
                    <m:sSubSup>
                      <m:sSubSupPr>
                        <m:ctrlPr>
                          <a:rPr lang="en-GB" sz="2400" i="1" smtClean="0">
                            <a:latin typeface="Cambria Math" panose="02040503050406030204" pitchFamily="18" charset="0"/>
                            <a:sym typeface="Wingdings" panose="05000000000000000000" pitchFamily="2" charset="2"/>
                          </a:rPr>
                        </m:ctrlPr>
                      </m:sSubSupPr>
                      <m:e>
                        <m:r>
                          <a:rPr lang="en-GB" sz="2400" b="0" i="1" smtClean="0">
                            <a:latin typeface="Cambria Math" panose="02040503050406030204" pitchFamily="18" charset="0"/>
                            <a:sym typeface="Wingdings" panose="05000000000000000000" pitchFamily="2" charset="2"/>
                          </a:rPr>
                          <m:t>𝑦</m:t>
                        </m:r>
                      </m:e>
                      <m:sub>
                        <m:r>
                          <a:rPr lang="en-GB" sz="2400" b="0" i="1" smtClean="0">
                            <a:latin typeface="Cambria Math" panose="02040503050406030204" pitchFamily="18" charset="0"/>
                            <a:sym typeface="Wingdings" panose="05000000000000000000" pitchFamily="2" charset="2"/>
                          </a:rPr>
                          <m:t>𝑡𝑖</m:t>
                        </m:r>
                      </m:sub>
                      <m:sup>
                        <m:r>
                          <a:rPr lang="en-GB" sz="2400" b="0" i="1" smtClean="0">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 </a:t>
                </a:r>
                <a14:m>
                  <m:oMath xmlns:m="http://schemas.openxmlformats.org/officeDocument/2006/math">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0</m:t>
                        </m:r>
                      </m:sub>
                    </m:sSub>
                    <m:r>
                      <a:rPr lang="en-GB" sz="2400" i="1">
                        <a:latin typeface="Cambria Math" panose="02040503050406030204" pitchFamily="18" charset="0"/>
                        <a:sym typeface="Wingdings" panose="05000000000000000000" pitchFamily="2" charset="2"/>
                      </a:rPr>
                      <m:t>+</m:t>
                    </m:r>
                    <m:r>
                      <a:rPr lang="en-GB" sz="2400" i="1" dirty="0">
                        <a:latin typeface="Cambria Math" panose="02040503050406030204" pitchFamily="18" charset="0"/>
                        <a:ea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0</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𝑡𝑖𝑚𝑒</m:t>
                    </m:r>
                    <m:r>
                      <a:rPr lang="en-GB" sz="2400" b="0" i="1" smtClean="0">
                        <a:latin typeface="Cambria Math" panose="02040503050406030204" pitchFamily="18" charset="0"/>
                        <a:sym typeface="Wingdings" panose="05000000000000000000" pitchFamily="2" charset="2"/>
                      </a:rPr>
                      <m:t>+ </m:t>
                    </m:r>
                    <m:sSub>
                      <m:sSubPr>
                        <m:ctrlPr>
                          <a:rPr lang="en-GB" sz="2400" i="1">
                            <a:latin typeface="Cambria Math" panose="02040503050406030204" pitchFamily="18" charset="0"/>
                            <a:sym typeface="Wingdings" panose="05000000000000000000" pitchFamily="2" charset="2"/>
                          </a:rPr>
                        </m:ctrlPr>
                      </m:sSubPr>
                      <m:e>
                        <m:sSub>
                          <m:sSubPr>
                            <m:ctrlPr>
                              <a:rPr lang="en-GB" sz="2400" i="1">
                                <a:latin typeface="Cambria Math" panose="02040503050406030204" pitchFamily="18" charset="0"/>
                                <a:ea typeface="Cambria Math" panose="02040503050406030204" pitchFamily="18" charset="0"/>
                                <a:sym typeface="Wingdings" panose="05000000000000000000" pitchFamily="2" charset="2"/>
                              </a:rPr>
                            </m:ctrlPr>
                          </m:sSubPr>
                          <m:e>
                            <m:r>
                              <a:rPr lang="en-GB" sz="2400" i="1">
                                <a:latin typeface="Cambria Math" panose="02040503050406030204" pitchFamily="18" charset="0"/>
                                <a:ea typeface="Cambria Math" panose="02040503050406030204" pitchFamily="18" charset="0"/>
                                <a:sym typeface="Wingdings" panose="05000000000000000000" pitchFamily="2" charset="2"/>
                              </a:rPr>
                              <m:t>𝑢</m:t>
                            </m:r>
                          </m:e>
                          <m:sub>
                            <m:r>
                              <a:rPr lang="en-GB" sz="2400" i="1">
                                <a:latin typeface="Cambria Math" panose="02040503050406030204" pitchFamily="18" charset="0"/>
                                <a:ea typeface="Cambria Math" panose="02040503050406030204" pitchFamily="18" charset="0"/>
                                <a:sym typeface="Wingdings" panose="05000000000000000000" pitchFamily="2" charset="2"/>
                              </a:rPr>
                              <m:t>1</m:t>
                            </m:r>
                            <m:r>
                              <a:rPr lang="en-GB" sz="2400" i="1">
                                <a:latin typeface="Cambria Math" panose="02040503050406030204" pitchFamily="18" charset="0"/>
                                <a:ea typeface="Cambria Math" panose="02040503050406030204" pitchFamily="18" charset="0"/>
                                <a:sym typeface="Wingdings" panose="05000000000000000000" pitchFamily="2" charset="2"/>
                              </a:rPr>
                              <m:t>𝑖</m:t>
                            </m:r>
                          </m:sub>
                        </m:sSub>
                        <m:r>
                          <a:rPr lang="en-GB" sz="2400" b="0" i="1" smtClean="0">
                            <a:latin typeface="Cambria Math" panose="02040503050406030204" pitchFamily="18" charset="0"/>
                            <a:ea typeface="Cambria Math" panose="02040503050406030204" pitchFamily="18" charset="0"/>
                            <a:sym typeface="Wingdings" panose="05000000000000000000" pitchFamily="2" charset="2"/>
                          </a:rPr>
                          <m:t> </m:t>
                        </m:r>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𝑡𝑖𝑚𝑒</m:t>
                        </m:r>
                      </m:e>
                      <m:sub>
                        <m:r>
                          <a:rPr lang="en-GB" sz="2400" i="1">
                            <a:latin typeface="Cambria Math" panose="02040503050406030204" pitchFamily="18" charset="0"/>
                            <a:sym typeface="Wingdings" panose="05000000000000000000" pitchFamily="2" charset="2"/>
                          </a:rPr>
                          <m:t> </m:t>
                        </m:r>
                      </m:sub>
                    </m:sSub>
                    <m:r>
                      <a:rPr lang="en-GB" sz="2400" b="0" i="1" smtClean="0">
                        <a:latin typeface="Cambria Math" panose="02040503050406030204" pitchFamily="18" charset="0"/>
                        <a:sym typeface="Wingdings" panose="05000000000000000000" pitchFamily="2" charset="2"/>
                      </a:rPr>
                      <m:t> + </m:t>
                    </m:r>
                    <m:sSub>
                      <m:sSubPr>
                        <m:ctrlPr>
                          <a:rPr lang="en-GB" sz="24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smtClean="0">
                            <a:latin typeface="Cambria Math" panose="02040503050406030204" pitchFamily="18" charset="0"/>
                            <a:ea typeface="Cambria Math" panose="02040503050406030204" pitchFamily="18" charset="0"/>
                            <a:sym typeface="Wingdings" panose="05000000000000000000" pitchFamily="2" charset="2"/>
                          </a:rPr>
                          <m:t>𝜀</m:t>
                        </m:r>
                      </m:e>
                      <m:sub>
                        <m:r>
                          <a:rPr lang="en-GB" sz="2400" b="0" i="1" smtClean="0">
                            <a:latin typeface="Cambria Math" panose="02040503050406030204" pitchFamily="18" charset="0"/>
                            <a:ea typeface="Cambria Math" panose="02040503050406030204" pitchFamily="18" charset="0"/>
                            <a:sym typeface="Wingdings" panose="05000000000000000000" pitchFamily="2" charset="2"/>
                          </a:rPr>
                          <m:t>𝑡𝑖</m:t>
                        </m:r>
                      </m:sub>
                    </m:sSub>
                  </m:oMath>
                </a14:m>
                <a:r>
                  <a:rPr lang="en-GB" sz="2400" dirty="0">
                    <a:sym typeface="Wingdings" panose="05000000000000000000" pitchFamily="2" charset="2"/>
                  </a:rPr>
                  <a:t>  ;</a:t>
                </a:r>
              </a:p>
              <a:p>
                <a:pPr>
                  <a:spcBef>
                    <a:spcPts val="1200"/>
                  </a:spcBef>
                </a:pPr>
                <a:endParaRPr lang="en-GB" sz="2400" dirty="0">
                  <a:sym typeface="Wingdings" panose="05000000000000000000" pitchFamily="2" charset="2"/>
                </a:endParaRPr>
              </a:p>
              <a:p>
                <a:pPr>
                  <a:spcBef>
                    <a:spcPts val="1200"/>
                  </a:spcBef>
                </a:pPr>
                <a:endParaRPr lang="en-GB" dirty="0">
                  <a:sym typeface="Wingdings" panose="05000000000000000000" pitchFamily="2" charset="2"/>
                </a:endParaRPr>
              </a:p>
              <a:p>
                <a:pPr>
                  <a:spcBef>
                    <a:spcPts val="1200"/>
                  </a:spcBef>
                </a:pPr>
                <a:endParaRPr lang="en-GB" dirty="0">
                  <a:sym typeface="Wingdings" panose="05000000000000000000" pitchFamily="2" charset="2"/>
                </a:endParaRPr>
              </a:p>
            </p:txBody>
          </p:sp>
        </mc:Choice>
        <mc:Fallback xmlns="">
          <p:sp>
            <p:nvSpPr>
              <p:cNvPr id="13" name="TextBox 12">
                <a:extLst>
                  <a:ext uri="{FF2B5EF4-FFF2-40B4-BE49-F238E27FC236}">
                    <a16:creationId xmlns:a16="http://schemas.microsoft.com/office/drawing/2014/main" id="{DC7A4DDA-B385-82BC-FD1B-F0EF495306A5}"/>
                  </a:ext>
                </a:extLst>
              </p:cNvPr>
              <p:cNvSpPr txBox="1">
                <a:spLocks noRot="1" noChangeAspect="1" noMove="1" noResize="1" noEditPoints="1" noAdjustHandles="1" noChangeArrowheads="1" noChangeShapeType="1" noTextEdit="1"/>
              </p:cNvSpPr>
              <p:nvPr/>
            </p:nvSpPr>
            <p:spPr>
              <a:xfrm>
                <a:off x="258319" y="1325563"/>
                <a:ext cx="9613726" cy="6248827"/>
              </a:xfrm>
              <a:prstGeom prst="rect">
                <a:avLst/>
              </a:prstGeom>
              <a:blipFill>
                <a:blip r:embed="rId5"/>
                <a:stretch>
                  <a:fillRect l="-951" t="-780"/>
                </a:stretch>
              </a:blipFill>
            </p:spPr>
            <p:txBody>
              <a:bodyPr/>
              <a:lstStyle/>
              <a:p>
                <a:r>
                  <a:rPr lang="en-GB">
                    <a:noFill/>
                  </a:rPr>
                  <a:t> </a:t>
                </a:r>
              </a:p>
            </p:txBody>
          </p:sp>
        </mc:Fallback>
      </mc:AlternateContent>
      <p:sp>
        <p:nvSpPr>
          <p:cNvPr id="3" name="Right Brace 2">
            <a:extLst>
              <a:ext uri="{FF2B5EF4-FFF2-40B4-BE49-F238E27FC236}">
                <a16:creationId xmlns:a16="http://schemas.microsoft.com/office/drawing/2014/main" id="{FAFD35DD-E769-F7D6-D06B-230EBDEE58CA}"/>
              </a:ext>
            </a:extLst>
          </p:cNvPr>
          <p:cNvSpPr/>
          <p:nvPr/>
        </p:nvSpPr>
        <p:spPr>
          <a:xfrm rot="5400000">
            <a:off x="2525294" y="5541699"/>
            <a:ext cx="215785" cy="15263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a:extLst>
              <a:ext uri="{FF2B5EF4-FFF2-40B4-BE49-F238E27FC236}">
                <a16:creationId xmlns:a16="http://schemas.microsoft.com/office/drawing/2014/main" id="{89FA2E64-D8D9-BF77-3F33-4881F031FFA3}"/>
              </a:ext>
            </a:extLst>
          </p:cNvPr>
          <p:cNvSpPr txBox="1"/>
          <p:nvPr/>
        </p:nvSpPr>
        <p:spPr>
          <a:xfrm>
            <a:off x="740099" y="6412748"/>
            <a:ext cx="4142288" cy="461665"/>
          </a:xfrm>
          <a:prstGeom prst="rect">
            <a:avLst/>
          </a:prstGeom>
          <a:noFill/>
        </p:spPr>
        <p:txBody>
          <a:bodyPr wrap="none" rtlCol="0">
            <a:spAutoFit/>
          </a:bodyPr>
          <a:lstStyle/>
          <a:p>
            <a:r>
              <a:rPr lang="en-GB" sz="2400" dirty="0">
                <a:solidFill>
                  <a:schemeClr val="accent1"/>
                </a:solidFill>
              </a:rPr>
              <a:t>Intercept + individual </a:t>
            </a:r>
            <a:r>
              <a:rPr lang="en-GB" sz="2400" i="1" dirty="0" err="1">
                <a:solidFill>
                  <a:schemeClr val="accent1"/>
                </a:solidFill>
              </a:rPr>
              <a:t>i</a:t>
            </a:r>
            <a:r>
              <a:rPr lang="en-GB" sz="2400" i="1" dirty="0">
                <a:solidFill>
                  <a:schemeClr val="accent1"/>
                </a:solidFill>
              </a:rPr>
              <a:t> </a:t>
            </a:r>
            <a:r>
              <a:rPr lang="en-GB" sz="2400" dirty="0">
                <a:solidFill>
                  <a:schemeClr val="accent1"/>
                </a:solidFill>
              </a:rPr>
              <a:t>variation</a:t>
            </a:r>
          </a:p>
        </p:txBody>
      </p:sp>
      <p:sp>
        <p:nvSpPr>
          <p:cNvPr id="5" name="Right Brace 4">
            <a:extLst>
              <a:ext uri="{FF2B5EF4-FFF2-40B4-BE49-F238E27FC236}">
                <a16:creationId xmlns:a16="http://schemas.microsoft.com/office/drawing/2014/main" id="{D777C66E-ACD9-E60D-32F0-0A961BFFD829}"/>
              </a:ext>
            </a:extLst>
          </p:cNvPr>
          <p:cNvSpPr/>
          <p:nvPr/>
        </p:nvSpPr>
        <p:spPr>
          <a:xfrm rot="16200000">
            <a:off x="4678119" y="4135233"/>
            <a:ext cx="501027" cy="2654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E2A6E072-1291-6FC2-BEAA-32CF46FC5304}"/>
              </a:ext>
            </a:extLst>
          </p:cNvPr>
          <p:cNvSpPr txBox="1"/>
          <p:nvPr/>
        </p:nvSpPr>
        <p:spPr>
          <a:xfrm>
            <a:off x="3803095" y="4842412"/>
            <a:ext cx="5623231" cy="461665"/>
          </a:xfrm>
          <a:prstGeom prst="rect">
            <a:avLst/>
          </a:prstGeom>
          <a:noFill/>
        </p:spPr>
        <p:txBody>
          <a:bodyPr wrap="square" rtlCol="0">
            <a:spAutoFit/>
          </a:bodyPr>
          <a:lstStyle/>
          <a:p>
            <a:r>
              <a:rPr lang="en-GB" sz="2400" dirty="0">
                <a:solidFill>
                  <a:schemeClr val="accent1"/>
                </a:solidFill>
              </a:rPr>
              <a:t>Slope + individual </a:t>
            </a:r>
            <a:r>
              <a:rPr lang="en-GB" sz="2400" i="1" dirty="0" err="1">
                <a:solidFill>
                  <a:schemeClr val="accent1"/>
                </a:solidFill>
              </a:rPr>
              <a:t>i</a:t>
            </a:r>
            <a:r>
              <a:rPr lang="en-GB" sz="2400" i="1" dirty="0">
                <a:solidFill>
                  <a:schemeClr val="accent1"/>
                </a:solidFill>
              </a:rPr>
              <a:t> </a:t>
            </a:r>
            <a:r>
              <a:rPr lang="en-GB" sz="2400" dirty="0">
                <a:solidFill>
                  <a:schemeClr val="accent1"/>
                </a:solidFill>
              </a:rPr>
              <a:t>variation around slope</a:t>
            </a:r>
          </a:p>
        </p:txBody>
      </p:sp>
    </p:spTree>
    <p:extLst>
      <p:ext uri="{BB962C8B-B14F-4D97-AF65-F5344CB8AC3E}">
        <p14:creationId xmlns:p14="http://schemas.microsoft.com/office/powerpoint/2010/main" val="3086050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3707</Words>
  <Application>Microsoft Office PowerPoint</Application>
  <PresentationFormat>Widescreen</PresentationFormat>
  <Paragraphs>360</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 Math</vt:lpstr>
      <vt:lpstr>Office Theme</vt:lpstr>
      <vt:lpstr>Introduction to Mixture and Group-Based Trajectory models  (part 2) </vt:lpstr>
      <vt:lpstr> Summary </vt:lpstr>
      <vt:lpstr> Outline </vt:lpstr>
      <vt:lpstr> Categorical Variables</vt:lpstr>
      <vt:lpstr> Link function for categorical outcomes</vt:lpstr>
      <vt:lpstr> Latent response formulation</vt:lpstr>
      <vt:lpstr> Growth model for categorical variables</vt:lpstr>
      <vt:lpstr> Growth model for categorical variables</vt:lpstr>
      <vt:lpstr> Growth model for categorical variables</vt:lpstr>
      <vt:lpstr> Growth model for categorical variables</vt:lpstr>
      <vt:lpstr> Growth model for categorical variables</vt:lpstr>
      <vt:lpstr> Growth model for categorical variables</vt:lpstr>
      <vt:lpstr> Growth model for categorical variables</vt:lpstr>
      <vt:lpstr> Growth model for categorical variables</vt:lpstr>
      <vt:lpstr> Growth model for categorical variables</vt:lpstr>
      <vt:lpstr> Growth model for categorical variables</vt:lpstr>
      <vt:lpstr> Growth model for categorical variables:   Quadratic growth</vt:lpstr>
      <vt:lpstr> Growth Mixture Model (GMM)</vt:lpstr>
      <vt:lpstr> Growth Mixture Model (GMM)</vt:lpstr>
      <vt:lpstr> Growth Mixture Model (GMM)</vt:lpstr>
      <vt:lpstr> Growth Mixture Model (GMM)</vt:lpstr>
      <vt:lpstr> Growth Mixture Model (GMM)</vt:lpstr>
      <vt:lpstr> Latent Class Growth Analysys (LCGA)</vt:lpstr>
      <vt:lpstr> Latent Class Growth Analysis (LCGA)</vt:lpstr>
      <vt:lpstr>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Perra</dc:creator>
  <cp:lastModifiedBy>Gil Dekel</cp:lastModifiedBy>
  <cp:revision>78</cp:revision>
  <dcterms:created xsi:type="dcterms:W3CDTF">2023-03-27T16:23:30Z</dcterms:created>
  <dcterms:modified xsi:type="dcterms:W3CDTF">2023-11-15T10:59:27Z</dcterms:modified>
</cp:coreProperties>
</file>