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48" r:id="rId2"/>
  </p:sldMasterIdLst>
  <p:notesMasterIdLst>
    <p:notesMasterId r:id="rId31"/>
  </p:notesMasterIdLst>
  <p:sldIdLst>
    <p:sldId id="375" r:id="rId3"/>
    <p:sldId id="313" r:id="rId4"/>
    <p:sldId id="303" r:id="rId5"/>
    <p:sldId id="314" r:id="rId6"/>
    <p:sldId id="315" r:id="rId7"/>
    <p:sldId id="348" r:id="rId8"/>
    <p:sldId id="349" r:id="rId9"/>
    <p:sldId id="351" r:id="rId10"/>
    <p:sldId id="352" r:id="rId11"/>
    <p:sldId id="354" r:id="rId12"/>
    <p:sldId id="353" r:id="rId13"/>
    <p:sldId id="355" r:id="rId14"/>
    <p:sldId id="356" r:id="rId15"/>
    <p:sldId id="334" r:id="rId16"/>
    <p:sldId id="372" r:id="rId17"/>
    <p:sldId id="357" r:id="rId18"/>
    <p:sldId id="358" r:id="rId19"/>
    <p:sldId id="359" r:id="rId20"/>
    <p:sldId id="362" r:id="rId21"/>
    <p:sldId id="373" r:id="rId22"/>
    <p:sldId id="365" r:id="rId23"/>
    <p:sldId id="370" r:id="rId24"/>
    <p:sldId id="367" r:id="rId25"/>
    <p:sldId id="360" r:id="rId26"/>
    <p:sldId id="368" r:id="rId27"/>
    <p:sldId id="371" r:id="rId28"/>
    <p:sldId id="326" r:id="rId29"/>
    <p:sldId id="37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366" autoAdjust="0"/>
  </p:normalViewPr>
  <p:slideViewPr>
    <p:cSldViewPr snapToGrid="0">
      <p:cViewPr varScale="1">
        <p:scale>
          <a:sx n="96" d="100"/>
          <a:sy n="96" d="100"/>
        </p:scale>
        <p:origin x="102" y="8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3" Type="http://schemas.openxmlformats.org/officeDocument/2006/relationships/oleObject" Target="file:///E:\COURSES%20I%20HAVE%20RUN\LTA%20NRCM\transition%20prob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COURSES%20I%20HAVE%20RUN\LTA%20NRCM\transition%20prob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Sheet2!$C$4</c:f>
              <c:strCache>
                <c:ptCount val="1"/>
                <c:pt idx="0">
                  <c:v>Females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Sheet2!$B$5:$B$6</c:f>
              <c:strCache>
                <c:ptCount val="2"/>
                <c:pt idx="0">
                  <c:v>User @t0</c:v>
                </c:pt>
                <c:pt idx="1">
                  <c:v>Abstainer @t0</c:v>
                </c:pt>
              </c:strCache>
            </c:strRef>
          </c:cat>
          <c:val>
            <c:numRef>
              <c:f>Sheet2!$C$5:$C$6</c:f>
              <c:numCache>
                <c:formatCode>General</c:formatCode>
                <c:ptCount val="2"/>
                <c:pt idx="0">
                  <c:v>0.4</c:v>
                </c:pt>
                <c:pt idx="1">
                  <c:v>0.28000000000000003</c:v>
                </c:pt>
              </c:numCache>
            </c:numRef>
          </c:val>
          <c:smooth val="0"/>
          <c:extLst>
            <c:ext xmlns:c16="http://schemas.microsoft.com/office/drawing/2014/chart" uri="{C3380CC4-5D6E-409C-BE32-E72D297353CC}">
              <c16:uniqueId val="{00000000-2F3C-4786-883A-A8F6E51E892A}"/>
            </c:ext>
          </c:extLst>
        </c:ser>
        <c:ser>
          <c:idx val="1"/>
          <c:order val="1"/>
          <c:tx>
            <c:strRef>
              <c:f>Sheet2!$D$4</c:f>
              <c:strCache>
                <c:ptCount val="1"/>
                <c:pt idx="0">
                  <c:v>Males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Sheet2!$B$5:$B$6</c:f>
              <c:strCache>
                <c:ptCount val="2"/>
                <c:pt idx="0">
                  <c:v>User @t0</c:v>
                </c:pt>
                <c:pt idx="1">
                  <c:v>Abstainer @t0</c:v>
                </c:pt>
              </c:strCache>
            </c:strRef>
          </c:cat>
          <c:val>
            <c:numRef>
              <c:f>Sheet2!$D$5:$D$6</c:f>
              <c:numCache>
                <c:formatCode>General</c:formatCode>
                <c:ptCount val="2"/>
                <c:pt idx="0">
                  <c:v>0.51</c:v>
                </c:pt>
                <c:pt idx="1">
                  <c:v>0.38</c:v>
                </c:pt>
              </c:numCache>
            </c:numRef>
          </c:val>
          <c:smooth val="0"/>
          <c:extLst>
            <c:ext xmlns:c16="http://schemas.microsoft.com/office/drawing/2014/chart" uri="{C3380CC4-5D6E-409C-BE32-E72D297353CC}">
              <c16:uniqueId val="{00000001-2F3C-4786-883A-A8F6E51E892A}"/>
            </c:ext>
          </c:extLst>
        </c:ser>
        <c:dLbls>
          <c:showLegendKey val="0"/>
          <c:showVal val="0"/>
          <c:showCatName val="0"/>
          <c:showSerName val="0"/>
          <c:showPercent val="0"/>
          <c:showBubbleSize val="0"/>
        </c:dLbls>
        <c:marker val="1"/>
        <c:smooth val="0"/>
        <c:axId val="143440496"/>
        <c:axId val="143441936"/>
      </c:lineChart>
      <c:catAx>
        <c:axId val="143440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3441936"/>
        <c:crosses val="autoZero"/>
        <c:auto val="1"/>
        <c:lblAlgn val="ctr"/>
        <c:lblOffset val="100"/>
        <c:noMultiLvlLbl val="0"/>
      </c:catAx>
      <c:valAx>
        <c:axId val="1434419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34404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Sheet2!$H$4</c:f>
              <c:strCache>
                <c:ptCount val="1"/>
                <c:pt idx="0">
                  <c:v>Females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Sheet2!$G$5:$G$6</c:f>
              <c:strCache>
                <c:ptCount val="2"/>
                <c:pt idx="0">
                  <c:v>User @t0</c:v>
                </c:pt>
                <c:pt idx="1">
                  <c:v>Abstainer @t0</c:v>
                </c:pt>
              </c:strCache>
            </c:strRef>
          </c:cat>
          <c:val>
            <c:numRef>
              <c:f>Sheet2!$H$5:$H$6</c:f>
              <c:numCache>
                <c:formatCode>General</c:formatCode>
                <c:ptCount val="2"/>
                <c:pt idx="0">
                  <c:v>0.4</c:v>
                </c:pt>
                <c:pt idx="1">
                  <c:v>0.35</c:v>
                </c:pt>
              </c:numCache>
            </c:numRef>
          </c:val>
          <c:smooth val="0"/>
          <c:extLst>
            <c:ext xmlns:c16="http://schemas.microsoft.com/office/drawing/2014/chart" uri="{C3380CC4-5D6E-409C-BE32-E72D297353CC}">
              <c16:uniqueId val="{00000000-0C22-479C-90B0-3F733710D988}"/>
            </c:ext>
          </c:extLst>
        </c:ser>
        <c:ser>
          <c:idx val="1"/>
          <c:order val="1"/>
          <c:tx>
            <c:strRef>
              <c:f>Sheet2!$I$4</c:f>
              <c:strCache>
                <c:ptCount val="1"/>
                <c:pt idx="0">
                  <c:v>Males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Sheet2!$G$5:$G$6</c:f>
              <c:strCache>
                <c:ptCount val="2"/>
                <c:pt idx="0">
                  <c:v>User @t0</c:v>
                </c:pt>
                <c:pt idx="1">
                  <c:v>Abstainer @t0</c:v>
                </c:pt>
              </c:strCache>
            </c:strRef>
          </c:cat>
          <c:val>
            <c:numRef>
              <c:f>Sheet2!$I$5:$I$6</c:f>
              <c:numCache>
                <c:formatCode>General</c:formatCode>
                <c:ptCount val="2"/>
                <c:pt idx="0">
                  <c:v>0.28999999999999998</c:v>
                </c:pt>
                <c:pt idx="1">
                  <c:v>0.44</c:v>
                </c:pt>
              </c:numCache>
            </c:numRef>
          </c:val>
          <c:smooth val="0"/>
          <c:extLst>
            <c:ext xmlns:c16="http://schemas.microsoft.com/office/drawing/2014/chart" uri="{C3380CC4-5D6E-409C-BE32-E72D297353CC}">
              <c16:uniqueId val="{00000001-0C22-479C-90B0-3F733710D988}"/>
            </c:ext>
          </c:extLst>
        </c:ser>
        <c:dLbls>
          <c:showLegendKey val="0"/>
          <c:showVal val="0"/>
          <c:showCatName val="0"/>
          <c:showSerName val="0"/>
          <c:showPercent val="0"/>
          <c:showBubbleSize val="0"/>
        </c:dLbls>
        <c:marker val="1"/>
        <c:smooth val="0"/>
        <c:axId val="143474304"/>
        <c:axId val="143484864"/>
      </c:lineChart>
      <c:catAx>
        <c:axId val="143474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43484864"/>
        <c:crosses val="autoZero"/>
        <c:auto val="1"/>
        <c:lblAlgn val="ctr"/>
        <c:lblOffset val="100"/>
        <c:noMultiLvlLbl val="0"/>
      </c:catAx>
      <c:valAx>
        <c:axId val="143484864"/>
        <c:scaling>
          <c:orientation val="minMax"/>
          <c:max val="0.60000000000000009"/>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434743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94B86-6073-460A-A3BF-443059C1A208}" type="datetimeFigureOut">
              <a:rPr lang="en-GB" smtClean="0"/>
              <a:t>09/10/2023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EC8763-8A2A-4DF0-A277-5186EB327C8F}" type="slidenum">
              <a:rPr lang="en-GB" smtClean="0"/>
              <a:t>‹#›</a:t>
            </a:fld>
            <a:endParaRPr lang="en-GB"/>
          </a:p>
        </p:txBody>
      </p:sp>
    </p:spTree>
    <p:extLst>
      <p:ext uri="{BB962C8B-B14F-4D97-AF65-F5344CB8AC3E}">
        <p14:creationId xmlns:p14="http://schemas.microsoft.com/office/powerpoint/2010/main" val="618209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F230F0-8B93-9541-A11C-5C07D4A256AD}" type="slidenum">
              <a:rPr lang="en-GB" smtClean="0"/>
              <a:t>1</a:t>
            </a:fld>
            <a:endParaRPr lang="en-GB"/>
          </a:p>
        </p:txBody>
      </p:sp>
    </p:spTree>
    <p:extLst>
      <p:ext uri="{BB962C8B-B14F-4D97-AF65-F5344CB8AC3E}">
        <p14:creationId xmlns:p14="http://schemas.microsoft.com/office/powerpoint/2010/main" val="132461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I will discuss it is possible to constrain some of these transition probabilities to test specific hypotheses about developmental patterns.</a:t>
            </a:r>
          </a:p>
          <a:p>
            <a:r>
              <a:rPr lang="en-GB" dirty="0"/>
              <a:t>For example, here we see that the probability of a substance use “Experimenter” becoming an “Abstainer” the following year is quite low.</a:t>
            </a:r>
          </a:p>
          <a:p>
            <a:endParaRPr lang="en-GB" dirty="0"/>
          </a:p>
          <a:p>
            <a:r>
              <a:rPr lang="en-GB" dirty="0"/>
              <a:t>We can hypothesise that this reported 5% may be due to measurement error and test if the model will provide the same fit if we constrain this probability to be 0, i.e. if we assume that transitions from experimenter to abstainer are just an effect of random variations.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9626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So we can estimate a model where this transition probability is constrained to 0. Since this model is nested within the model where the transition probabilities were freely estimated, we can formally test our hypothesis by calculating the Likelihood Ratio test between the two models. In the exercises I provide more guidance on how to conduct this test.</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83453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In a similar manner, we can formally test other hypotheses on transitions across age. Here I am presenting a fictional example of a stage-like model of Skill Mastery. Individuals may be at different levels, where we have novices, learners, and masters at a particular skill set. Our model may state that we should not observe individuals backsliding, that is, moving from being a Master to a Novice level: similar transitions would be only observed because of random variation. We can test this hypothesis by comparing a model with transitions freely estimated and a model where we constrain these backsliding probabilities to be equal to 0. A Likelihood Ratio test comparing the two models provides this formal test of the hypothesis.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4213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Having described the transition probabilities, I want to emphasise that LTA is an autoregressive model: individuals’ status at one time point is directly related to the individuals’ previous status. </a:t>
            </a:r>
          </a:p>
          <a:p>
            <a:endParaRPr lang="en-GB" dirty="0"/>
          </a:p>
          <a:p>
            <a:r>
              <a:rPr lang="en-GB" dirty="0"/>
              <a:t>This also means that, unlike growth models where changes are modelled as a function of time, in LTA time is not usually considered as a variable in the model. In this example of three measurement occasions and latent classes measured at time 0, time 1 and time 2, the time variable does not really matter. Time 0 may be age 10 years, time 1 may be age 11 years, time 2 may be age 18 years.</a:t>
            </a:r>
          </a:p>
          <a:p>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14</a:t>
            </a:fld>
            <a:endParaRPr lang="en-GB"/>
          </a:p>
        </p:txBody>
      </p:sp>
    </p:spTree>
    <p:extLst>
      <p:ext uri="{BB962C8B-B14F-4D97-AF65-F5344CB8AC3E}">
        <p14:creationId xmlns:p14="http://schemas.microsoft.com/office/powerpoint/2010/main" val="3314206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While usually we consider that individuals’ status at one time point is directly related to their status at the previous time point, that is first-order effects as described in this model, we can also test hypotheses where we model 2</a:t>
            </a:r>
            <a:r>
              <a:rPr lang="en-GB" baseline="30000" dirty="0"/>
              <a:t>nd</a:t>
            </a:r>
            <a:r>
              <a:rPr lang="en-GB" dirty="0"/>
              <a:t> order effects, e.g. individuals'’ status at time 2 may be also related to individuals’ status at time 0, or else, there are lagged effects of the initial status. </a:t>
            </a:r>
          </a:p>
          <a:p>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15</a:t>
            </a:fld>
            <a:endParaRPr lang="en-GB"/>
          </a:p>
        </p:txBody>
      </p:sp>
    </p:spTree>
    <p:extLst>
      <p:ext uri="{BB962C8B-B14F-4D97-AF65-F5344CB8AC3E}">
        <p14:creationId xmlns:p14="http://schemas.microsoft.com/office/powerpoint/2010/main" val="6137182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When we use the 3-step approach and therefore we have a fixed measurement model that takes into account uncertainty in class membership, it becomes also straightforward to include covariates in the model and investigate if they are associated with latent class statuses at different time points. </a:t>
            </a:r>
          </a:p>
          <a:p>
            <a:r>
              <a:rPr lang="en-GB" dirty="0"/>
              <a:t>Here, for example, I considered the effect of Gender on latent class status at age 14 and latent class status at age 15. </a:t>
            </a:r>
          </a:p>
          <a:p>
            <a:r>
              <a:rPr lang="en-GB" dirty="0"/>
              <a:t>Since latent classes are considered nominal variables, we use multinomial logistic regressions where the latent classes are regressed on the covariates.</a:t>
            </a:r>
          </a:p>
          <a:p>
            <a:r>
              <a:rPr lang="en-GB" dirty="0"/>
              <a:t>Here I considered a nominal covariate like Gender, but we can include all type of covariates, ordinal, continuous, or latent variables. </a:t>
            </a:r>
          </a:p>
          <a:p>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17</a:t>
            </a:fld>
            <a:endParaRPr lang="en-GB"/>
          </a:p>
        </p:txBody>
      </p:sp>
    </p:spTree>
    <p:extLst>
      <p:ext uri="{BB962C8B-B14F-4D97-AF65-F5344CB8AC3E}">
        <p14:creationId xmlns:p14="http://schemas.microsoft.com/office/powerpoint/2010/main" val="9675533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wanted to emphasise that the parameters we will obtain by adding these regressions are these:</a:t>
            </a:r>
          </a:p>
          <a:p>
            <a:r>
              <a:rPr lang="en-GB" dirty="0"/>
              <a:t>We will have the probability of being in one class rather conditional on gender. </a:t>
            </a:r>
          </a:p>
          <a:p>
            <a:r>
              <a:rPr lang="en-GB" dirty="0"/>
              <a:t>The parameters at 15 years of age however report the probability of being in one latent class, conditional on gender and latent class in the previous age point, age 14years. In other words, this parameter represent latent class probabilities adjusted based on previous class membership. </a:t>
            </a:r>
          </a:p>
          <a:p>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18</a:t>
            </a:fld>
            <a:endParaRPr lang="en-GB"/>
          </a:p>
        </p:txBody>
      </p:sp>
    </p:spTree>
    <p:extLst>
      <p:ext uri="{BB962C8B-B14F-4D97-AF65-F5344CB8AC3E}">
        <p14:creationId xmlns:p14="http://schemas.microsoft.com/office/powerpoint/2010/main" val="3889449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Let’s simplify the example to two classes at each time point, and, for the sake of example, consider Gender as a dichotomous variable where we have females and males. </a:t>
            </a:r>
          </a:p>
          <a:p>
            <a:endParaRPr lang="en-GB" dirty="0"/>
          </a:p>
          <a:p>
            <a:r>
              <a:rPr lang="en-GB" dirty="0"/>
              <a:t>Based on the parameters of  the model we can create probabilities matrices like these: these represent the probabilities of staying in the same class or transition into a different one for females and males respectively.  </a:t>
            </a:r>
          </a:p>
          <a:p>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19</a:t>
            </a:fld>
            <a:endParaRPr lang="en-GB"/>
          </a:p>
        </p:txBody>
      </p:sp>
    </p:spTree>
    <p:extLst>
      <p:ext uri="{BB962C8B-B14F-4D97-AF65-F5344CB8AC3E}">
        <p14:creationId xmlns:p14="http://schemas.microsoft.com/office/powerpoint/2010/main" val="2706662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can see, for example, that Males have a higher probability 0.38 of becoming users between time point 0 to time point 1, compared to females, 28%.</a:t>
            </a:r>
          </a:p>
          <a:p>
            <a:endParaRPr lang="en-GB" dirty="0"/>
          </a:p>
          <a:p>
            <a:r>
              <a:rPr lang="en-GB" dirty="0"/>
              <a:t>We can use these probabilities to calculate the odds of becoming a user for females and males, and use these to calculate the Odds Ratios of becoming an user. Compared to females, males displayed a 56% increase in the odds of becoming users. </a:t>
            </a:r>
          </a:p>
          <a:p>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20</a:t>
            </a:fld>
            <a:endParaRPr lang="en-GB"/>
          </a:p>
        </p:txBody>
      </p:sp>
    </p:spTree>
    <p:extLst>
      <p:ext uri="{BB962C8B-B14F-4D97-AF65-F5344CB8AC3E}">
        <p14:creationId xmlns:p14="http://schemas.microsoft.com/office/powerpoint/2010/main" val="40718772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The ORs indicate that males have a higher likelihood of becoming an user. I will illustrate here that, however, the sign and the strength of the association between latent status in Year 2 and Year 1 is the same across gender. For example, In this graph I report the probabilities of being a User across gender, conditional on previous latent class membership. You can see that while males have higher probabilities of being users, the lines here are parallel, indicating that the strength of the association between latent variables was similar for males and females. </a:t>
            </a:r>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21</a:t>
            </a:fld>
            <a:endParaRPr lang="en-GB"/>
          </a:p>
        </p:txBody>
      </p:sp>
    </p:spTree>
    <p:extLst>
      <p:ext uri="{BB962C8B-B14F-4D97-AF65-F5344CB8AC3E}">
        <p14:creationId xmlns:p14="http://schemas.microsoft.com/office/powerpoint/2010/main" val="2467084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the previous presentation I have illustrated the first stages of LTA. </a:t>
            </a:r>
          </a:p>
          <a:p>
            <a:endParaRPr lang="en-GB" dirty="0"/>
          </a:p>
          <a:p>
            <a:r>
              <a:rPr lang="en-GB" dirty="0"/>
              <a:t>We must investigate the number of classes that adequately explain heterogeneity of behaviour, and we do so separately at each time point.</a:t>
            </a:r>
          </a:p>
          <a:p>
            <a:r>
              <a:rPr lang="en-GB" dirty="0"/>
              <a:t>If we identify latent classes that appear similar across time points, we can test measurement invariance of classes across time.</a:t>
            </a:r>
          </a:p>
          <a:p>
            <a:endParaRPr lang="en-GB" dirty="0"/>
          </a:p>
          <a:p>
            <a:r>
              <a:rPr lang="en-GB" dirty="0"/>
              <a:t>Once we have selected one or a few optimal measurement models, we can extract the measurement parameters and use the 3-step approach to investigate the associations between latent classes across time and also other variables, and in this presentation I will talk about this in more details.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1714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However, we may be interested in testing more complex models where covariates may moderate the associations  between the latent classes at different time points. </a:t>
            </a:r>
          </a:p>
          <a:p>
            <a:r>
              <a:rPr lang="en-GB" dirty="0"/>
              <a:t>T</a:t>
            </a:r>
          </a:p>
        </p:txBody>
      </p:sp>
      <p:sp>
        <p:nvSpPr>
          <p:cNvPr id="4" name="Slide Number Placeholder 3"/>
          <p:cNvSpPr>
            <a:spLocks noGrp="1"/>
          </p:cNvSpPr>
          <p:nvPr>
            <p:ph type="sldNum" sz="quarter" idx="5"/>
          </p:nvPr>
        </p:nvSpPr>
        <p:spPr/>
        <p:txBody>
          <a:bodyPr/>
          <a:lstStyle/>
          <a:p>
            <a:fld id="{EAEC8763-8A2A-4DF0-A277-5186EB327C8F}" type="slidenum">
              <a:rPr lang="en-GB" smtClean="0"/>
              <a:t>22</a:t>
            </a:fld>
            <a:endParaRPr lang="en-GB"/>
          </a:p>
        </p:txBody>
      </p:sp>
    </p:spTree>
    <p:extLst>
      <p:ext uri="{BB962C8B-B14F-4D97-AF65-F5344CB8AC3E}">
        <p14:creationId xmlns:p14="http://schemas.microsoft.com/office/powerpoint/2010/main" val="16221761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illustrate, we can look at the probability matrices for Females and Males when we model a moderation effect of gender. In this case we can see that Males have a higher probability of becoming users, compared to females, but males also reported lower probabilities of remaining users compared to Females. Overall, this moderation effect indicates that the association between latent classes is stronger for females, and –consequently- males have a higher likelihood to change substance use  status between age 14 and age 15. </a:t>
            </a:r>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23</a:t>
            </a:fld>
            <a:endParaRPr lang="en-GB"/>
          </a:p>
        </p:txBody>
      </p:sp>
    </p:spTree>
    <p:extLst>
      <p:ext uri="{BB962C8B-B14F-4D97-AF65-F5344CB8AC3E}">
        <p14:creationId xmlns:p14="http://schemas.microsoft.com/office/powerpoint/2010/main" val="5718652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Finally, using the 3-step approach is also straightforward to include distal outcomes in the model while we have fixed the LC measurement model and take into account uncertainty in this measurement model. We can for example investigate the association between substance use categories at 15  years and school attainment at 16 years, while controlling for covariates, e.g. gender. We would do this by comparing the adjusted average school attainment across individuals in the 3 latent classes at age 15. </a:t>
            </a:r>
          </a:p>
        </p:txBody>
      </p:sp>
      <p:sp>
        <p:nvSpPr>
          <p:cNvPr id="4" name="Slide Number Placeholder 3"/>
          <p:cNvSpPr>
            <a:spLocks noGrp="1"/>
          </p:cNvSpPr>
          <p:nvPr>
            <p:ph type="sldNum" sz="quarter" idx="5"/>
          </p:nvPr>
        </p:nvSpPr>
        <p:spPr/>
        <p:txBody>
          <a:bodyPr/>
          <a:lstStyle/>
          <a:p>
            <a:fld id="{EAEC8763-8A2A-4DF0-A277-5186EB327C8F}" type="slidenum">
              <a:rPr lang="en-GB" smtClean="0"/>
              <a:t>24</a:t>
            </a:fld>
            <a:endParaRPr lang="en-GB"/>
          </a:p>
        </p:txBody>
      </p:sp>
    </p:spTree>
    <p:extLst>
      <p:ext uri="{BB962C8B-B14F-4D97-AF65-F5344CB8AC3E}">
        <p14:creationId xmlns:p14="http://schemas.microsoft.com/office/powerpoint/2010/main" val="36160899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3 step-approach makes it also possible and straightforward to develop more complex models where associative LTA, that is a model where we investigate changes in two different processes, in this example, Substance Use and Depression. We can then identity  different categories of substance users and different categories of depression. We investigate both processes at 14 and 15 years. We develop the measurement models for these processes, and using  the 3-step processes we assign individuals to latent classes controlling for the uncertainty in the measurement models.  The questions we may ask concern how the Depression status may affect Substances use status across age. </a:t>
            </a:r>
          </a:p>
        </p:txBody>
      </p:sp>
      <p:sp>
        <p:nvSpPr>
          <p:cNvPr id="4" name="Slide Number Placeholder 3"/>
          <p:cNvSpPr>
            <a:spLocks noGrp="1"/>
          </p:cNvSpPr>
          <p:nvPr>
            <p:ph type="sldNum" sz="quarter" idx="5"/>
          </p:nvPr>
        </p:nvSpPr>
        <p:spPr/>
        <p:txBody>
          <a:bodyPr/>
          <a:lstStyle/>
          <a:p>
            <a:fld id="{EAEC8763-8A2A-4DF0-A277-5186EB327C8F}" type="slidenum">
              <a:rPr lang="en-GB" smtClean="0"/>
              <a:t>25</a:t>
            </a:fld>
            <a:endParaRPr lang="en-GB"/>
          </a:p>
        </p:txBody>
      </p:sp>
    </p:spTree>
    <p:extLst>
      <p:ext uri="{BB962C8B-B14F-4D97-AF65-F5344CB8AC3E}">
        <p14:creationId xmlns:p14="http://schemas.microsoft.com/office/powerpoint/2010/main" val="38057112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example, we may assume a cross-lagged model were the depression status at age 14 may affect changes in substance use classes in age 14: by adding this regression and controlling for the substance use class at the earlier age, we are effectively testing if depression status at 14 years affects changes in substance use class at age 15 years. We can test the cross-lagged model with a model without this effect, and since these are nested, using the LR to formally test if there is a difference in the fit of the two models. </a:t>
            </a:r>
          </a:p>
          <a:p>
            <a:r>
              <a:rPr lang="en-GB" dirty="0"/>
              <a:t>Similarly, we can develop more complex models, where we may have more measurement points, covariates of different nature, and distal outcomes. </a:t>
            </a:r>
          </a:p>
          <a:p>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26</a:t>
            </a:fld>
            <a:endParaRPr lang="en-GB"/>
          </a:p>
        </p:txBody>
      </p:sp>
    </p:spTree>
    <p:extLst>
      <p:ext uri="{BB962C8B-B14F-4D97-AF65-F5344CB8AC3E}">
        <p14:creationId xmlns:p14="http://schemas.microsoft.com/office/powerpoint/2010/main" val="34483945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b="0" i="0" u="none" strike="noStrike" baseline="0" dirty="0">
              <a:solidFill>
                <a:srgbClr val="323232"/>
              </a:solidFill>
              <a:latin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55041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F230F0-8B93-9541-A11C-5C07D4A256AD}" type="slidenum">
              <a:rPr lang="en-GB" smtClean="0"/>
              <a:t>28</a:t>
            </a:fld>
            <a:endParaRPr lang="en-GB"/>
          </a:p>
        </p:txBody>
      </p:sp>
    </p:spTree>
    <p:extLst>
      <p:ext uri="{BB962C8B-B14F-4D97-AF65-F5344CB8AC3E}">
        <p14:creationId xmlns:p14="http://schemas.microsoft.com/office/powerpoint/2010/main" val="3615814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am following an outline of the stages of LTA that I have described in the chapter linked here.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3181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particular, in this presentation I will talk about these issues.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7598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I illustrated in the previous presentation, once we have chosen optimal measurement models at each time point, we can use the latent class membership as imperfect indicators of latent class, feeding to the model the information about the extent of uncertainty in this membership. This information is represented by the classification log-odds parameters that we have extracted from the optimal measurement models. I had shown how we can calculate these log-odds, but software like </a:t>
            </a:r>
            <a:r>
              <a:rPr lang="en-GB" dirty="0" err="1"/>
              <a:t>Mplus</a:t>
            </a:r>
            <a:r>
              <a:rPr lang="en-GB" dirty="0"/>
              <a:t> and others provide them for use without the need to calculate them. </a:t>
            </a:r>
          </a:p>
        </p:txBody>
      </p:sp>
      <p:sp>
        <p:nvSpPr>
          <p:cNvPr id="4" name="Slide Number Placeholder 3"/>
          <p:cNvSpPr>
            <a:spLocks noGrp="1"/>
          </p:cNvSpPr>
          <p:nvPr>
            <p:ph type="sldNum" sz="quarter" idx="5"/>
          </p:nvPr>
        </p:nvSpPr>
        <p:spPr/>
        <p:txBody>
          <a:bodyPr/>
          <a:lstStyle/>
          <a:p>
            <a:fld id="{EAEC8763-8A2A-4DF0-A277-5186EB327C8F}" type="slidenum">
              <a:rPr lang="en-GB" smtClean="0"/>
              <a:t>6</a:t>
            </a:fld>
            <a:endParaRPr lang="en-GB"/>
          </a:p>
        </p:txBody>
      </p:sp>
    </p:spTree>
    <p:extLst>
      <p:ext uri="{BB962C8B-B14F-4D97-AF65-F5344CB8AC3E}">
        <p14:creationId xmlns:p14="http://schemas.microsoft.com/office/powerpoint/2010/main" val="3482635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Having defined a fixed measurement model, we can now impose structural relationships between latent classes at each time point. </a:t>
            </a:r>
          </a:p>
          <a:p>
            <a:endParaRPr lang="en-GB" dirty="0"/>
          </a:p>
          <a:p>
            <a:r>
              <a:rPr lang="en-GB" dirty="0"/>
              <a:t>Since the latent classes are considered nominal variables (even when we might think of them as being ordered), the associations between latent classes are expressed by multinomial logistic regressions of the latent classes at age 15 on the latent classes at age 14. </a:t>
            </a:r>
          </a:p>
          <a:p>
            <a:r>
              <a:rPr lang="en-GB" dirty="0"/>
              <a:t>Since we are using logistic regressions, the associations between classes can be expressed by Odds Ratios. For example, we will have the ORs of being an “Abuser” rather than an “Abstainer” at 15 years if someone was an “Experimenter rather than “Abstainer” at 14 years. </a:t>
            </a: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EAEC8763-8A2A-4DF0-A277-5186EB327C8F}" type="slidenum">
              <a:rPr lang="en-GB" smtClean="0"/>
              <a:t>7</a:t>
            </a:fld>
            <a:endParaRPr lang="en-GB"/>
          </a:p>
        </p:txBody>
      </p:sp>
    </p:spTree>
    <p:extLst>
      <p:ext uri="{BB962C8B-B14F-4D97-AF65-F5344CB8AC3E}">
        <p14:creationId xmlns:p14="http://schemas.microsoft.com/office/powerpoint/2010/main" val="3095628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well as the ORs, the other parameters we obtain from a LTA output are the transitions probabilities. These represent the probabilities of being in a latent class at 15 years conditional on LC membership at 14 years. These probabilities sum to 1 in the rows,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55051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we have the same or similar classes at different time points, we can report what are the probabilities of individuals staying the same class across time. For example, we see that Abstainers at age 14 have a 68% probability of remaining Abstainers at 15 years. By considering the number of participants in the study we can calculate the total probability of individuals remaining in the same classes over time.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798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Just a summary of the key parameters of LTA at this stage.</a:t>
            </a:r>
          </a:p>
          <a:p>
            <a:endParaRPr lang="en-GB" dirty="0"/>
          </a:p>
          <a:p>
            <a:r>
              <a:rPr lang="en-GB" dirty="0"/>
              <a:t>The first two parameters are those produced by the LCA models, conditional item response probabilities at each time point, and the prevalence of latent classes at each time point. </a:t>
            </a:r>
          </a:p>
          <a:p>
            <a:r>
              <a:rPr lang="en-GB" dirty="0"/>
              <a:t>The third set of parameters are unique to LTA and represent the structural model: these are probabilities of being in one latent class at one latent point given membership to latent class at the previous time point.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C0818A-1A2A-43F0-8B51-2679D3A371A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1138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61ABC-EB87-3478-B969-BF06A27404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FEFF3FC-7066-9D63-DE58-A10B85E409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BAB3397-66E8-7582-1A39-024BFF347E47}"/>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5" name="Footer Placeholder 4">
            <a:extLst>
              <a:ext uri="{FF2B5EF4-FFF2-40B4-BE49-F238E27FC236}">
                <a16:creationId xmlns:a16="http://schemas.microsoft.com/office/drawing/2014/main" id="{84E359DB-1A7A-71D6-F95E-2608B3C0FF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B063A-7423-27D6-FA56-122A6A352508}"/>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4116856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31131-C979-9C46-3C3B-3F40F23D1E8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1B35F4E-7038-B025-E714-FE435186C2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CDC017-6318-5250-1510-6AAB98CA7071}"/>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5" name="Footer Placeholder 4">
            <a:extLst>
              <a:ext uri="{FF2B5EF4-FFF2-40B4-BE49-F238E27FC236}">
                <a16:creationId xmlns:a16="http://schemas.microsoft.com/office/drawing/2014/main" id="{ED0B20F4-2632-CB0B-3065-D8626A5F82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F26BCF-7F38-4DA2-B8DE-7EA84AADF8BF}"/>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2434820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AE0CBC-4BAA-4C53-BB48-7489A79494F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9830614-8B9C-26D2-D2AB-3B4429453E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4F18AF-511F-3111-C229-3A32C3A6514C}"/>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5" name="Footer Placeholder 4">
            <a:extLst>
              <a:ext uri="{FF2B5EF4-FFF2-40B4-BE49-F238E27FC236}">
                <a16:creationId xmlns:a16="http://schemas.microsoft.com/office/drawing/2014/main" id="{E592BB35-E6AF-4EA7-5896-4FC8225253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8C81AB-2B86-7752-E2A1-7B418D604C71}"/>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4278270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accent5"/>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7FC403FE-61E7-4335-AC11-5FAD3B7A0AB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14116963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6" name="Picture 5">
            <a:extLst>
              <a:ext uri="{FF2B5EF4-FFF2-40B4-BE49-F238E27FC236}">
                <a16:creationId xmlns:a16="http://schemas.microsoft.com/office/drawing/2014/main" id="{B78C5519-B7E1-4CE8-98B6-98C6C5A57B50}"/>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2393292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EB552-A7B4-681B-8699-8D427A38EE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2E430A6-0861-FD64-0CA3-22A3C8A5B1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A62243-A0C5-0A9E-39B3-0A641CF2F433}"/>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5" name="Footer Placeholder 4">
            <a:extLst>
              <a:ext uri="{FF2B5EF4-FFF2-40B4-BE49-F238E27FC236}">
                <a16:creationId xmlns:a16="http://schemas.microsoft.com/office/drawing/2014/main" id="{14B35D76-596F-DF40-D077-4CB5723291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E54F99-4244-8D16-CB84-C9A5B424CDA5}"/>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2684391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AB1EE-AA2E-F591-0085-55A0B64F46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66F6E5-95A6-AB13-4377-E7B5F26D97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4E5FCF8-E279-8653-35EA-83A7BBFEC009}"/>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5" name="Footer Placeholder 4">
            <a:extLst>
              <a:ext uri="{FF2B5EF4-FFF2-40B4-BE49-F238E27FC236}">
                <a16:creationId xmlns:a16="http://schemas.microsoft.com/office/drawing/2014/main" id="{943B66EB-35FE-426E-E6C4-64B67386FE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6841D-0F21-10BF-F0B0-388D6D0E1F22}"/>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1455068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2CB42-4AE4-55DD-B485-1FB6900C7D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C39F3C2-1A8F-C01C-EBF5-4E4CF80B97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F144591-E2A1-9AF9-17AC-1F8420011B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6C711C5-696A-6110-39C9-31CDE1645A51}"/>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6" name="Footer Placeholder 5">
            <a:extLst>
              <a:ext uri="{FF2B5EF4-FFF2-40B4-BE49-F238E27FC236}">
                <a16:creationId xmlns:a16="http://schemas.microsoft.com/office/drawing/2014/main" id="{F4CA9215-E451-AAB0-4615-A967AD97EE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75B6BB-7D7C-020F-1B8F-76B0DD348FD5}"/>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292014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0EECB-6C9B-9B56-8445-CEB79765D39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3DE385-3E2C-FFD0-8D32-2FF07B05F1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F16F41-5ED0-9B7C-3540-F7B2F01458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33F929D-3B7D-C8A1-DC0B-17A70FCEBF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D1FCABC-DCC6-59DD-5933-16D3BD9C81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510602D-A91F-3644-896D-A8AE889CB733}"/>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8" name="Footer Placeholder 7">
            <a:extLst>
              <a:ext uri="{FF2B5EF4-FFF2-40B4-BE49-F238E27FC236}">
                <a16:creationId xmlns:a16="http://schemas.microsoft.com/office/drawing/2014/main" id="{24C21B7D-6AB4-B01C-EF83-FDD08DE5BFD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79F2250-200D-82B3-3605-A2B9C536A20E}"/>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978349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36A6C-8243-65FD-7214-08F48161EFD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C46325-EA57-90E6-8EDE-FFA2111037FF}"/>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4" name="Footer Placeholder 3">
            <a:extLst>
              <a:ext uri="{FF2B5EF4-FFF2-40B4-BE49-F238E27FC236}">
                <a16:creationId xmlns:a16="http://schemas.microsoft.com/office/drawing/2014/main" id="{3041150B-C5F9-CFE4-90AE-A8237A7483D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843A56F-9304-7A54-5CEA-EC4DA8A5D54B}"/>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2516298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3F9D0D-6C73-0EBB-151A-2E9693587E02}"/>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3" name="Footer Placeholder 2">
            <a:extLst>
              <a:ext uri="{FF2B5EF4-FFF2-40B4-BE49-F238E27FC236}">
                <a16:creationId xmlns:a16="http://schemas.microsoft.com/office/drawing/2014/main" id="{23EEE547-D5AE-FD6D-AC99-DEF94CD2D3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C62A4E6-0484-3397-459F-8D06F5D2F019}"/>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1784082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187A1-69A6-84D7-8825-A727933A72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E2E8913-EBED-E3D0-2160-700C8FC2E6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74F9625-B8C2-CE97-2ACF-DEBC738F34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154CFB-1B34-5721-787F-E2C22E17FE3E}"/>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6" name="Footer Placeholder 5">
            <a:extLst>
              <a:ext uri="{FF2B5EF4-FFF2-40B4-BE49-F238E27FC236}">
                <a16:creationId xmlns:a16="http://schemas.microsoft.com/office/drawing/2014/main" id="{F0A519B5-1A8C-B0AB-3354-559EBE7538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08A178-2BB8-C5EA-C10C-0503F265EA6D}"/>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3504406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C7714-91D5-FA2B-2AA8-A4EB08357A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501ECE0-7ABE-4961-4069-EE55501CD5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E69F87C-95FA-6ED6-7E77-AD53DE208D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3D957E-C1F6-639E-B731-FBF7238DA021}"/>
              </a:ext>
            </a:extLst>
          </p:cNvPr>
          <p:cNvSpPr>
            <a:spLocks noGrp="1"/>
          </p:cNvSpPr>
          <p:nvPr>
            <p:ph type="dt" sz="half" idx="10"/>
          </p:nvPr>
        </p:nvSpPr>
        <p:spPr/>
        <p:txBody>
          <a:bodyPr/>
          <a:lstStyle/>
          <a:p>
            <a:fld id="{0911A307-DDCB-4A41-B493-A872B4027551}" type="datetimeFigureOut">
              <a:rPr lang="en-GB" smtClean="0"/>
              <a:t>09/10/2023</a:t>
            </a:fld>
            <a:endParaRPr lang="en-GB"/>
          </a:p>
        </p:txBody>
      </p:sp>
      <p:sp>
        <p:nvSpPr>
          <p:cNvPr id="6" name="Footer Placeholder 5">
            <a:extLst>
              <a:ext uri="{FF2B5EF4-FFF2-40B4-BE49-F238E27FC236}">
                <a16:creationId xmlns:a16="http://schemas.microsoft.com/office/drawing/2014/main" id="{0F7381D0-2378-BA4C-688B-F227D80ABA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D31B95-1406-E937-EA0E-18F23067E6D1}"/>
              </a:ext>
            </a:extLst>
          </p:cNvPr>
          <p:cNvSpPr>
            <a:spLocks noGrp="1"/>
          </p:cNvSpPr>
          <p:nvPr>
            <p:ph type="sldNum" sz="quarter" idx="12"/>
          </p:nvPr>
        </p:nvSpPr>
        <p:spPr/>
        <p:txBody>
          <a:bodyPr/>
          <a:lstStyle/>
          <a:p>
            <a:fld id="{9E9D9509-A631-4F60-9A8C-9ECABE7C2770}" type="slidenum">
              <a:rPr lang="en-GB" smtClean="0"/>
              <a:t>‹#›</a:t>
            </a:fld>
            <a:endParaRPr lang="en-GB"/>
          </a:p>
        </p:txBody>
      </p:sp>
    </p:spTree>
    <p:extLst>
      <p:ext uri="{BB962C8B-B14F-4D97-AF65-F5344CB8AC3E}">
        <p14:creationId xmlns:p14="http://schemas.microsoft.com/office/powerpoint/2010/main" val="3974528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0D573B-ACE3-CDBB-64DB-7DE393D05C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B724FB0-2D44-042F-D6CA-CBCE32326E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0BFB61-0AA5-CEC4-589B-06234073E8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11A307-DDCB-4A41-B493-A872B4027551}" type="datetimeFigureOut">
              <a:rPr lang="en-GB" smtClean="0"/>
              <a:t>09/10/2023</a:t>
            </a:fld>
            <a:endParaRPr lang="en-GB"/>
          </a:p>
        </p:txBody>
      </p:sp>
      <p:sp>
        <p:nvSpPr>
          <p:cNvPr id="5" name="Footer Placeholder 4">
            <a:extLst>
              <a:ext uri="{FF2B5EF4-FFF2-40B4-BE49-F238E27FC236}">
                <a16:creationId xmlns:a16="http://schemas.microsoft.com/office/drawing/2014/main" id="{C4D8C53C-5B89-FD45-B3BE-A45903C624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64736EE-2806-2107-BC25-E316865ED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9D9509-A631-4F60-9A8C-9ECABE7C2770}" type="slidenum">
              <a:rPr lang="en-GB" smtClean="0"/>
              <a:t>‹#›</a:t>
            </a:fld>
            <a:endParaRPr lang="en-GB"/>
          </a:p>
        </p:txBody>
      </p:sp>
    </p:spTree>
    <p:extLst>
      <p:ext uri="{BB962C8B-B14F-4D97-AF65-F5344CB8AC3E}">
        <p14:creationId xmlns:p14="http://schemas.microsoft.com/office/powerpoint/2010/main" val="32387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363254" y="2506276"/>
            <a:ext cx="11465492" cy="371164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363254" y="967770"/>
            <a:ext cx="11465492" cy="1325563"/>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0" y="6469694"/>
            <a:ext cx="12192000" cy="388306"/>
          </a:xfrm>
          <a:prstGeom prst="rect">
            <a:avLst/>
          </a:prstGeom>
        </p:spPr>
      </p:pic>
    </p:spTree>
    <p:extLst>
      <p:ext uri="{BB962C8B-B14F-4D97-AF65-F5344CB8AC3E}">
        <p14:creationId xmlns:p14="http://schemas.microsoft.com/office/powerpoint/2010/main" val="2636643151"/>
      </p:ext>
    </p:extLst>
  </p:cSld>
  <p:clrMap bg1="lt1" tx1="dk1" bg2="lt2" tx2="dk2" accent1="accent1" accent2="accent2" accent3="accent3" accent4="accent4" accent5="accent5" accent6="accent6" hlink="hlink" folHlink="folHlink"/>
  <p:sldLayoutIdLst>
    <p:sldLayoutId id="2147483659" r:id="rId1"/>
    <p:sldLayoutId id="2147483661" r:id="rId2"/>
  </p:sldLayoutIdLst>
  <p:txStyles>
    <p:titleStyle>
      <a:lvl1pPr algn="l" defTabSz="1371600" rtl="0" eaLnBrk="1" latinLnBrk="0" hangingPunct="1">
        <a:lnSpc>
          <a:spcPct val="90000"/>
        </a:lnSpc>
        <a:spcBef>
          <a:spcPct val="0"/>
        </a:spcBef>
        <a:buNone/>
        <a:defRPr sz="5400" b="1" kern="1200">
          <a:solidFill>
            <a:schemeClr val="accent2"/>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50.png"/></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4BF3-8D71-FC41-9B7C-67362AE1561D}"/>
              </a:ext>
            </a:extLst>
          </p:cNvPr>
          <p:cNvSpPr>
            <a:spLocks noGrp="1"/>
          </p:cNvSpPr>
          <p:nvPr>
            <p:ph type="ctrTitle"/>
          </p:nvPr>
        </p:nvSpPr>
        <p:spPr>
          <a:xfrm>
            <a:off x="363254" y="2385392"/>
            <a:ext cx="11465492" cy="2176669"/>
          </a:xfrm>
        </p:spPr>
        <p:txBody>
          <a:bodyPr>
            <a:normAutofit/>
          </a:bodyPr>
          <a:lst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a:lstStyle>
          <a:p>
            <a:pPr algn="ctr"/>
            <a:r>
              <a:rPr lang="en-US" sz="4400" dirty="0"/>
              <a:t>Introduction to </a:t>
            </a:r>
            <a:br>
              <a:rPr lang="en-US" sz="4400" dirty="0"/>
            </a:br>
            <a:r>
              <a:rPr lang="en-US" sz="4400" dirty="0"/>
              <a:t>Latent Transition Analysis (part 3)</a:t>
            </a:r>
            <a:br>
              <a:rPr lang="en-GB" sz="4400" dirty="0"/>
            </a:br>
            <a:endParaRPr lang="en-GB" sz="4400" b="0" dirty="0"/>
          </a:p>
        </p:txBody>
      </p:sp>
      <p:sp>
        <p:nvSpPr>
          <p:cNvPr id="3" name="Subtitle 2">
            <a:extLst>
              <a:ext uri="{FF2B5EF4-FFF2-40B4-BE49-F238E27FC236}">
                <a16:creationId xmlns:a16="http://schemas.microsoft.com/office/drawing/2014/main" id="{B2652966-0829-4244-ABC0-F1A8CC7C3184}"/>
              </a:ext>
            </a:extLst>
          </p:cNvPr>
          <p:cNvSpPr>
            <a:spLocks noGrp="1"/>
          </p:cNvSpPr>
          <p:nvPr>
            <p:ph type="subTitle" idx="1"/>
          </p:nvPr>
        </p:nvSpPr>
        <p:spPr>
          <a:xfrm>
            <a:off x="363254" y="4746561"/>
            <a:ext cx="11465492" cy="1784618"/>
          </a:xfrm>
        </p:spPr>
        <p:txBody>
          <a:bodyPr/>
          <a:lst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a:lstStyle>
          <a:p>
            <a:pPr algn="ctr"/>
            <a:r>
              <a:rPr lang="en-GB" dirty="0"/>
              <a:t>Dr Oliver Perra</a:t>
            </a:r>
          </a:p>
          <a:p>
            <a:endParaRPr lang="en-GB" dirty="0"/>
          </a:p>
        </p:txBody>
      </p:sp>
    </p:spTree>
    <p:extLst>
      <p:ext uri="{BB962C8B-B14F-4D97-AF65-F5344CB8AC3E}">
        <p14:creationId xmlns:p14="http://schemas.microsoft.com/office/powerpoint/2010/main" val="1298582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2400" dirty="0">
                <a:solidFill>
                  <a:schemeClr val="bg1"/>
                </a:solidFill>
              </a:rPr>
              <a:t>	</a:t>
            </a:r>
            <a:r>
              <a:rPr lang="en-GB" sz="3600" dirty="0">
                <a:solidFill>
                  <a:schemeClr val="bg1"/>
                </a:solidFill>
              </a:rPr>
              <a:t>Key parameters in LTA</a:t>
            </a:r>
          </a:p>
        </p:txBody>
      </p:sp>
      <p:pic>
        <p:nvPicPr>
          <p:cNvPr id="3" name="Picture 2">
            <a:extLst>
              <a:ext uri="{FF2B5EF4-FFF2-40B4-BE49-F238E27FC236}">
                <a16:creationId xmlns:a16="http://schemas.microsoft.com/office/drawing/2014/main" id="{8DC88AF4-01AB-E163-2564-934DAAB59997}"/>
              </a:ext>
            </a:extLst>
          </p:cNvPr>
          <p:cNvPicPr>
            <a:picLocks noChangeAspect="1"/>
          </p:cNvPicPr>
          <p:nvPr/>
        </p:nvPicPr>
        <p:blipFill>
          <a:blip r:embed="rId3"/>
          <a:stretch>
            <a:fillRect/>
          </a:stretch>
        </p:blipFill>
        <p:spPr>
          <a:xfrm>
            <a:off x="460147" y="1572296"/>
            <a:ext cx="11510246" cy="4773582"/>
          </a:xfrm>
          <a:prstGeom prst="rect">
            <a:avLst/>
          </a:prstGeom>
        </p:spPr>
      </p:pic>
    </p:spTree>
    <p:extLst>
      <p:ext uri="{BB962C8B-B14F-4D97-AF65-F5344CB8AC3E}">
        <p14:creationId xmlns:p14="http://schemas.microsoft.com/office/powerpoint/2010/main" val="3356990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3600" dirty="0">
                <a:solidFill>
                  <a:schemeClr val="bg1"/>
                </a:solidFill>
              </a:rPr>
              <a:t>	Constraints on Transition Probabilities</a:t>
            </a:r>
          </a:p>
        </p:txBody>
      </p:sp>
      <p:sp>
        <p:nvSpPr>
          <p:cNvPr id="6" name="Content Placeholder 2">
            <a:extLst>
              <a:ext uri="{FF2B5EF4-FFF2-40B4-BE49-F238E27FC236}">
                <a16:creationId xmlns:a16="http://schemas.microsoft.com/office/drawing/2014/main" id="{908EA747-8E36-48EB-720C-D6F0421B8A21}"/>
              </a:ext>
            </a:extLst>
          </p:cNvPr>
          <p:cNvSpPr txBox="1">
            <a:spLocks/>
          </p:cNvSpPr>
          <p:nvPr/>
        </p:nvSpPr>
        <p:spPr>
          <a:xfrm>
            <a:off x="337930" y="1743007"/>
            <a:ext cx="1156914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t>.</a:t>
            </a:r>
            <a:endParaRPr lang="en-GB" dirty="0"/>
          </a:p>
        </p:txBody>
      </p:sp>
      <p:graphicFrame>
        <p:nvGraphicFramePr>
          <p:cNvPr id="3" name="Table 3">
            <a:extLst>
              <a:ext uri="{FF2B5EF4-FFF2-40B4-BE49-F238E27FC236}">
                <a16:creationId xmlns:a16="http://schemas.microsoft.com/office/drawing/2014/main" id="{10445327-B119-6CE4-2845-1ACA3CE9A75B}"/>
              </a:ext>
            </a:extLst>
          </p:cNvPr>
          <p:cNvGraphicFramePr>
            <a:graphicFrameLocks noGrp="1"/>
          </p:cNvGraphicFramePr>
          <p:nvPr>
            <p:extLst>
              <p:ext uri="{D42A27DB-BD31-4B8C-83A1-F6EECF244321}">
                <p14:modId xmlns:p14="http://schemas.microsoft.com/office/powerpoint/2010/main" val="660692103"/>
              </p:ext>
            </p:extLst>
          </p:nvPr>
        </p:nvGraphicFramePr>
        <p:xfrm>
          <a:off x="284923" y="1438207"/>
          <a:ext cx="11569147" cy="1993900"/>
        </p:xfrm>
        <a:graphic>
          <a:graphicData uri="http://schemas.openxmlformats.org/drawingml/2006/table">
            <a:tbl>
              <a:tblPr firstRow="1" bandRow="1">
                <a:tableStyleId>{5C22544A-7EE6-4342-B048-85BDC9FD1C3A}</a:tableStyleId>
              </a:tblPr>
              <a:tblGrid>
                <a:gridCol w="3983751">
                  <a:extLst>
                    <a:ext uri="{9D8B030D-6E8A-4147-A177-3AD203B41FA5}">
                      <a16:colId xmlns:a16="http://schemas.microsoft.com/office/drawing/2014/main" val="1816230769"/>
                    </a:ext>
                  </a:extLst>
                </a:gridCol>
                <a:gridCol w="1896349">
                  <a:extLst>
                    <a:ext uri="{9D8B030D-6E8A-4147-A177-3AD203B41FA5}">
                      <a16:colId xmlns:a16="http://schemas.microsoft.com/office/drawing/2014/main" val="788318965"/>
                    </a:ext>
                  </a:extLst>
                </a:gridCol>
                <a:gridCol w="1896349">
                  <a:extLst>
                    <a:ext uri="{9D8B030D-6E8A-4147-A177-3AD203B41FA5}">
                      <a16:colId xmlns:a16="http://schemas.microsoft.com/office/drawing/2014/main" val="2770313661"/>
                    </a:ext>
                  </a:extLst>
                </a:gridCol>
                <a:gridCol w="1896349">
                  <a:extLst>
                    <a:ext uri="{9D8B030D-6E8A-4147-A177-3AD203B41FA5}">
                      <a16:colId xmlns:a16="http://schemas.microsoft.com/office/drawing/2014/main" val="3067244924"/>
                    </a:ext>
                  </a:extLst>
                </a:gridCol>
                <a:gridCol w="1896349">
                  <a:extLst>
                    <a:ext uri="{9D8B030D-6E8A-4147-A177-3AD203B41FA5}">
                      <a16:colId xmlns:a16="http://schemas.microsoft.com/office/drawing/2014/main" val="3723078047"/>
                    </a:ext>
                  </a:extLst>
                </a:gridCol>
              </a:tblGrid>
              <a:tr h="835660">
                <a:tc>
                  <a:txBody>
                    <a:bodyPr/>
                    <a:lstStyle/>
                    <a:p>
                      <a:r>
                        <a:rPr lang="en-GB" sz="2800" dirty="0"/>
                        <a:t>Age 14 ↓   /    Age15</a:t>
                      </a:r>
                      <a:r>
                        <a:rPr lang="en-GB" sz="2800" dirty="0">
                          <a:sym typeface="Wingdings" panose="05000000000000000000" pitchFamily="2" charset="2"/>
                        </a:rPr>
                        <a:t> </a:t>
                      </a:r>
                      <a:endParaRPr lang="en-GB" sz="2800" dirty="0"/>
                    </a:p>
                  </a:txBody>
                  <a:tcPr/>
                </a:tc>
                <a:tc>
                  <a:txBody>
                    <a:bodyPr/>
                    <a:lstStyle/>
                    <a:p>
                      <a:pPr algn="ctr"/>
                      <a:r>
                        <a:rPr lang="en-GB" sz="2800" dirty="0"/>
                        <a:t>Abusers</a:t>
                      </a:r>
                    </a:p>
                  </a:txBody>
                  <a:tcPr/>
                </a:tc>
                <a:tc>
                  <a:txBody>
                    <a:bodyPr/>
                    <a:lstStyle/>
                    <a:p>
                      <a:pPr algn="ctr"/>
                      <a:r>
                        <a:rPr lang="en-GB" sz="2800" dirty="0" err="1"/>
                        <a:t>Experim</a:t>
                      </a:r>
                      <a:r>
                        <a:rPr lang="en-GB" sz="2800" dirty="0"/>
                        <a:t>.</a:t>
                      </a:r>
                    </a:p>
                  </a:txBody>
                  <a:tcPr/>
                </a:tc>
                <a:tc>
                  <a:txBody>
                    <a:bodyPr/>
                    <a:lstStyle/>
                    <a:p>
                      <a:pPr algn="ctr"/>
                      <a:r>
                        <a:rPr lang="en-GB" sz="2800" dirty="0"/>
                        <a:t>Abstain.</a:t>
                      </a:r>
                    </a:p>
                  </a:txBody>
                  <a:tcPr>
                    <a:lnR w="12700" cap="flat" cmpd="sng" algn="ctr">
                      <a:solidFill>
                        <a:schemeClr val="tx1"/>
                      </a:solidFill>
                      <a:prstDash val="solid"/>
                      <a:round/>
                      <a:headEnd type="none" w="med" len="med"/>
                      <a:tailEnd type="none" w="med" len="med"/>
                    </a:lnR>
                  </a:tcPr>
                </a:tc>
                <a:tc>
                  <a:txBody>
                    <a:bodyPr/>
                    <a:lstStyle/>
                    <a:p>
                      <a:pPr algn="ctr"/>
                      <a:r>
                        <a:rPr lang="en-GB" sz="2800" dirty="0"/>
                        <a:t>Total</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9137464"/>
                  </a:ext>
                </a:extLst>
              </a:tr>
              <a:tr h="477520">
                <a:tc>
                  <a:txBody>
                    <a:bodyPr/>
                    <a:lstStyle/>
                    <a:p>
                      <a:r>
                        <a:rPr lang="en-GB" sz="3200" dirty="0" err="1"/>
                        <a:t>Experim</a:t>
                      </a:r>
                      <a:r>
                        <a:rPr lang="en-GB" sz="3200" dirty="0"/>
                        <a:t>.</a:t>
                      </a:r>
                    </a:p>
                  </a:txBody>
                  <a:tcPr/>
                </a:tc>
                <a:tc>
                  <a:txBody>
                    <a:bodyPr/>
                    <a:lstStyle/>
                    <a:p>
                      <a:pPr algn="ctr"/>
                      <a:r>
                        <a:rPr lang="en-GB" sz="3200" dirty="0"/>
                        <a:t>0.39</a:t>
                      </a:r>
                    </a:p>
                  </a:txBody>
                  <a:tcPr/>
                </a:tc>
                <a:tc>
                  <a:txBody>
                    <a:bodyPr/>
                    <a:lstStyle/>
                    <a:p>
                      <a:pPr algn="ctr"/>
                      <a:r>
                        <a:rPr lang="en-GB" sz="3200" dirty="0"/>
                        <a:t>0.56</a:t>
                      </a:r>
                    </a:p>
                  </a:txBody>
                  <a:tcPr/>
                </a:tc>
                <a:tc>
                  <a:txBody>
                    <a:bodyPr/>
                    <a:lstStyle/>
                    <a:p>
                      <a:pPr algn="ctr"/>
                      <a:r>
                        <a:rPr lang="en-GB" sz="3200" dirty="0"/>
                        <a:t>0.05</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5528739"/>
                  </a:ext>
                </a:extLst>
              </a:tr>
              <a:tr h="477520">
                <a:tc>
                  <a:txBody>
                    <a:bodyPr/>
                    <a:lstStyle/>
                    <a:p>
                      <a:r>
                        <a:rPr lang="en-GB" sz="3200" dirty="0"/>
                        <a:t>Abstain.</a:t>
                      </a:r>
                    </a:p>
                  </a:txBody>
                  <a:tcPr/>
                </a:tc>
                <a:tc>
                  <a:txBody>
                    <a:bodyPr/>
                    <a:lstStyle/>
                    <a:p>
                      <a:pPr algn="ctr"/>
                      <a:r>
                        <a:rPr lang="en-GB" sz="3200" dirty="0"/>
                        <a:t>0.07</a:t>
                      </a:r>
                    </a:p>
                  </a:txBody>
                  <a:tcPr/>
                </a:tc>
                <a:tc>
                  <a:txBody>
                    <a:bodyPr/>
                    <a:lstStyle/>
                    <a:p>
                      <a:pPr algn="ctr"/>
                      <a:r>
                        <a:rPr lang="en-GB" sz="3200" dirty="0"/>
                        <a:t>0.25</a:t>
                      </a:r>
                    </a:p>
                  </a:txBody>
                  <a:tcPr/>
                </a:tc>
                <a:tc>
                  <a:txBody>
                    <a:bodyPr/>
                    <a:lstStyle/>
                    <a:p>
                      <a:pPr algn="ctr"/>
                      <a:r>
                        <a:rPr lang="en-GB" sz="3200" dirty="0"/>
                        <a:t>0.68</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52773640"/>
                  </a:ext>
                </a:extLst>
              </a:tr>
            </a:tbl>
          </a:graphicData>
        </a:graphic>
      </p:graphicFrame>
      <p:sp>
        <p:nvSpPr>
          <p:cNvPr id="7" name="Oval 6">
            <a:extLst>
              <a:ext uri="{FF2B5EF4-FFF2-40B4-BE49-F238E27FC236}">
                <a16:creationId xmlns:a16="http://schemas.microsoft.com/office/drawing/2014/main" id="{390F2618-2D8F-D096-D522-4B741F4F5415}"/>
              </a:ext>
            </a:extLst>
          </p:cNvPr>
          <p:cNvSpPr/>
          <p:nvPr/>
        </p:nvSpPr>
        <p:spPr>
          <a:xfrm>
            <a:off x="8039100" y="2092257"/>
            <a:ext cx="1981200" cy="685800"/>
          </a:xfrm>
          <a:prstGeom prst="ellipse">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47174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3600" dirty="0">
                <a:solidFill>
                  <a:schemeClr val="bg1"/>
                </a:solidFill>
              </a:rPr>
              <a:t>	Constraints on Transition Probabilities</a:t>
            </a:r>
            <a:endParaRPr lang="en-GB" sz="4800" dirty="0">
              <a:solidFill>
                <a:schemeClr val="bg1"/>
              </a:solidFill>
            </a:endParaRPr>
          </a:p>
        </p:txBody>
      </p:sp>
      <p:sp>
        <p:nvSpPr>
          <p:cNvPr id="6" name="Content Placeholder 2">
            <a:extLst>
              <a:ext uri="{FF2B5EF4-FFF2-40B4-BE49-F238E27FC236}">
                <a16:creationId xmlns:a16="http://schemas.microsoft.com/office/drawing/2014/main" id="{908EA747-8E36-48EB-720C-D6F0421B8A21}"/>
              </a:ext>
            </a:extLst>
          </p:cNvPr>
          <p:cNvSpPr txBox="1">
            <a:spLocks/>
          </p:cNvSpPr>
          <p:nvPr/>
        </p:nvSpPr>
        <p:spPr>
          <a:xfrm>
            <a:off x="337930" y="1743007"/>
            <a:ext cx="1156914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t>.</a:t>
            </a:r>
            <a:endParaRPr lang="en-GB" dirty="0"/>
          </a:p>
        </p:txBody>
      </p:sp>
      <p:graphicFrame>
        <p:nvGraphicFramePr>
          <p:cNvPr id="3" name="Table 3">
            <a:extLst>
              <a:ext uri="{FF2B5EF4-FFF2-40B4-BE49-F238E27FC236}">
                <a16:creationId xmlns:a16="http://schemas.microsoft.com/office/drawing/2014/main" id="{10445327-B119-6CE4-2845-1ACA3CE9A75B}"/>
              </a:ext>
            </a:extLst>
          </p:cNvPr>
          <p:cNvGraphicFramePr>
            <a:graphicFrameLocks noGrp="1"/>
          </p:cNvGraphicFramePr>
          <p:nvPr>
            <p:extLst>
              <p:ext uri="{D42A27DB-BD31-4B8C-83A1-F6EECF244321}">
                <p14:modId xmlns:p14="http://schemas.microsoft.com/office/powerpoint/2010/main" val="3464617983"/>
              </p:ext>
            </p:extLst>
          </p:nvPr>
        </p:nvGraphicFramePr>
        <p:xfrm>
          <a:off x="284922" y="1435100"/>
          <a:ext cx="11569147" cy="1993900"/>
        </p:xfrm>
        <a:graphic>
          <a:graphicData uri="http://schemas.openxmlformats.org/drawingml/2006/table">
            <a:tbl>
              <a:tblPr firstRow="1" bandRow="1">
                <a:tableStyleId>{5C22544A-7EE6-4342-B048-85BDC9FD1C3A}</a:tableStyleId>
              </a:tblPr>
              <a:tblGrid>
                <a:gridCol w="3983751">
                  <a:extLst>
                    <a:ext uri="{9D8B030D-6E8A-4147-A177-3AD203B41FA5}">
                      <a16:colId xmlns:a16="http://schemas.microsoft.com/office/drawing/2014/main" val="1816230769"/>
                    </a:ext>
                  </a:extLst>
                </a:gridCol>
                <a:gridCol w="1896349">
                  <a:extLst>
                    <a:ext uri="{9D8B030D-6E8A-4147-A177-3AD203B41FA5}">
                      <a16:colId xmlns:a16="http://schemas.microsoft.com/office/drawing/2014/main" val="788318965"/>
                    </a:ext>
                  </a:extLst>
                </a:gridCol>
                <a:gridCol w="1896349">
                  <a:extLst>
                    <a:ext uri="{9D8B030D-6E8A-4147-A177-3AD203B41FA5}">
                      <a16:colId xmlns:a16="http://schemas.microsoft.com/office/drawing/2014/main" val="2770313661"/>
                    </a:ext>
                  </a:extLst>
                </a:gridCol>
                <a:gridCol w="1896349">
                  <a:extLst>
                    <a:ext uri="{9D8B030D-6E8A-4147-A177-3AD203B41FA5}">
                      <a16:colId xmlns:a16="http://schemas.microsoft.com/office/drawing/2014/main" val="3067244924"/>
                    </a:ext>
                  </a:extLst>
                </a:gridCol>
                <a:gridCol w="1896349">
                  <a:extLst>
                    <a:ext uri="{9D8B030D-6E8A-4147-A177-3AD203B41FA5}">
                      <a16:colId xmlns:a16="http://schemas.microsoft.com/office/drawing/2014/main" val="3723078047"/>
                    </a:ext>
                  </a:extLst>
                </a:gridCol>
              </a:tblGrid>
              <a:tr h="835660">
                <a:tc>
                  <a:txBody>
                    <a:bodyPr/>
                    <a:lstStyle/>
                    <a:p>
                      <a:r>
                        <a:rPr lang="en-GB" sz="2800" dirty="0"/>
                        <a:t>Age 14 ↓   /    Age15</a:t>
                      </a:r>
                      <a:r>
                        <a:rPr lang="en-GB" sz="2800" dirty="0">
                          <a:sym typeface="Wingdings" panose="05000000000000000000" pitchFamily="2" charset="2"/>
                        </a:rPr>
                        <a:t> </a:t>
                      </a:r>
                      <a:endParaRPr lang="en-GB" sz="2800" dirty="0"/>
                    </a:p>
                  </a:txBody>
                  <a:tcPr/>
                </a:tc>
                <a:tc>
                  <a:txBody>
                    <a:bodyPr/>
                    <a:lstStyle/>
                    <a:p>
                      <a:pPr algn="ctr"/>
                      <a:r>
                        <a:rPr lang="en-GB" sz="2800" dirty="0"/>
                        <a:t>Abusers</a:t>
                      </a:r>
                    </a:p>
                  </a:txBody>
                  <a:tcPr/>
                </a:tc>
                <a:tc>
                  <a:txBody>
                    <a:bodyPr/>
                    <a:lstStyle/>
                    <a:p>
                      <a:pPr algn="ctr"/>
                      <a:r>
                        <a:rPr lang="en-GB" sz="2800" dirty="0" err="1"/>
                        <a:t>Experim</a:t>
                      </a:r>
                      <a:r>
                        <a:rPr lang="en-GB" sz="2800" dirty="0"/>
                        <a:t>.</a:t>
                      </a:r>
                    </a:p>
                  </a:txBody>
                  <a:tcPr/>
                </a:tc>
                <a:tc>
                  <a:txBody>
                    <a:bodyPr/>
                    <a:lstStyle/>
                    <a:p>
                      <a:pPr algn="ctr"/>
                      <a:r>
                        <a:rPr lang="en-GB" sz="2800" dirty="0"/>
                        <a:t>Abstain.</a:t>
                      </a:r>
                    </a:p>
                  </a:txBody>
                  <a:tcPr>
                    <a:lnR w="12700" cap="flat" cmpd="sng" algn="ctr">
                      <a:solidFill>
                        <a:schemeClr val="tx1"/>
                      </a:solidFill>
                      <a:prstDash val="solid"/>
                      <a:round/>
                      <a:headEnd type="none" w="med" len="med"/>
                      <a:tailEnd type="none" w="med" len="med"/>
                    </a:lnR>
                  </a:tcPr>
                </a:tc>
                <a:tc>
                  <a:txBody>
                    <a:bodyPr/>
                    <a:lstStyle/>
                    <a:p>
                      <a:pPr algn="ctr"/>
                      <a:r>
                        <a:rPr lang="en-GB" sz="2800" dirty="0"/>
                        <a:t>Total</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9137464"/>
                  </a:ext>
                </a:extLst>
              </a:tr>
              <a:tr h="477520">
                <a:tc>
                  <a:txBody>
                    <a:bodyPr/>
                    <a:lstStyle/>
                    <a:p>
                      <a:r>
                        <a:rPr lang="en-GB" sz="3200" dirty="0" err="1"/>
                        <a:t>Experim</a:t>
                      </a:r>
                      <a:r>
                        <a:rPr lang="en-GB" sz="3200" dirty="0"/>
                        <a:t>.</a:t>
                      </a:r>
                    </a:p>
                  </a:txBody>
                  <a:tcPr/>
                </a:tc>
                <a:tc>
                  <a:txBody>
                    <a:bodyPr/>
                    <a:lstStyle/>
                    <a:p>
                      <a:pPr algn="ctr"/>
                      <a:r>
                        <a:rPr lang="en-GB" sz="3200" dirty="0"/>
                        <a:t>0.39</a:t>
                      </a:r>
                    </a:p>
                  </a:txBody>
                  <a:tcPr/>
                </a:tc>
                <a:tc>
                  <a:txBody>
                    <a:bodyPr/>
                    <a:lstStyle/>
                    <a:p>
                      <a:pPr algn="ctr"/>
                      <a:r>
                        <a:rPr lang="en-GB" sz="3200" dirty="0"/>
                        <a:t>0.56</a:t>
                      </a:r>
                    </a:p>
                  </a:txBody>
                  <a:tcPr/>
                </a:tc>
                <a:tc>
                  <a:txBody>
                    <a:bodyPr/>
                    <a:lstStyle/>
                    <a:p>
                      <a:pPr algn="ctr"/>
                      <a:r>
                        <a:rPr lang="en-GB" sz="3200" dirty="0"/>
                        <a:t>0.05</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5528739"/>
                  </a:ext>
                </a:extLst>
              </a:tr>
              <a:tr h="477520">
                <a:tc>
                  <a:txBody>
                    <a:bodyPr/>
                    <a:lstStyle/>
                    <a:p>
                      <a:r>
                        <a:rPr lang="en-GB" sz="3200" dirty="0"/>
                        <a:t>Abstain.</a:t>
                      </a:r>
                    </a:p>
                  </a:txBody>
                  <a:tcPr/>
                </a:tc>
                <a:tc>
                  <a:txBody>
                    <a:bodyPr/>
                    <a:lstStyle/>
                    <a:p>
                      <a:pPr algn="ctr"/>
                      <a:r>
                        <a:rPr lang="en-GB" sz="3200" dirty="0"/>
                        <a:t>0.07</a:t>
                      </a:r>
                    </a:p>
                  </a:txBody>
                  <a:tcPr/>
                </a:tc>
                <a:tc>
                  <a:txBody>
                    <a:bodyPr/>
                    <a:lstStyle/>
                    <a:p>
                      <a:pPr algn="ctr"/>
                      <a:r>
                        <a:rPr lang="en-GB" sz="3200" dirty="0"/>
                        <a:t>0.25</a:t>
                      </a:r>
                    </a:p>
                  </a:txBody>
                  <a:tcPr/>
                </a:tc>
                <a:tc>
                  <a:txBody>
                    <a:bodyPr/>
                    <a:lstStyle/>
                    <a:p>
                      <a:pPr algn="ctr"/>
                      <a:r>
                        <a:rPr lang="en-GB" sz="3200" dirty="0"/>
                        <a:t>0.68</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52773640"/>
                  </a:ext>
                </a:extLst>
              </a:tr>
            </a:tbl>
          </a:graphicData>
        </a:graphic>
      </p:graphicFrame>
      <p:sp>
        <p:nvSpPr>
          <p:cNvPr id="7" name="Oval 6">
            <a:extLst>
              <a:ext uri="{FF2B5EF4-FFF2-40B4-BE49-F238E27FC236}">
                <a16:creationId xmlns:a16="http://schemas.microsoft.com/office/drawing/2014/main" id="{390F2618-2D8F-D096-D522-4B741F4F5415}"/>
              </a:ext>
            </a:extLst>
          </p:cNvPr>
          <p:cNvSpPr/>
          <p:nvPr/>
        </p:nvSpPr>
        <p:spPr>
          <a:xfrm>
            <a:off x="7950200" y="2120469"/>
            <a:ext cx="1981200" cy="685800"/>
          </a:xfrm>
          <a:prstGeom prst="ellipse">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3">
            <a:extLst>
              <a:ext uri="{FF2B5EF4-FFF2-40B4-BE49-F238E27FC236}">
                <a16:creationId xmlns:a16="http://schemas.microsoft.com/office/drawing/2014/main" id="{DA15417B-A713-10C1-81FC-DDF48D8BC488}"/>
              </a:ext>
            </a:extLst>
          </p:cNvPr>
          <p:cNvGraphicFramePr>
            <a:graphicFrameLocks noGrp="1"/>
          </p:cNvGraphicFramePr>
          <p:nvPr>
            <p:extLst>
              <p:ext uri="{D42A27DB-BD31-4B8C-83A1-F6EECF244321}">
                <p14:modId xmlns:p14="http://schemas.microsoft.com/office/powerpoint/2010/main" val="4231970581"/>
              </p:ext>
            </p:extLst>
          </p:nvPr>
        </p:nvGraphicFramePr>
        <p:xfrm>
          <a:off x="284921" y="3601176"/>
          <a:ext cx="11569147" cy="1993900"/>
        </p:xfrm>
        <a:graphic>
          <a:graphicData uri="http://schemas.openxmlformats.org/drawingml/2006/table">
            <a:tbl>
              <a:tblPr firstRow="1" bandRow="1">
                <a:tableStyleId>{5C22544A-7EE6-4342-B048-85BDC9FD1C3A}</a:tableStyleId>
              </a:tblPr>
              <a:tblGrid>
                <a:gridCol w="3983751">
                  <a:extLst>
                    <a:ext uri="{9D8B030D-6E8A-4147-A177-3AD203B41FA5}">
                      <a16:colId xmlns:a16="http://schemas.microsoft.com/office/drawing/2014/main" val="1816230769"/>
                    </a:ext>
                  </a:extLst>
                </a:gridCol>
                <a:gridCol w="1896349">
                  <a:extLst>
                    <a:ext uri="{9D8B030D-6E8A-4147-A177-3AD203B41FA5}">
                      <a16:colId xmlns:a16="http://schemas.microsoft.com/office/drawing/2014/main" val="788318965"/>
                    </a:ext>
                  </a:extLst>
                </a:gridCol>
                <a:gridCol w="1896349">
                  <a:extLst>
                    <a:ext uri="{9D8B030D-6E8A-4147-A177-3AD203B41FA5}">
                      <a16:colId xmlns:a16="http://schemas.microsoft.com/office/drawing/2014/main" val="2770313661"/>
                    </a:ext>
                  </a:extLst>
                </a:gridCol>
                <a:gridCol w="1896349">
                  <a:extLst>
                    <a:ext uri="{9D8B030D-6E8A-4147-A177-3AD203B41FA5}">
                      <a16:colId xmlns:a16="http://schemas.microsoft.com/office/drawing/2014/main" val="3067244924"/>
                    </a:ext>
                  </a:extLst>
                </a:gridCol>
                <a:gridCol w="1896349">
                  <a:extLst>
                    <a:ext uri="{9D8B030D-6E8A-4147-A177-3AD203B41FA5}">
                      <a16:colId xmlns:a16="http://schemas.microsoft.com/office/drawing/2014/main" val="3723078047"/>
                    </a:ext>
                  </a:extLst>
                </a:gridCol>
              </a:tblGrid>
              <a:tr h="835660">
                <a:tc>
                  <a:txBody>
                    <a:bodyPr/>
                    <a:lstStyle/>
                    <a:p>
                      <a:r>
                        <a:rPr lang="en-GB" sz="2800" dirty="0"/>
                        <a:t>Age 14 ↓   /   Age15</a:t>
                      </a:r>
                      <a:r>
                        <a:rPr lang="en-GB" sz="2800" dirty="0">
                          <a:sym typeface="Wingdings" panose="05000000000000000000" pitchFamily="2" charset="2"/>
                        </a:rPr>
                        <a:t> </a:t>
                      </a:r>
                      <a:endParaRPr lang="en-GB" sz="2800" dirty="0"/>
                    </a:p>
                  </a:txBody>
                  <a:tcPr/>
                </a:tc>
                <a:tc>
                  <a:txBody>
                    <a:bodyPr/>
                    <a:lstStyle/>
                    <a:p>
                      <a:pPr algn="ctr"/>
                      <a:r>
                        <a:rPr lang="en-GB" sz="2800" dirty="0"/>
                        <a:t>Abusers</a:t>
                      </a:r>
                    </a:p>
                  </a:txBody>
                  <a:tcPr/>
                </a:tc>
                <a:tc>
                  <a:txBody>
                    <a:bodyPr/>
                    <a:lstStyle/>
                    <a:p>
                      <a:pPr algn="ctr"/>
                      <a:r>
                        <a:rPr lang="en-GB" sz="2800" dirty="0" err="1"/>
                        <a:t>Experim</a:t>
                      </a:r>
                      <a:r>
                        <a:rPr lang="en-GB" sz="2800" dirty="0"/>
                        <a:t>.</a:t>
                      </a:r>
                    </a:p>
                  </a:txBody>
                  <a:tcPr/>
                </a:tc>
                <a:tc>
                  <a:txBody>
                    <a:bodyPr/>
                    <a:lstStyle/>
                    <a:p>
                      <a:pPr algn="ctr"/>
                      <a:r>
                        <a:rPr lang="en-GB" sz="2800" dirty="0"/>
                        <a:t>Abstain.</a:t>
                      </a:r>
                    </a:p>
                  </a:txBody>
                  <a:tcPr>
                    <a:lnR w="12700" cap="flat" cmpd="sng" algn="ctr">
                      <a:solidFill>
                        <a:schemeClr val="tx1"/>
                      </a:solidFill>
                      <a:prstDash val="solid"/>
                      <a:round/>
                      <a:headEnd type="none" w="med" len="med"/>
                      <a:tailEnd type="none" w="med" len="med"/>
                    </a:lnR>
                  </a:tcPr>
                </a:tc>
                <a:tc>
                  <a:txBody>
                    <a:bodyPr/>
                    <a:lstStyle/>
                    <a:p>
                      <a:pPr algn="ctr"/>
                      <a:r>
                        <a:rPr lang="en-GB" sz="2800" dirty="0"/>
                        <a:t>Tot.</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9137464"/>
                  </a:ext>
                </a:extLst>
              </a:tr>
              <a:tr h="477520">
                <a:tc>
                  <a:txBody>
                    <a:bodyPr/>
                    <a:lstStyle/>
                    <a:p>
                      <a:r>
                        <a:rPr lang="en-GB" sz="3200" dirty="0" err="1"/>
                        <a:t>Experim</a:t>
                      </a:r>
                      <a:r>
                        <a:rPr lang="en-GB" sz="3200" dirty="0"/>
                        <a:t>.</a:t>
                      </a:r>
                    </a:p>
                  </a:txBody>
                  <a:tcPr/>
                </a:tc>
                <a:tc>
                  <a:txBody>
                    <a:bodyPr/>
                    <a:lstStyle/>
                    <a:p>
                      <a:pPr algn="ctr"/>
                      <a:r>
                        <a:rPr lang="en-GB" sz="3200" dirty="0"/>
                        <a:t>0.40</a:t>
                      </a:r>
                    </a:p>
                  </a:txBody>
                  <a:tcPr/>
                </a:tc>
                <a:tc>
                  <a:txBody>
                    <a:bodyPr/>
                    <a:lstStyle/>
                    <a:p>
                      <a:pPr algn="ctr"/>
                      <a:r>
                        <a:rPr lang="en-GB" sz="3200" dirty="0"/>
                        <a:t>0.60</a:t>
                      </a:r>
                    </a:p>
                  </a:txBody>
                  <a:tcPr/>
                </a:tc>
                <a:tc>
                  <a:txBody>
                    <a:bodyPr/>
                    <a:lstStyle/>
                    <a:p>
                      <a:pPr algn="ctr"/>
                      <a:r>
                        <a:rPr lang="en-GB" sz="3200" dirty="0"/>
                        <a:t>0.00</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5528739"/>
                  </a:ext>
                </a:extLst>
              </a:tr>
              <a:tr h="477520">
                <a:tc>
                  <a:txBody>
                    <a:bodyPr/>
                    <a:lstStyle/>
                    <a:p>
                      <a:r>
                        <a:rPr lang="en-GB" sz="3200" dirty="0"/>
                        <a:t>Abstain.</a:t>
                      </a:r>
                    </a:p>
                  </a:txBody>
                  <a:tcPr/>
                </a:tc>
                <a:tc>
                  <a:txBody>
                    <a:bodyPr/>
                    <a:lstStyle/>
                    <a:p>
                      <a:pPr algn="ctr"/>
                      <a:r>
                        <a:rPr lang="en-GB" sz="3200" dirty="0"/>
                        <a:t>0.07</a:t>
                      </a:r>
                    </a:p>
                  </a:txBody>
                  <a:tcPr/>
                </a:tc>
                <a:tc>
                  <a:txBody>
                    <a:bodyPr/>
                    <a:lstStyle/>
                    <a:p>
                      <a:pPr algn="ctr"/>
                      <a:r>
                        <a:rPr lang="en-GB" sz="3200" dirty="0"/>
                        <a:t>0.25</a:t>
                      </a:r>
                    </a:p>
                  </a:txBody>
                  <a:tcPr/>
                </a:tc>
                <a:tc>
                  <a:txBody>
                    <a:bodyPr/>
                    <a:lstStyle/>
                    <a:p>
                      <a:pPr algn="ctr"/>
                      <a:r>
                        <a:rPr lang="en-GB" sz="3200" dirty="0"/>
                        <a:t>0.68</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52773640"/>
                  </a:ext>
                </a:extLst>
              </a:tr>
            </a:tbl>
          </a:graphicData>
        </a:graphic>
      </p:graphicFrame>
      <p:sp>
        <p:nvSpPr>
          <p:cNvPr id="5" name="Oval 4">
            <a:extLst>
              <a:ext uri="{FF2B5EF4-FFF2-40B4-BE49-F238E27FC236}">
                <a16:creationId xmlns:a16="http://schemas.microsoft.com/office/drawing/2014/main" id="{4D557522-F19A-A259-6239-E15956D15C1C}"/>
              </a:ext>
            </a:extLst>
          </p:cNvPr>
          <p:cNvSpPr/>
          <p:nvPr/>
        </p:nvSpPr>
        <p:spPr>
          <a:xfrm>
            <a:off x="7950200" y="4333308"/>
            <a:ext cx="1981200" cy="685800"/>
          </a:xfrm>
          <a:prstGeom prst="ellipse">
            <a:avLst/>
          </a:prstGeom>
          <a:no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a:extLst>
              <a:ext uri="{FF2B5EF4-FFF2-40B4-BE49-F238E27FC236}">
                <a16:creationId xmlns:a16="http://schemas.microsoft.com/office/drawing/2014/main" id="{C6522ECB-29E7-88D9-B48E-5381A4E3B9A0}"/>
              </a:ext>
            </a:extLst>
          </p:cNvPr>
          <p:cNvSpPr txBox="1">
            <a:spLocks/>
          </p:cNvSpPr>
          <p:nvPr/>
        </p:nvSpPr>
        <p:spPr>
          <a:xfrm>
            <a:off x="337930" y="5767252"/>
            <a:ext cx="11569147" cy="105922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t>Model with constrained probability nested within model with free transition probabilities:</a:t>
            </a:r>
          </a:p>
          <a:p>
            <a:pPr lvl="1"/>
            <a:r>
              <a:rPr lang="en-GB" dirty="0"/>
              <a:t>Use Likelihood-Ratio Test (LRT) to test H</a:t>
            </a:r>
            <a:r>
              <a:rPr lang="en-GB" baseline="-25000" dirty="0"/>
              <a:t>0 </a:t>
            </a:r>
            <a:r>
              <a:rPr lang="en-GB" dirty="0"/>
              <a:t>of no difference in fit between models.</a:t>
            </a:r>
          </a:p>
        </p:txBody>
      </p:sp>
    </p:spTree>
    <p:extLst>
      <p:ext uri="{BB962C8B-B14F-4D97-AF65-F5344CB8AC3E}">
        <p14:creationId xmlns:p14="http://schemas.microsoft.com/office/powerpoint/2010/main" val="4118441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2400" dirty="0">
                <a:solidFill>
                  <a:schemeClr val="bg1"/>
                </a:solidFill>
              </a:rPr>
              <a:t>	</a:t>
            </a:r>
            <a:r>
              <a:rPr lang="en-GB" sz="3600" dirty="0">
                <a:solidFill>
                  <a:schemeClr val="bg1"/>
                </a:solidFill>
              </a:rPr>
              <a:t>Transition Probabilities: No back-sliding</a:t>
            </a:r>
          </a:p>
        </p:txBody>
      </p:sp>
      <p:sp>
        <p:nvSpPr>
          <p:cNvPr id="6" name="Content Placeholder 2">
            <a:extLst>
              <a:ext uri="{FF2B5EF4-FFF2-40B4-BE49-F238E27FC236}">
                <a16:creationId xmlns:a16="http://schemas.microsoft.com/office/drawing/2014/main" id="{908EA747-8E36-48EB-720C-D6F0421B8A21}"/>
              </a:ext>
            </a:extLst>
          </p:cNvPr>
          <p:cNvSpPr txBox="1">
            <a:spLocks/>
          </p:cNvSpPr>
          <p:nvPr/>
        </p:nvSpPr>
        <p:spPr>
          <a:xfrm>
            <a:off x="337930" y="1743007"/>
            <a:ext cx="1156914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t>.</a:t>
            </a:r>
            <a:endParaRPr lang="en-GB" dirty="0"/>
          </a:p>
        </p:txBody>
      </p:sp>
      <p:graphicFrame>
        <p:nvGraphicFramePr>
          <p:cNvPr id="3" name="Table 3">
            <a:extLst>
              <a:ext uri="{FF2B5EF4-FFF2-40B4-BE49-F238E27FC236}">
                <a16:creationId xmlns:a16="http://schemas.microsoft.com/office/drawing/2014/main" id="{10445327-B119-6CE4-2845-1ACA3CE9A75B}"/>
              </a:ext>
            </a:extLst>
          </p:cNvPr>
          <p:cNvGraphicFramePr>
            <a:graphicFrameLocks noGrp="1"/>
          </p:cNvGraphicFramePr>
          <p:nvPr>
            <p:extLst>
              <p:ext uri="{D42A27DB-BD31-4B8C-83A1-F6EECF244321}">
                <p14:modId xmlns:p14="http://schemas.microsoft.com/office/powerpoint/2010/main" val="2505387377"/>
              </p:ext>
            </p:extLst>
          </p:nvPr>
        </p:nvGraphicFramePr>
        <p:xfrm>
          <a:off x="284922" y="1435100"/>
          <a:ext cx="11342056" cy="2573020"/>
        </p:xfrm>
        <a:graphic>
          <a:graphicData uri="http://schemas.openxmlformats.org/drawingml/2006/table">
            <a:tbl>
              <a:tblPr firstRow="1" bandRow="1">
                <a:tableStyleId>{5C22544A-7EE6-4342-B048-85BDC9FD1C3A}</a:tableStyleId>
              </a:tblPr>
              <a:tblGrid>
                <a:gridCol w="3756660">
                  <a:extLst>
                    <a:ext uri="{9D8B030D-6E8A-4147-A177-3AD203B41FA5}">
                      <a16:colId xmlns:a16="http://schemas.microsoft.com/office/drawing/2014/main" val="1816230769"/>
                    </a:ext>
                  </a:extLst>
                </a:gridCol>
                <a:gridCol w="1896349">
                  <a:extLst>
                    <a:ext uri="{9D8B030D-6E8A-4147-A177-3AD203B41FA5}">
                      <a16:colId xmlns:a16="http://schemas.microsoft.com/office/drawing/2014/main" val="788318965"/>
                    </a:ext>
                  </a:extLst>
                </a:gridCol>
                <a:gridCol w="1896349">
                  <a:extLst>
                    <a:ext uri="{9D8B030D-6E8A-4147-A177-3AD203B41FA5}">
                      <a16:colId xmlns:a16="http://schemas.microsoft.com/office/drawing/2014/main" val="2770313661"/>
                    </a:ext>
                  </a:extLst>
                </a:gridCol>
                <a:gridCol w="1896349">
                  <a:extLst>
                    <a:ext uri="{9D8B030D-6E8A-4147-A177-3AD203B41FA5}">
                      <a16:colId xmlns:a16="http://schemas.microsoft.com/office/drawing/2014/main" val="3067244924"/>
                    </a:ext>
                  </a:extLst>
                </a:gridCol>
                <a:gridCol w="1896349">
                  <a:extLst>
                    <a:ext uri="{9D8B030D-6E8A-4147-A177-3AD203B41FA5}">
                      <a16:colId xmlns:a16="http://schemas.microsoft.com/office/drawing/2014/main" val="3723078047"/>
                    </a:ext>
                  </a:extLst>
                </a:gridCol>
              </a:tblGrid>
              <a:tr h="835660">
                <a:tc>
                  <a:txBody>
                    <a:bodyPr/>
                    <a:lstStyle/>
                    <a:p>
                      <a:r>
                        <a:rPr lang="en-GB" sz="2800" dirty="0"/>
                        <a:t>Time 0↓   /      Time 1</a:t>
                      </a:r>
                      <a:r>
                        <a:rPr lang="en-GB" sz="2800" dirty="0">
                          <a:sym typeface="Wingdings" panose="05000000000000000000" pitchFamily="2" charset="2"/>
                        </a:rPr>
                        <a:t> </a:t>
                      </a:r>
                      <a:endParaRPr lang="en-GB" sz="2800" dirty="0"/>
                    </a:p>
                  </a:txBody>
                  <a:tcPr/>
                </a:tc>
                <a:tc>
                  <a:txBody>
                    <a:bodyPr/>
                    <a:lstStyle/>
                    <a:p>
                      <a:pPr algn="ctr"/>
                      <a:r>
                        <a:rPr lang="en-GB" sz="2800" dirty="0"/>
                        <a:t>Novice</a:t>
                      </a:r>
                    </a:p>
                  </a:txBody>
                  <a:tcPr/>
                </a:tc>
                <a:tc>
                  <a:txBody>
                    <a:bodyPr/>
                    <a:lstStyle/>
                    <a:p>
                      <a:pPr algn="ctr"/>
                      <a:r>
                        <a:rPr lang="en-GB" sz="2800" dirty="0"/>
                        <a:t>Learner</a:t>
                      </a:r>
                    </a:p>
                  </a:txBody>
                  <a:tcPr/>
                </a:tc>
                <a:tc>
                  <a:txBody>
                    <a:bodyPr/>
                    <a:lstStyle/>
                    <a:p>
                      <a:pPr algn="ctr"/>
                      <a:r>
                        <a:rPr lang="en-GB" sz="2800" dirty="0"/>
                        <a:t>Master</a:t>
                      </a:r>
                    </a:p>
                  </a:txBody>
                  <a:tcPr>
                    <a:lnR w="12700" cap="flat" cmpd="sng" algn="ctr">
                      <a:solidFill>
                        <a:schemeClr val="tx1"/>
                      </a:solidFill>
                      <a:prstDash val="solid"/>
                      <a:round/>
                      <a:headEnd type="none" w="med" len="med"/>
                      <a:tailEnd type="none" w="med" len="med"/>
                    </a:lnR>
                  </a:tcPr>
                </a:tc>
                <a:tc>
                  <a:txBody>
                    <a:bodyPr/>
                    <a:lstStyle/>
                    <a:p>
                      <a:pPr algn="ctr"/>
                      <a:r>
                        <a:rPr lang="en-GB" sz="2800" dirty="0"/>
                        <a:t>Total</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9137464"/>
                  </a:ext>
                </a:extLst>
              </a:tr>
              <a:tr h="477520">
                <a:tc>
                  <a:txBody>
                    <a:bodyPr/>
                    <a:lstStyle/>
                    <a:p>
                      <a:r>
                        <a:rPr lang="en-GB" sz="3200" dirty="0"/>
                        <a:t>Novice</a:t>
                      </a:r>
                    </a:p>
                  </a:txBody>
                  <a:tcPr/>
                </a:tc>
                <a:tc>
                  <a:txBody>
                    <a:bodyPr/>
                    <a:lstStyle/>
                    <a:p>
                      <a:pPr algn="ctr"/>
                      <a:r>
                        <a:rPr lang="en-GB" sz="3200" i="1" dirty="0"/>
                        <a:t>p</a:t>
                      </a:r>
                      <a:r>
                        <a:rPr lang="en-GB" sz="3200" i="1" baseline="-25000" dirty="0"/>
                        <a:t>n_t1|n_t0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i="1" dirty="0"/>
                        <a:t>p</a:t>
                      </a:r>
                      <a:r>
                        <a:rPr lang="en-GB" sz="3200" i="1" baseline="-25000" dirty="0"/>
                        <a:t>l_t1|n_t0</a:t>
                      </a:r>
                      <a:endParaRPr lang="en-GB" sz="3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i="1" dirty="0"/>
                        <a:t>p</a:t>
                      </a:r>
                      <a:r>
                        <a:rPr lang="en-GB" sz="3200" i="1" baseline="-25000" dirty="0"/>
                        <a:t>m_t1|n_t0</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5528739"/>
                  </a:ext>
                </a:extLst>
              </a:tr>
              <a:tr h="477520">
                <a:tc>
                  <a:txBody>
                    <a:bodyPr/>
                    <a:lstStyle/>
                    <a:p>
                      <a:r>
                        <a:rPr lang="en-GB" sz="3200" dirty="0"/>
                        <a:t>Learner</a:t>
                      </a:r>
                    </a:p>
                  </a:txBody>
                  <a:tcPr/>
                </a:tc>
                <a:tc>
                  <a:txBody>
                    <a:bodyPr/>
                    <a:lstStyle/>
                    <a:p>
                      <a:pPr algn="ctr"/>
                      <a:r>
                        <a:rPr lang="en-GB" sz="3200" b="1" dirty="0">
                          <a:solidFill>
                            <a:srgbClr val="FF0000"/>
                          </a:solidFill>
                        </a:rPr>
                        <a:t>0</a:t>
                      </a:r>
                    </a:p>
                  </a:txBody>
                  <a:tcPr/>
                </a:tc>
                <a:tc>
                  <a:txBody>
                    <a:bodyPr/>
                    <a:lstStyle/>
                    <a:p>
                      <a:pPr algn="ctr"/>
                      <a:r>
                        <a:rPr lang="en-GB" sz="3200" i="1" dirty="0"/>
                        <a:t>p</a:t>
                      </a:r>
                      <a:r>
                        <a:rPr lang="en-GB" sz="3200" i="1" baseline="-25000" dirty="0"/>
                        <a:t>l_t1|l_t0</a:t>
                      </a:r>
                    </a:p>
                  </a:txBody>
                  <a:tcPr/>
                </a:tc>
                <a:tc>
                  <a:txBody>
                    <a:bodyPr/>
                    <a:lstStyle/>
                    <a:p>
                      <a:pPr algn="ctr"/>
                      <a:r>
                        <a:rPr lang="en-GB" sz="3200" i="1" dirty="0"/>
                        <a:t>p</a:t>
                      </a:r>
                      <a:r>
                        <a:rPr lang="en-GB" sz="3200" i="1" baseline="-25000" dirty="0"/>
                        <a:t>m_t1|l_t0</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52773640"/>
                  </a:ext>
                </a:extLst>
              </a:tr>
              <a:tr h="477520">
                <a:tc>
                  <a:txBody>
                    <a:bodyPr/>
                    <a:lstStyle/>
                    <a:p>
                      <a:r>
                        <a:rPr lang="en-GB" sz="3200" dirty="0"/>
                        <a:t>Master</a:t>
                      </a:r>
                    </a:p>
                  </a:txBody>
                  <a:tcPr/>
                </a:tc>
                <a:tc>
                  <a:txBody>
                    <a:bodyPr/>
                    <a:lstStyle/>
                    <a:p>
                      <a:pPr algn="ctr"/>
                      <a:r>
                        <a:rPr lang="en-GB" sz="3200" b="1" dirty="0">
                          <a:solidFill>
                            <a:srgbClr val="FF0000"/>
                          </a:solidFill>
                        </a:rPr>
                        <a:t>0</a:t>
                      </a:r>
                    </a:p>
                  </a:txBody>
                  <a:tcPr/>
                </a:tc>
                <a:tc>
                  <a:txBody>
                    <a:bodyPr/>
                    <a:lstStyle/>
                    <a:p>
                      <a:pPr algn="ctr"/>
                      <a:r>
                        <a:rPr lang="en-GB" sz="3200" b="1" dirty="0">
                          <a:solidFill>
                            <a:srgbClr val="FF0000"/>
                          </a:solidFill>
                        </a:rPr>
                        <a:t>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i="1" dirty="0"/>
                        <a:t>p</a:t>
                      </a:r>
                      <a:r>
                        <a:rPr lang="en-GB" sz="3200" i="1" baseline="-25000" dirty="0"/>
                        <a:t>m_t1|m_t0</a:t>
                      </a:r>
                      <a:endParaRPr lang="en-GB" sz="3200" dirty="0"/>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33786886"/>
                  </a:ext>
                </a:extLst>
              </a:tr>
            </a:tbl>
          </a:graphicData>
        </a:graphic>
      </p:graphicFrame>
    </p:spTree>
    <p:extLst>
      <p:ext uri="{BB962C8B-B14F-4D97-AF65-F5344CB8AC3E}">
        <p14:creationId xmlns:p14="http://schemas.microsoft.com/office/powerpoint/2010/main" val="3596966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US" b="1" dirty="0">
                <a:solidFill>
                  <a:schemeClr val="bg1"/>
                </a:solidFill>
              </a:rPr>
              <a:t>Model structural relations across time</a:t>
            </a:r>
            <a:endParaRPr lang="en-GB" dirty="0">
              <a:solidFill>
                <a:schemeClr val="bg1"/>
              </a:solidFill>
            </a:endParaRPr>
          </a:p>
        </p:txBody>
      </p:sp>
      <p:sp>
        <p:nvSpPr>
          <p:cNvPr id="3" name="Content Placeholder 2"/>
          <p:cNvSpPr>
            <a:spLocks noGrp="1"/>
          </p:cNvSpPr>
          <p:nvPr>
            <p:ph sz="half" idx="1"/>
          </p:nvPr>
        </p:nvSpPr>
        <p:spPr>
          <a:xfrm>
            <a:off x="201875" y="1256380"/>
            <a:ext cx="12007721" cy="4525963"/>
          </a:xfrm>
        </p:spPr>
        <p:txBody>
          <a:bodyPr/>
          <a:lstStyle/>
          <a:p>
            <a:r>
              <a:rPr lang="en-GB" dirty="0"/>
              <a:t>LTA is an </a:t>
            </a:r>
            <a:r>
              <a:rPr lang="en-GB" i="1" dirty="0"/>
              <a:t>autoregressive</a:t>
            </a:r>
            <a:r>
              <a:rPr lang="en-GB" dirty="0"/>
              <a:t> model: one  status directly related to previously status.</a:t>
            </a:r>
          </a:p>
          <a:p>
            <a:r>
              <a:rPr lang="en-GB" dirty="0"/>
              <a:t>First order effects (Classes t0</a:t>
            </a:r>
            <a:r>
              <a:rPr lang="en-GB" dirty="0">
                <a:sym typeface="Wingdings" pitchFamily="2" charset="2"/>
              </a:rPr>
              <a:t>Classes t1) ; </a:t>
            </a:r>
          </a:p>
          <a:p>
            <a:pPr>
              <a:buNone/>
            </a:pPr>
            <a:endParaRPr lang="en-GB" dirty="0"/>
          </a:p>
        </p:txBody>
      </p:sp>
      <p:sp>
        <p:nvSpPr>
          <p:cNvPr id="5" name="Oval 4"/>
          <p:cNvSpPr/>
          <p:nvPr/>
        </p:nvSpPr>
        <p:spPr>
          <a:xfrm>
            <a:off x="2074912" y="3645024"/>
            <a:ext cx="1440160"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Classes</a:t>
            </a:r>
          </a:p>
          <a:p>
            <a:pPr algn="ctr"/>
            <a:r>
              <a:rPr lang="en-GB" dirty="0"/>
              <a:t>t0</a:t>
            </a:r>
          </a:p>
        </p:txBody>
      </p:sp>
      <p:sp>
        <p:nvSpPr>
          <p:cNvPr id="6" name="Rectangle 5"/>
          <p:cNvSpPr/>
          <p:nvPr/>
        </p:nvSpPr>
        <p:spPr>
          <a:xfrm>
            <a:off x="2337792" y="5325143"/>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E_cl_t0</a:t>
            </a:r>
          </a:p>
        </p:txBody>
      </p:sp>
      <p:sp>
        <p:nvSpPr>
          <p:cNvPr id="9" name="Rectangle 8"/>
          <p:cNvSpPr/>
          <p:nvPr/>
        </p:nvSpPr>
        <p:spPr>
          <a:xfrm>
            <a:off x="5291336" y="5301208"/>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E_cl_t1</a:t>
            </a:r>
          </a:p>
        </p:txBody>
      </p:sp>
      <p:sp>
        <p:nvSpPr>
          <p:cNvPr id="11" name="Oval 10"/>
          <p:cNvSpPr/>
          <p:nvPr/>
        </p:nvSpPr>
        <p:spPr>
          <a:xfrm>
            <a:off x="5015880" y="3645024"/>
            <a:ext cx="1440160"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Classes t1</a:t>
            </a:r>
          </a:p>
        </p:txBody>
      </p:sp>
      <p:cxnSp>
        <p:nvCxnSpPr>
          <p:cNvPr id="13" name="Straight Arrow Connector 12"/>
          <p:cNvCxnSpPr>
            <a:stCxn id="5" idx="4"/>
            <a:endCxn id="6" idx="0"/>
          </p:cNvCxnSpPr>
          <p:nvPr/>
        </p:nvCxnSpPr>
        <p:spPr>
          <a:xfrm>
            <a:off x="2794992" y="4509120"/>
            <a:ext cx="0" cy="81602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1" idx="4"/>
            <a:endCxn id="9" idx="0"/>
          </p:cNvCxnSpPr>
          <p:nvPr/>
        </p:nvCxnSpPr>
        <p:spPr>
          <a:xfrm>
            <a:off x="5735960" y="4509120"/>
            <a:ext cx="12576" cy="7920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5" idx="6"/>
            <a:endCxn id="11" idx="2"/>
          </p:cNvCxnSpPr>
          <p:nvPr/>
        </p:nvCxnSpPr>
        <p:spPr>
          <a:xfrm>
            <a:off x="3515072" y="4077072"/>
            <a:ext cx="1500808" cy="0"/>
          </a:xfrm>
          <a:prstGeom prst="straightConnector1">
            <a:avLst/>
          </a:prstGeom>
          <a:ln w="762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8159080" y="5301208"/>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E_cl_t2</a:t>
            </a:r>
          </a:p>
        </p:txBody>
      </p:sp>
      <p:sp>
        <p:nvSpPr>
          <p:cNvPr id="36" name="Oval 35"/>
          <p:cNvSpPr/>
          <p:nvPr/>
        </p:nvSpPr>
        <p:spPr>
          <a:xfrm>
            <a:off x="7896200" y="3645024"/>
            <a:ext cx="1440160"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Classes t2</a:t>
            </a:r>
          </a:p>
        </p:txBody>
      </p:sp>
      <p:cxnSp>
        <p:nvCxnSpPr>
          <p:cNvPr id="38" name="Straight Arrow Connector 37"/>
          <p:cNvCxnSpPr>
            <a:stCxn id="36" idx="4"/>
            <a:endCxn id="34" idx="0"/>
          </p:cNvCxnSpPr>
          <p:nvPr/>
        </p:nvCxnSpPr>
        <p:spPr>
          <a:xfrm>
            <a:off x="8616280" y="4509120"/>
            <a:ext cx="0" cy="7920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11" idx="6"/>
            <a:endCxn id="36" idx="2"/>
          </p:cNvCxnSpPr>
          <p:nvPr/>
        </p:nvCxnSpPr>
        <p:spPr>
          <a:xfrm>
            <a:off x="6456040" y="4077072"/>
            <a:ext cx="1440160" cy="0"/>
          </a:xfrm>
          <a:prstGeom prst="straightConnector1">
            <a:avLst/>
          </a:prstGeom>
          <a:ln w="762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21A0A0DF-B789-4A3B-BE56-1C92D3D8CBFF}"/>
              </a:ext>
            </a:extLst>
          </p:cNvPr>
          <p:cNvSpPr txBox="1"/>
          <p:nvPr/>
        </p:nvSpPr>
        <p:spPr>
          <a:xfrm>
            <a:off x="2794992" y="4714455"/>
            <a:ext cx="391454" cy="369332"/>
          </a:xfrm>
          <a:prstGeom prst="rect">
            <a:avLst/>
          </a:prstGeom>
          <a:noFill/>
        </p:spPr>
        <p:txBody>
          <a:bodyPr wrap="none" rtlCol="0">
            <a:spAutoFit/>
          </a:bodyPr>
          <a:lstStyle/>
          <a:p>
            <a:r>
              <a:rPr lang="en-GB" dirty="0"/>
              <a:t>@</a:t>
            </a:r>
          </a:p>
        </p:txBody>
      </p:sp>
      <p:sp>
        <p:nvSpPr>
          <p:cNvPr id="32" name="TextBox 31">
            <a:extLst>
              <a:ext uri="{FF2B5EF4-FFF2-40B4-BE49-F238E27FC236}">
                <a16:creationId xmlns:a16="http://schemas.microsoft.com/office/drawing/2014/main" id="{53C37C8E-7277-4413-B709-0F04465C2D43}"/>
              </a:ext>
            </a:extLst>
          </p:cNvPr>
          <p:cNvSpPr txBox="1"/>
          <p:nvPr/>
        </p:nvSpPr>
        <p:spPr>
          <a:xfrm>
            <a:off x="5704546" y="4659342"/>
            <a:ext cx="391454" cy="369332"/>
          </a:xfrm>
          <a:prstGeom prst="rect">
            <a:avLst/>
          </a:prstGeom>
          <a:noFill/>
        </p:spPr>
        <p:txBody>
          <a:bodyPr wrap="none" rtlCol="0">
            <a:spAutoFit/>
          </a:bodyPr>
          <a:lstStyle/>
          <a:p>
            <a:r>
              <a:rPr lang="en-GB" dirty="0"/>
              <a:t>@</a:t>
            </a:r>
          </a:p>
        </p:txBody>
      </p:sp>
      <p:sp>
        <p:nvSpPr>
          <p:cNvPr id="40" name="TextBox 39">
            <a:extLst>
              <a:ext uri="{FF2B5EF4-FFF2-40B4-BE49-F238E27FC236}">
                <a16:creationId xmlns:a16="http://schemas.microsoft.com/office/drawing/2014/main" id="{91102D74-D205-4C27-8DA6-690FE17C0ADF}"/>
              </a:ext>
            </a:extLst>
          </p:cNvPr>
          <p:cNvSpPr txBox="1"/>
          <p:nvPr/>
        </p:nvSpPr>
        <p:spPr>
          <a:xfrm>
            <a:off x="8583308" y="4659342"/>
            <a:ext cx="391454" cy="369332"/>
          </a:xfrm>
          <a:prstGeom prst="rect">
            <a:avLst/>
          </a:prstGeom>
          <a:noFill/>
        </p:spPr>
        <p:txBody>
          <a:bodyPr wrap="none" rtlCol="0">
            <a:spAutoFit/>
          </a:bodyPr>
          <a:lstStyle/>
          <a:p>
            <a:r>
              <a:rPr lang="en-GB"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US" b="1" dirty="0">
                <a:solidFill>
                  <a:schemeClr val="bg1"/>
                </a:solidFill>
              </a:rPr>
              <a:t>Model structural relations across time</a:t>
            </a:r>
            <a:endParaRPr lang="en-GB" dirty="0">
              <a:solidFill>
                <a:schemeClr val="bg1"/>
              </a:solidFill>
            </a:endParaRPr>
          </a:p>
        </p:txBody>
      </p:sp>
      <p:sp>
        <p:nvSpPr>
          <p:cNvPr id="3" name="Content Placeholder 2"/>
          <p:cNvSpPr>
            <a:spLocks noGrp="1"/>
          </p:cNvSpPr>
          <p:nvPr>
            <p:ph sz="half" idx="1"/>
          </p:nvPr>
        </p:nvSpPr>
        <p:spPr>
          <a:xfrm>
            <a:off x="201875" y="1256380"/>
            <a:ext cx="12007721" cy="4525963"/>
          </a:xfrm>
        </p:spPr>
        <p:txBody>
          <a:bodyPr/>
          <a:lstStyle/>
          <a:p>
            <a:r>
              <a:rPr lang="en-GB" dirty="0"/>
              <a:t>LTA is an </a:t>
            </a:r>
            <a:r>
              <a:rPr lang="en-GB" i="1" dirty="0"/>
              <a:t>autoregressive</a:t>
            </a:r>
            <a:r>
              <a:rPr lang="en-GB" dirty="0"/>
              <a:t> model: one  status directly related to previously status.</a:t>
            </a:r>
          </a:p>
          <a:p>
            <a:r>
              <a:rPr lang="en-GB" dirty="0"/>
              <a:t>First order effects (Classes t0</a:t>
            </a:r>
            <a:r>
              <a:rPr lang="en-GB" dirty="0">
                <a:sym typeface="Wingdings" pitchFamily="2" charset="2"/>
              </a:rPr>
              <a:t>Classes t1) ; </a:t>
            </a:r>
          </a:p>
          <a:p>
            <a:r>
              <a:rPr lang="en-GB" dirty="0">
                <a:sym typeface="Wingdings" pitchFamily="2" charset="2"/>
              </a:rPr>
              <a:t>Second order effects (Classes t0classes t2).</a:t>
            </a:r>
            <a:endParaRPr lang="en-GB" dirty="0"/>
          </a:p>
          <a:p>
            <a:pPr>
              <a:buNone/>
            </a:pPr>
            <a:endParaRPr lang="en-GB" dirty="0"/>
          </a:p>
        </p:txBody>
      </p:sp>
      <p:sp>
        <p:nvSpPr>
          <p:cNvPr id="5" name="Oval 4"/>
          <p:cNvSpPr/>
          <p:nvPr/>
        </p:nvSpPr>
        <p:spPr>
          <a:xfrm>
            <a:off x="2074912" y="3645024"/>
            <a:ext cx="1440160"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Classes</a:t>
            </a:r>
          </a:p>
          <a:p>
            <a:pPr algn="ctr"/>
            <a:r>
              <a:rPr lang="en-GB" dirty="0"/>
              <a:t>t0</a:t>
            </a:r>
          </a:p>
        </p:txBody>
      </p:sp>
      <p:sp>
        <p:nvSpPr>
          <p:cNvPr id="6" name="Rectangle 5"/>
          <p:cNvSpPr/>
          <p:nvPr/>
        </p:nvSpPr>
        <p:spPr>
          <a:xfrm>
            <a:off x="2337792" y="5325143"/>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E_cl_t0</a:t>
            </a:r>
          </a:p>
        </p:txBody>
      </p:sp>
      <p:sp>
        <p:nvSpPr>
          <p:cNvPr id="9" name="Rectangle 8"/>
          <p:cNvSpPr/>
          <p:nvPr/>
        </p:nvSpPr>
        <p:spPr>
          <a:xfrm>
            <a:off x="5291336" y="5301208"/>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E_cl_t1</a:t>
            </a:r>
          </a:p>
        </p:txBody>
      </p:sp>
      <p:sp>
        <p:nvSpPr>
          <p:cNvPr id="11" name="Oval 10"/>
          <p:cNvSpPr/>
          <p:nvPr/>
        </p:nvSpPr>
        <p:spPr>
          <a:xfrm>
            <a:off x="5015880" y="3645024"/>
            <a:ext cx="1440160"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Classes t1</a:t>
            </a:r>
          </a:p>
        </p:txBody>
      </p:sp>
      <p:cxnSp>
        <p:nvCxnSpPr>
          <p:cNvPr id="13" name="Straight Arrow Connector 12"/>
          <p:cNvCxnSpPr>
            <a:stCxn id="5" idx="4"/>
            <a:endCxn id="6" idx="0"/>
          </p:cNvCxnSpPr>
          <p:nvPr/>
        </p:nvCxnSpPr>
        <p:spPr>
          <a:xfrm>
            <a:off x="2794992" y="4509120"/>
            <a:ext cx="0" cy="81602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1" idx="4"/>
            <a:endCxn id="9" idx="0"/>
          </p:cNvCxnSpPr>
          <p:nvPr/>
        </p:nvCxnSpPr>
        <p:spPr>
          <a:xfrm>
            <a:off x="5735960" y="4509120"/>
            <a:ext cx="12576" cy="7920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5" idx="6"/>
            <a:endCxn id="11" idx="2"/>
          </p:cNvCxnSpPr>
          <p:nvPr/>
        </p:nvCxnSpPr>
        <p:spPr>
          <a:xfrm>
            <a:off x="3515072" y="4077072"/>
            <a:ext cx="1500808" cy="0"/>
          </a:xfrm>
          <a:prstGeom prst="straightConnector1">
            <a:avLst/>
          </a:prstGeom>
          <a:ln w="762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8159080" y="5301208"/>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E_cl_t2</a:t>
            </a:r>
          </a:p>
        </p:txBody>
      </p:sp>
      <p:sp>
        <p:nvSpPr>
          <p:cNvPr id="36" name="Oval 35"/>
          <p:cNvSpPr/>
          <p:nvPr/>
        </p:nvSpPr>
        <p:spPr>
          <a:xfrm>
            <a:off x="7896200" y="3645024"/>
            <a:ext cx="1440160" cy="8640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Classes t2</a:t>
            </a:r>
          </a:p>
        </p:txBody>
      </p:sp>
      <p:cxnSp>
        <p:nvCxnSpPr>
          <p:cNvPr id="38" name="Straight Arrow Connector 37"/>
          <p:cNvCxnSpPr>
            <a:stCxn id="36" idx="4"/>
            <a:endCxn id="34" idx="0"/>
          </p:cNvCxnSpPr>
          <p:nvPr/>
        </p:nvCxnSpPr>
        <p:spPr>
          <a:xfrm>
            <a:off x="8616280" y="4509120"/>
            <a:ext cx="0" cy="7920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11" idx="6"/>
            <a:endCxn id="36" idx="2"/>
          </p:cNvCxnSpPr>
          <p:nvPr/>
        </p:nvCxnSpPr>
        <p:spPr>
          <a:xfrm>
            <a:off x="6456040" y="4077072"/>
            <a:ext cx="1440160" cy="0"/>
          </a:xfrm>
          <a:prstGeom prst="straightConnector1">
            <a:avLst/>
          </a:prstGeom>
          <a:ln w="762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21A0A0DF-B789-4A3B-BE56-1C92D3D8CBFF}"/>
              </a:ext>
            </a:extLst>
          </p:cNvPr>
          <p:cNvSpPr txBox="1"/>
          <p:nvPr/>
        </p:nvSpPr>
        <p:spPr>
          <a:xfrm>
            <a:off x="2794992" y="4714455"/>
            <a:ext cx="391454" cy="369332"/>
          </a:xfrm>
          <a:prstGeom prst="rect">
            <a:avLst/>
          </a:prstGeom>
          <a:noFill/>
        </p:spPr>
        <p:txBody>
          <a:bodyPr wrap="none" rtlCol="0">
            <a:spAutoFit/>
          </a:bodyPr>
          <a:lstStyle/>
          <a:p>
            <a:r>
              <a:rPr lang="en-GB" dirty="0"/>
              <a:t>@</a:t>
            </a:r>
          </a:p>
        </p:txBody>
      </p:sp>
      <p:sp>
        <p:nvSpPr>
          <p:cNvPr id="32" name="TextBox 31">
            <a:extLst>
              <a:ext uri="{FF2B5EF4-FFF2-40B4-BE49-F238E27FC236}">
                <a16:creationId xmlns:a16="http://schemas.microsoft.com/office/drawing/2014/main" id="{53C37C8E-7277-4413-B709-0F04465C2D43}"/>
              </a:ext>
            </a:extLst>
          </p:cNvPr>
          <p:cNvSpPr txBox="1"/>
          <p:nvPr/>
        </p:nvSpPr>
        <p:spPr>
          <a:xfrm>
            <a:off x="5704546" y="4659342"/>
            <a:ext cx="391454" cy="369332"/>
          </a:xfrm>
          <a:prstGeom prst="rect">
            <a:avLst/>
          </a:prstGeom>
          <a:noFill/>
        </p:spPr>
        <p:txBody>
          <a:bodyPr wrap="none" rtlCol="0">
            <a:spAutoFit/>
          </a:bodyPr>
          <a:lstStyle/>
          <a:p>
            <a:r>
              <a:rPr lang="en-GB" dirty="0"/>
              <a:t>@</a:t>
            </a:r>
          </a:p>
        </p:txBody>
      </p:sp>
      <p:sp>
        <p:nvSpPr>
          <p:cNvPr id="40" name="TextBox 39">
            <a:extLst>
              <a:ext uri="{FF2B5EF4-FFF2-40B4-BE49-F238E27FC236}">
                <a16:creationId xmlns:a16="http://schemas.microsoft.com/office/drawing/2014/main" id="{91102D74-D205-4C27-8DA6-690FE17C0ADF}"/>
              </a:ext>
            </a:extLst>
          </p:cNvPr>
          <p:cNvSpPr txBox="1"/>
          <p:nvPr/>
        </p:nvSpPr>
        <p:spPr>
          <a:xfrm>
            <a:off x="8583308" y="4659342"/>
            <a:ext cx="391454" cy="369332"/>
          </a:xfrm>
          <a:prstGeom prst="rect">
            <a:avLst/>
          </a:prstGeom>
          <a:noFill/>
        </p:spPr>
        <p:txBody>
          <a:bodyPr wrap="none" rtlCol="0">
            <a:spAutoFit/>
          </a:bodyPr>
          <a:lstStyle/>
          <a:p>
            <a:r>
              <a:rPr lang="en-GB" dirty="0"/>
              <a:t>@</a:t>
            </a:r>
          </a:p>
        </p:txBody>
      </p:sp>
      <p:cxnSp>
        <p:nvCxnSpPr>
          <p:cNvPr id="19" name="Connector: Curved 18">
            <a:extLst>
              <a:ext uri="{FF2B5EF4-FFF2-40B4-BE49-F238E27FC236}">
                <a16:creationId xmlns:a16="http://schemas.microsoft.com/office/drawing/2014/main" id="{4FF28BC3-867C-A2ED-4462-296A18F47620}"/>
              </a:ext>
            </a:extLst>
          </p:cNvPr>
          <p:cNvCxnSpPr>
            <a:stCxn id="5" idx="7"/>
            <a:endCxn id="36" idx="1"/>
          </p:cNvCxnSpPr>
          <p:nvPr/>
        </p:nvCxnSpPr>
        <p:spPr>
          <a:xfrm rot="5400000" flipH="1" flipV="1">
            <a:off x="5705636" y="1370097"/>
            <a:ext cx="12700" cy="4802942"/>
          </a:xfrm>
          <a:prstGeom prst="curvedConnector3">
            <a:avLst>
              <a:gd name="adj1" fmla="val 5361929"/>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8155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15313-23A6-DD14-35DD-FB7433E05F8B}"/>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7A1C4AAB-0B3D-7EFF-630A-6A1D564D2F59}"/>
              </a:ext>
            </a:extLst>
          </p:cNvPr>
          <p:cNvSpPr>
            <a:spLocks noGrp="1"/>
          </p:cNvSpPr>
          <p:nvPr>
            <p:ph idx="1"/>
          </p:nvPr>
        </p:nvSpPr>
        <p:spPr/>
        <p:txBody>
          <a:bodyPr/>
          <a:lstStyle/>
          <a:p>
            <a:endParaRPr lang="en-GB"/>
          </a:p>
        </p:txBody>
      </p:sp>
      <p:sp>
        <p:nvSpPr>
          <p:cNvPr id="4" name="Title 1">
            <a:extLst>
              <a:ext uri="{FF2B5EF4-FFF2-40B4-BE49-F238E27FC236}">
                <a16:creationId xmlns:a16="http://schemas.microsoft.com/office/drawing/2014/main" id="{AF3F6087-3B11-7913-9EF0-728488407EDC}"/>
              </a:ext>
            </a:extLst>
          </p:cNvPr>
          <p:cNvSpPr txBox="1">
            <a:spLocks/>
          </p:cNvSpPr>
          <p:nvPr/>
        </p:nvSpPr>
        <p:spPr>
          <a:xfrm>
            <a:off x="209550" y="190499"/>
            <a:ext cx="5886450" cy="6302375"/>
          </a:xfrm>
          <a:prstGeom prst="rect">
            <a:avLst/>
          </a:prstGeom>
          <a:solidFill>
            <a:srgbClr val="C000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chemeClr val="bg1"/>
                </a:solidFill>
              </a:rPr>
              <a:t>Include covariates and distal outcomes</a:t>
            </a:r>
            <a:endParaRPr lang="en-GB" dirty="0">
              <a:solidFill>
                <a:schemeClr val="bg1"/>
              </a:solidFill>
            </a:endParaRPr>
          </a:p>
        </p:txBody>
      </p:sp>
    </p:spTree>
    <p:extLst>
      <p:ext uri="{BB962C8B-B14F-4D97-AF65-F5344CB8AC3E}">
        <p14:creationId xmlns:p14="http://schemas.microsoft.com/office/powerpoint/2010/main" val="3963502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US" b="1" dirty="0">
                <a:solidFill>
                  <a:schemeClr val="bg1"/>
                </a:solidFill>
              </a:rPr>
              <a:t>Include Covariates</a:t>
            </a:r>
            <a:endParaRPr lang="en-GB" dirty="0">
              <a:solidFill>
                <a:schemeClr val="bg1"/>
              </a:solidFill>
            </a:endParaRPr>
          </a:p>
        </p:txBody>
      </p:sp>
      <p:pic>
        <p:nvPicPr>
          <p:cNvPr id="4" name="Picture 3">
            <a:extLst>
              <a:ext uri="{FF2B5EF4-FFF2-40B4-BE49-F238E27FC236}">
                <a16:creationId xmlns:a16="http://schemas.microsoft.com/office/drawing/2014/main" id="{5F0D1334-0E4C-6DED-7B7B-E15E38FF86DD}"/>
              </a:ext>
            </a:extLst>
          </p:cNvPr>
          <p:cNvPicPr>
            <a:picLocks noChangeAspect="1"/>
          </p:cNvPicPr>
          <p:nvPr/>
        </p:nvPicPr>
        <p:blipFill>
          <a:blip r:embed="rId3"/>
          <a:stretch>
            <a:fillRect/>
          </a:stretch>
        </p:blipFill>
        <p:spPr>
          <a:xfrm>
            <a:off x="3670299" y="3213484"/>
            <a:ext cx="8195045" cy="3426153"/>
          </a:xfrm>
          <a:prstGeom prst="rect">
            <a:avLst/>
          </a:prstGeom>
        </p:spPr>
      </p:pic>
      <p:sp>
        <p:nvSpPr>
          <p:cNvPr id="7" name="Rectangle 6">
            <a:extLst>
              <a:ext uri="{FF2B5EF4-FFF2-40B4-BE49-F238E27FC236}">
                <a16:creationId xmlns:a16="http://schemas.microsoft.com/office/drawing/2014/main" id="{7FF682C9-067F-1304-272B-7200322A0651}"/>
              </a:ext>
            </a:extLst>
          </p:cNvPr>
          <p:cNvSpPr/>
          <p:nvPr/>
        </p:nvSpPr>
        <p:spPr>
          <a:xfrm>
            <a:off x="1638300" y="2019300"/>
            <a:ext cx="1706899" cy="889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t>Gender</a:t>
            </a:r>
          </a:p>
        </p:txBody>
      </p:sp>
      <p:cxnSp>
        <p:nvCxnSpPr>
          <p:cNvPr id="10" name="Straight Arrow Connector 9">
            <a:extLst>
              <a:ext uri="{FF2B5EF4-FFF2-40B4-BE49-F238E27FC236}">
                <a16:creationId xmlns:a16="http://schemas.microsoft.com/office/drawing/2014/main" id="{6EF91668-BDCC-CD06-09C4-B53EE172A786}"/>
              </a:ext>
            </a:extLst>
          </p:cNvPr>
          <p:cNvCxnSpPr>
            <a:cxnSpLocks/>
            <a:stCxn id="7" idx="3"/>
          </p:cNvCxnSpPr>
          <p:nvPr/>
        </p:nvCxnSpPr>
        <p:spPr>
          <a:xfrm>
            <a:off x="3345199" y="2463800"/>
            <a:ext cx="960100" cy="1177216"/>
          </a:xfrm>
          <a:prstGeom prst="straightConnector1">
            <a:avLst/>
          </a:prstGeom>
          <a:ln w="57150">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1794D6F-E66C-F907-DD99-221675C8647E}"/>
              </a:ext>
            </a:extLst>
          </p:cNvPr>
          <p:cNvCxnSpPr>
            <a:cxnSpLocks/>
            <a:stCxn id="7" idx="3"/>
          </p:cNvCxnSpPr>
          <p:nvPr/>
        </p:nvCxnSpPr>
        <p:spPr>
          <a:xfrm>
            <a:off x="3345199" y="2463800"/>
            <a:ext cx="5303501" cy="1054100"/>
          </a:xfrm>
          <a:prstGeom prst="straightConnector1">
            <a:avLst/>
          </a:prstGeom>
          <a:ln w="57150">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3" name="Arrow: Right 22">
            <a:extLst>
              <a:ext uri="{FF2B5EF4-FFF2-40B4-BE49-F238E27FC236}">
                <a16:creationId xmlns:a16="http://schemas.microsoft.com/office/drawing/2014/main" id="{36BA973F-1577-B92E-0208-C263B5A69239}"/>
              </a:ext>
            </a:extLst>
          </p:cNvPr>
          <p:cNvSpPr/>
          <p:nvPr/>
        </p:nvSpPr>
        <p:spPr>
          <a:xfrm>
            <a:off x="7251700" y="4085516"/>
            <a:ext cx="266700" cy="308684"/>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91210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US" b="1" dirty="0">
                <a:solidFill>
                  <a:schemeClr val="bg1"/>
                </a:solidFill>
              </a:rPr>
              <a:t>Include Covariates</a:t>
            </a:r>
            <a:endParaRPr lang="en-GB" dirty="0">
              <a:solidFill>
                <a:schemeClr val="bg1"/>
              </a:solidFill>
            </a:endParaRPr>
          </a:p>
        </p:txBody>
      </p:sp>
      <p:sp>
        <p:nvSpPr>
          <p:cNvPr id="3" name="Content Placeholder 2"/>
          <p:cNvSpPr>
            <a:spLocks noGrp="1"/>
          </p:cNvSpPr>
          <p:nvPr>
            <p:ph sz="half" idx="1"/>
          </p:nvPr>
        </p:nvSpPr>
        <p:spPr>
          <a:xfrm>
            <a:off x="0" y="4061981"/>
            <a:ext cx="3759200" cy="2577655"/>
          </a:xfrm>
        </p:spPr>
        <p:txBody>
          <a:bodyPr>
            <a:normAutofit/>
          </a:bodyPr>
          <a:lstStyle/>
          <a:p>
            <a:pPr marL="0" indent="0">
              <a:buNone/>
            </a:pPr>
            <a:r>
              <a:rPr lang="en-GB" dirty="0"/>
              <a:t>Parameters Age 14: </a:t>
            </a:r>
            <a:r>
              <a:rPr lang="en-GB" i="1" dirty="0"/>
              <a:t>p</a:t>
            </a:r>
            <a:r>
              <a:rPr lang="en-GB" i="1" baseline="-25000" dirty="0"/>
              <a:t>class_14|gender</a:t>
            </a:r>
            <a:endParaRPr lang="en-GB" dirty="0"/>
          </a:p>
          <a:p>
            <a:pPr marL="0" indent="0">
              <a:buNone/>
            </a:pPr>
            <a:r>
              <a:rPr lang="en-GB" dirty="0"/>
              <a:t>Parameters Age 15: </a:t>
            </a:r>
            <a:r>
              <a:rPr lang="en-GB" i="1" dirty="0"/>
              <a:t>p</a:t>
            </a:r>
            <a:r>
              <a:rPr lang="en-GB" i="1" baseline="-25000" dirty="0"/>
              <a:t>class_15|gender </a:t>
            </a:r>
            <a:r>
              <a:rPr lang="en-GB" b="1" i="1" baseline="-25000" dirty="0"/>
              <a:t>&amp;</a:t>
            </a:r>
            <a:r>
              <a:rPr lang="en-GB" i="1" baseline="-25000" dirty="0"/>
              <a:t> class_14</a:t>
            </a:r>
          </a:p>
          <a:p>
            <a:pPr marL="0" indent="0">
              <a:buNone/>
            </a:pPr>
            <a:endParaRPr lang="en-GB" i="1" baseline="-25000" dirty="0"/>
          </a:p>
          <a:p>
            <a:pPr marL="0" indent="0">
              <a:buNone/>
            </a:pPr>
            <a:endParaRPr lang="en-GB" dirty="0"/>
          </a:p>
          <a:p>
            <a:pPr marL="0" indent="0">
              <a:buNone/>
            </a:pPr>
            <a:endParaRPr lang="en-GB" dirty="0"/>
          </a:p>
        </p:txBody>
      </p:sp>
      <p:pic>
        <p:nvPicPr>
          <p:cNvPr id="4" name="Picture 3">
            <a:extLst>
              <a:ext uri="{FF2B5EF4-FFF2-40B4-BE49-F238E27FC236}">
                <a16:creationId xmlns:a16="http://schemas.microsoft.com/office/drawing/2014/main" id="{5F0D1334-0E4C-6DED-7B7B-E15E38FF86DD}"/>
              </a:ext>
            </a:extLst>
          </p:cNvPr>
          <p:cNvPicPr>
            <a:picLocks noChangeAspect="1"/>
          </p:cNvPicPr>
          <p:nvPr/>
        </p:nvPicPr>
        <p:blipFill>
          <a:blip r:embed="rId3"/>
          <a:stretch>
            <a:fillRect/>
          </a:stretch>
        </p:blipFill>
        <p:spPr>
          <a:xfrm>
            <a:off x="3670299" y="3213484"/>
            <a:ext cx="8195045" cy="3426153"/>
          </a:xfrm>
          <a:prstGeom prst="rect">
            <a:avLst/>
          </a:prstGeom>
        </p:spPr>
      </p:pic>
      <p:sp>
        <p:nvSpPr>
          <p:cNvPr id="7" name="Rectangle 6">
            <a:extLst>
              <a:ext uri="{FF2B5EF4-FFF2-40B4-BE49-F238E27FC236}">
                <a16:creationId xmlns:a16="http://schemas.microsoft.com/office/drawing/2014/main" id="{7FF682C9-067F-1304-272B-7200322A0651}"/>
              </a:ext>
            </a:extLst>
          </p:cNvPr>
          <p:cNvSpPr/>
          <p:nvPr/>
        </p:nvSpPr>
        <p:spPr>
          <a:xfrm>
            <a:off x="1638300" y="2019300"/>
            <a:ext cx="1706899" cy="889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t>Gender</a:t>
            </a:r>
          </a:p>
        </p:txBody>
      </p:sp>
      <p:cxnSp>
        <p:nvCxnSpPr>
          <p:cNvPr id="10" name="Straight Arrow Connector 9">
            <a:extLst>
              <a:ext uri="{FF2B5EF4-FFF2-40B4-BE49-F238E27FC236}">
                <a16:creationId xmlns:a16="http://schemas.microsoft.com/office/drawing/2014/main" id="{6EF91668-BDCC-CD06-09C4-B53EE172A786}"/>
              </a:ext>
            </a:extLst>
          </p:cNvPr>
          <p:cNvCxnSpPr>
            <a:cxnSpLocks/>
            <a:stCxn id="7" idx="3"/>
          </p:cNvCxnSpPr>
          <p:nvPr/>
        </p:nvCxnSpPr>
        <p:spPr>
          <a:xfrm>
            <a:off x="3345199" y="2463800"/>
            <a:ext cx="960100" cy="1177216"/>
          </a:xfrm>
          <a:prstGeom prst="straightConnector1">
            <a:avLst/>
          </a:prstGeom>
          <a:ln w="57150">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1794D6F-E66C-F907-DD99-221675C8647E}"/>
              </a:ext>
            </a:extLst>
          </p:cNvPr>
          <p:cNvCxnSpPr>
            <a:cxnSpLocks/>
            <a:stCxn id="7" idx="3"/>
          </p:cNvCxnSpPr>
          <p:nvPr/>
        </p:nvCxnSpPr>
        <p:spPr>
          <a:xfrm>
            <a:off x="3345199" y="2463800"/>
            <a:ext cx="5303501" cy="1054100"/>
          </a:xfrm>
          <a:prstGeom prst="straightConnector1">
            <a:avLst/>
          </a:prstGeom>
          <a:ln w="57150">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3" name="Arrow: Right 22">
            <a:extLst>
              <a:ext uri="{FF2B5EF4-FFF2-40B4-BE49-F238E27FC236}">
                <a16:creationId xmlns:a16="http://schemas.microsoft.com/office/drawing/2014/main" id="{36BA973F-1577-B92E-0208-C263B5A69239}"/>
              </a:ext>
            </a:extLst>
          </p:cNvPr>
          <p:cNvSpPr/>
          <p:nvPr/>
        </p:nvSpPr>
        <p:spPr>
          <a:xfrm>
            <a:off x="7251700" y="4085516"/>
            <a:ext cx="266700" cy="308684"/>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575C6E1E-AE60-F1B3-5C42-F3D5DD0E2BB1}"/>
              </a:ext>
            </a:extLst>
          </p:cNvPr>
          <p:cNvSpPr txBox="1"/>
          <p:nvPr/>
        </p:nvSpPr>
        <p:spPr>
          <a:xfrm>
            <a:off x="8216772" y="2583820"/>
            <a:ext cx="607859" cy="1107996"/>
          </a:xfrm>
          <a:prstGeom prst="rect">
            <a:avLst/>
          </a:prstGeom>
          <a:noFill/>
        </p:spPr>
        <p:txBody>
          <a:bodyPr wrap="none" rtlCol="0">
            <a:spAutoFit/>
          </a:bodyPr>
          <a:lstStyle/>
          <a:p>
            <a:r>
              <a:rPr lang="en-GB" sz="6600" dirty="0">
                <a:solidFill>
                  <a:schemeClr val="bg2">
                    <a:lumMod val="50000"/>
                  </a:schemeClr>
                </a:solidFill>
                <a:sym typeface="Symbol" panose="05050102010706020507" pitchFamily="18" charset="2"/>
              </a:rPr>
              <a:t></a:t>
            </a:r>
            <a:endParaRPr lang="en-GB" sz="6600" dirty="0">
              <a:solidFill>
                <a:schemeClr val="bg2">
                  <a:lumMod val="50000"/>
                </a:schemeClr>
              </a:solidFill>
            </a:endParaRPr>
          </a:p>
        </p:txBody>
      </p:sp>
      <p:sp>
        <p:nvSpPr>
          <p:cNvPr id="14" name="TextBox 13">
            <a:extLst>
              <a:ext uri="{FF2B5EF4-FFF2-40B4-BE49-F238E27FC236}">
                <a16:creationId xmlns:a16="http://schemas.microsoft.com/office/drawing/2014/main" id="{9A96F30E-1F62-68DE-5DF9-C4CC5F403AB1}"/>
              </a:ext>
            </a:extLst>
          </p:cNvPr>
          <p:cNvSpPr txBox="1"/>
          <p:nvPr/>
        </p:nvSpPr>
        <p:spPr>
          <a:xfrm>
            <a:off x="7041364" y="3247710"/>
            <a:ext cx="607859" cy="1107996"/>
          </a:xfrm>
          <a:prstGeom prst="rect">
            <a:avLst/>
          </a:prstGeom>
          <a:noFill/>
        </p:spPr>
        <p:txBody>
          <a:bodyPr wrap="none" rtlCol="0">
            <a:spAutoFit/>
          </a:bodyPr>
          <a:lstStyle/>
          <a:p>
            <a:r>
              <a:rPr lang="en-GB" sz="6600" dirty="0">
                <a:solidFill>
                  <a:schemeClr val="bg2">
                    <a:lumMod val="50000"/>
                  </a:schemeClr>
                </a:solidFill>
                <a:sym typeface="Symbol" panose="05050102010706020507" pitchFamily="18" charset="2"/>
              </a:rPr>
              <a:t></a:t>
            </a:r>
            <a:endParaRPr lang="en-GB" sz="6600" dirty="0">
              <a:solidFill>
                <a:schemeClr val="bg2">
                  <a:lumMod val="50000"/>
                </a:schemeClr>
              </a:solidFill>
            </a:endParaRPr>
          </a:p>
        </p:txBody>
      </p:sp>
    </p:spTree>
    <p:extLst>
      <p:ext uri="{BB962C8B-B14F-4D97-AF65-F5344CB8AC3E}">
        <p14:creationId xmlns:p14="http://schemas.microsoft.com/office/powerpoint/2010/main" val="81617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GB" dirty="0">
                <a:solidFill>
                  <a:schemeClr val="bg1"/>
                </a:solidFill>
              </a:rPr>
              <a:t>Include covariates</a:t>
            </a:r>
          </a:p>
        </p:txBody>
      </p:sp>
      <p:graphicFrame>
        <p:nvGraphicFramePr>
          <p:cNvPr id="11" name="Table 11">
            <a:extLst>
              <a:ext uri="{FF2B5EF4-FFF2-40B4-BE49-F238E27FC236}">
                <a16:creationId xmlns:a16="http://schemas.microsoft.com/office/drawing/2014/main" id="{45C2AF3E-90B1-C4CB-4E08-3A39504BD651}"/>
              </a:ext>
            </a:extLst>
          </p:cNvPr>
          <p:cNvGraphicFramePr>
            <a:graphicFrameLocks noGrp="1"/>
          </p:cNvGraphicFramePr>
          <p:nvPr>
            <p:ph sz="half" idx="1"/>
            <p:extLst>
              <p:ext uri="{D42A27DB-BD31-4B8C-83A1-F6EECF244321}">
                <p14:modId xmlns:p14="http://schemas.microsoft.com/office/powerpoint/2010/main" val="12839572"/>
              </p:ext>
            </p:extLst>
          </p:nvPr>
        </p:nvGraphicFramePr>
        <p:xfrm>
          <a:off x="6761921" y="1631444"/>
          <a:ext cx="5181600" cy="111252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229698082"/>
                    </a:ext>
                  </a:extLst>
                </a:gridCol>
                <a:gridCol w="1727200">
                  <a:extLst>
                    <a:ext uri="{9D8B030D-6E8A-4147-A177-3AD203B41FA5}">
                      <a16:colId xmlns:a16="http://schemas.microsoft.com/office/drawing/2014/main" val="1722887535"/>
                    </a:ext>
                  </a:extLst>
                </a:gridCol>
                <a:gridCol w="1727200">
                  <a:extLst>
                    <a:ext uri="{9D8B030D-6E8A-4147-A177-3AD203B41FA5}">
                      <a16:colId xmlns:a16="http://schemas.microsoft.com/office/drawing/2014/main" val="408889360"/>
                    </a:ext>
                  </a:extLst>
                </a:gridCol>
              </a:tblGrid>
              <a:tr h="370840">
                <a:tc>
                  <a:txBody>
                    <a:bodyPr/>
                    <a:lstStyle/>
                    <a:p>
                      <a:r>
                        <a:rPr lang="en-GB" dirty="0"/>
                        <a:t>t0 ↓    /   t1</a:t>
                      </a:r>
                      <a:r>
                        <a:rPr lang="en-GB" dirty="0">
                          <a:sym typeface="Wingdings" panose="05000000000000000000" pitchFamily="2" charset="2"/>
                        </a:rPr>
                        <a:t></a:t>
                      </a:r>
                      <a:endParaRPr lang="en-GB" dirty="0"/>
                    </a:p>
                  </a:txBody>
                  <a:tcPr/>
                </a:tc>
                <a:tc>
                  <a:txBody>
                    <a:bodyPr/>
                    <a:lstStyle/>
                    <a:p>
                      <a:r>
                        <a:rPr lang="en-GB" dirty="0"/>
                        <a:t>Users</a:t>
                      </a:r>
                    </a:p>
                  </a:txBody>
                  <a:tcPr/>
                </a:tc>
                <a:tc>
                  <a:txBody>
                    <a:bodyPr/>
                    <a:lstStyle/>
                    <a:p>
                      <a:r>
                        <a:rPr lang="en-GB" dirty="0"/>
                        <a:t>Non Users</a:t>
                      </a:r>
                    </a:p>
                  </a:txBody>
                  <a:tcPr/>
                </a:tc>
                <a:extLst>
                  <a:ext uri="{0D108BD9-81ED-4DB2-BD59-A6C34878D82A}">
                    <a16:rowId xmlns:a16="http://schemas.microsoft.com/office/drawing/2014/main" val="3396131803"/>
                  </a:ext>
                </a:extLst>
              </a:tr>
              <a:tr h="370840">
                <a:tc>
                  <a:txBody>
                    <a:bodyPr/>
                    <a:lstStyle/>
                    <a:p>
                      <a:r>
                        <a:rPr lang="en-GB" b="1" dirty="0"/>
                        <a:t>Users</a:t>
                      </a:r>
                    </a:p>
                  </a:txBody>
                  <a:tcPr/>
                </a:tc>
                <a:tc>
                  <a:txBody>
                    <a:bodyPr/>
                    <a:lstStyle/>
                    <a:p>
                      <a:r>
                        <a:rPr lang="en-GB" dirty="0"/>
                        <a:t>0.40</a:t>
                      </a:r>
                    </a:p>
                  </a:txBody>
                  <a:tcPr/>
                </a:tc>
                <a:tc>
                  <a:txBody>
                    <a:bodyPr/>
                    <a:lstStyle/>
                    <a:p>
                      <a:r>
                        <a:rPr lang="en-GB" dirty="0"/>
                        <a:t>0.60</a:t>
                      </a:r>
                    </a:p>
                  </a:txBody>
                  <a:tcPr/>
                </a:tc>
                <a:extLst>
                  <a:ext uri="{0D108BD9-81ED-4DB2-BD59-A6C34878D82A}">
                    <a16:rowId xmlns:a16="http://schemas.microsoft.com/office/drawing/2014/main" val="4113610624"/>
                  </a:ext>
                </a:extLst>
              </a:tr>
              <a:tr h="370840">
                <a:tc>
                  <a:txBody>
                    <a:bodyPr/>
                    <a:lstStyle/>
                    <a:p>
                      <a:r>
                        <a:rPr lang="en-GB" b="1" dirty="0"/>
                        <a:t>Non Users</a:t>
                      </a:r>
                    </a:p>
                  </a:txBody>
                  <a:tcPr/>
                </a:tc>
                <a:tc>
                  <a:txBody>
                    <a:bodyPr/>
                    <a:lstStyle/>
                    <a:p>
                      <a:r>
                        <a:rPr lang="en-GB" dirty="0"/>
                        <a:t>0.28</a:t>
                      </a:r>
                    </a:p>
                  </a:txBody>
                  <a:tcPr/>
                </a:tc>
                <a:tc>
                  <a:txBody>
                    <a:bodyPr/>
                    <a:lstStyle/>
                    <a:p>
                      <a:r>
                        <a:rPr lang="en-GB" dirty="0"/>
                        <a:t>0.72</a:t>
                      </a:r>
                    </a:p>
                  </a:txBody>
                  <a:tcPr/>
                </a:tc>
                <a:extLst>
                  <a:ext uri="{0D108BD9-81ED-4DB2-BD59-A6C34878D82A}">
                    <a16:rowId xmlns:a16="http://schemas.microsoft.com/office/drawing/2014/main" val="3522589589"/>
                  </a:ext>
                </a:extLst>
              </a:tr>
            </a:tbl>
          </a:graphicData>
        </a:graphic>
      </p:graphicFrame>
      <p:sp>
        <p:nvSpPr>
          <p:cNvPr id="13" name="TextBox 12">
            <a:extLst>
              <a:ext uri="{FF2B5EF4-FFF2-40B4-BE49-F238E27FC236}">
                <a16:creationId xmlns:a16="http://schemas.microsoft.com/office/drawing/2014/main" id="{71CAC11F-879D-60A6-E270-390406FF0441}"/>
              </a:ext>
            </a:extLst>
          </p:cNvPr>
          <p:cNvSpPr txBox="1"/>
          <p:nvPr/>
        </p:nvSpPr>
        <p:spPr>
          <a:xfrm>
            <a:off x="6659265" y="1143000"/>
            <a:ext cx="1405392" cy="369332"/>
          </a:xfrm>
          <a:prstGeom prst="rect">
            <a:avLst/>
          </a:prstGeom>
          <a:noFill/>
        </p:spPr>
        <p:txBody>
          <a:bodyPr wrap="square" rtlCol="0">
            <a:spAutoFit/>
          </a:bodyPr>
          <a:lstStyle/>
          <a:p>
            <a:r>
              <a:rPr lang="en-GB" b="1" dirty="0"/>
              <a:t>Females</a:t>
            </a:r>
          </a:p>
        </p:txBody>
      </p:sp>
      <p:graphicFrame>
        <p:nvGraphicFramePr>
          <p:cNvPr id="14" name="Table 11">
            <a:extLst>
              <a:ext uri="{FF2B5EF4-FFF2-40B4-BE49-F238E27FC236}">
                <a16:creationId xmlns:a16="http://schemas.microsoft.com/office/drawing/2014/main" id="{760013C0-6B62-99AE-7660-71485EDD0DD5}"/>
              </a:ext>
            </a:extLst>
          </p:cNvPr>
          <p:cNvGraphicFramePr>
            <a:graphicFrameLocks/>
          </p:cNvGraphicFramePr>
          <p:nvPr>
            <p:extLst>
              <p:ext uri="{D42A27DB-BD31-4B8C-83A1-F6EECF244321}">
                <p14:modId xmlns:p14="http://schemas.microsoft.com/office/powerpoint/2010/main" val="909442020"/>
              </p:ext>
            </p:extLst>
          </p:nvPr>
        </p:nvGraphicFramePr>
        <p:xfrm>
          <a:off x="6761921" y="3177208"/>
          <a:ext cx="5181600" cy="111252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229698082"/>
                    </a:ext>
                  </a:extLst>
                </a:gridCol>
                <a:gridCol w="1727200">
                  <a:extLst>
                    <a:ext uri="{9D8B030D-6E8A-4147-A177-3AD203B41FA5}">
                      <a16:colId xmlns:a16="http://schemas.microsoft.com/office/drawing/2014/main" val="1722887535"/>
                    </a:ext>
                  </a:extLst>
                </a:gridCol>
                <a:gridCol w="1727200">
                  <a:extLst>
                    <a:ext uri="{9D8B030D-6E8A-4147-A177-3AD203B41FA5}">
                      <a16:colId xmlns:a16="http://schemas.microsoft.com/office/drawing/2014/main" val="408889360"/>
                    </a:ext>
                  </a:extLst>
                </a:gridCol>
              </a:tblGrid>
              <a:tr h="370840">
                <a:tc>
                  <a:txBody>
                    <a:bodyPr/>
                    <a:lstStyle/>
                    <a:p>
                      <a:r>
                        <a:rPr lang="en-GB" dirty="0"/>
                        <a:t>t0 ↓    /    t1</a:t>
                      </a:r>
                      <a:r>
                        <a:rPr lang="en-GB" dirty="0">
                          <a:sym typeface="Wingdings" panose="05000000000000000000" pitchFamily="2" charset="2"/>
                        </a:rPr>
                        <a:t></a:t>
                      </a:r>
                      <a:endParaRPr lang="en-GB" dirty="0"/>
                    </a:p>
                  </a:txBody>
                  <a:tcPr/>
                </a:tc>
                <a:tc>
                  <a:txBody>
                    <a:bodyPr/>
                    <a:lstStyle/>
                    <a:p>
                      <a:r>
                        <a:rPr lang="en-GB" dirty="0"/>
                        <a:t>Users</a:t>
                      </a:r>
                    </a:p>
                  </a:txBody>
                  <a:tcPr/>
                </a:tc>
                <a:tc>
                  <a:txBody>
                    <a:bodyPr/>
                    <a:lstStyle/>
                    <a:p>
                      <a:r>
                        <a:rPr lang="en-GB" dirty="0"/>
                        <a:t>Non Users</a:t>
                      </a:r>
                    </a:p>
                  </a:txBody>
                  <a:tcPr/>
                </a:tc>
                <a:extLst>
                  <a:ext uri="{0D108BD9-81ED-4DB2-BD59-A6C34878D82A}">
                    <a16:rowId xmlns:a16="http://schemas.microsoft.com/office/drawing/2014/main" val="3396131803"/>
                  </a:ext>
                </a:extLst>
              </a:tr>
              <a:tr h="370840">
                <a:tc>
                  <a:txBody>
                    <a:bodyPr/>
                    <a:lstStyle/>
                    <a:p>
                      <a:r>
                        <a:rPr lang="en-GB" b="1" dirty="0"/>
                        <a:t>Users</a:t>
                      </a:r>
                    </a:p>
                  </a:txBody>
                  <a:tcPr/>
                </a:tc>
                <a:tc>
                  <a:txBody>
                    <a:bodyPr/>
                    <a:lstStyle/>
                    <a:p>
                      <a:r>
                        <a:rPr lang="en-GB" dirty="0"/>
                        <a:t>0.51</a:t>
                      </a:r>
                    </a:p>
                  </a:txBody>
                  <a:tcPr/>
                </a:tc>
                <a:tc>
                  <a:txBody>
                    <a:bodyPr/>
                    <a:lstStyle/>
                    <a:p>
                      <a:r>
                        <a:rPr lang="en-GB" dirty="0"/>
                        <a:t>0.49</a:t>
                      </a:r>
                    </a:p>
                  </a:txBody>
                  <a:tcPr/>
                </a:tc>
                <a:extLst>
                  <a:ext uri="{0D108BD9-81ED-4DB2-BD59-A6C34878D82A}">
                    <a16:rowId xmlns:a16="http://schemas.microsoft.com/office/drawing/2014/main" val="4113610624"/>
                  </a:ext>
                </a:extLst>
              </a:tr>
              <a:tr h="370840">
                <a:tc>
                  <a:txBody>
                    <a:bodyPr/>
                    <a:lstStyle/>
                    <a:p>
                      <a:r>
                        <a:rPr lang="en-GB" b="1" dirty="0"/>
                        <a:t>Non Users</a:t>
                      </a:r>
                    </a:p>
                  </a:txBody>
                  <a:tcPr/>
                </a:tc>
                <a:tc>
                  <a:txBody>
                    <a:bodyPr/>
                    <a:lstStyle/>
                    <a:p>
                      <a:r>
                        <a:rPr lang="en-GB" dirty="0"/>
                        <a:t>0.38</a:t>
                      </a:r>
                    </a:p>
                  </a:txBody>
                  <a:tcPr/>
                </a:tc>
                <a:tc>
                  <a:txBody>
                    <a:bodyPr/>
                    <a:lstStyle/>
                    <a:p>
                      <a:r>
                        <a:rPr lang="en-GB" dirty="0"/>
                        <a:t>0.62</a:t>
                      </a:r>
                    </a:p>
                  </a:txBody>
                  <a:tcPr/>
                </a:tc>
                <a:extLst>
                  <a:ext uri="{0D108BD9-81ED-4DB2-BD59-A6C34878D82A}">
                    <a16:rowId xmlns:a16="http://schemas.microsoft.com/office/drawing/2014/main" val="3522589589"/>
                  </a:ext>
                </a:extLst>
              </a:tr>
            </a:tbl>
          </a:graphicData>
        </a:graphic>
      </p:graphicFrame>
      <p:sp>
        <p:nvSpPr>
          <p:cNvPr id="16" name="TextBox 15">
            <a:extLst>
              <a:ext uri="{FF2B5EF4-FFF2-40B4-BE49-F238E27FC236}">
                <a16:creationId xmlns:a16="http://schemas.microsoft.com/office/drawing/2014/main" id="{292F7391-97F6-DA91-2487-122684C9910E}"/>
              </a:ext>
            </a:extLst>
          </p:cNvPr>
          <p:cNvSpPr txBox="1"/>
          <p:nvPr/>
        </p:nvSpPr>
        <p:spPr>
          <a:xfrm>
            <a:off x="6761921" y="2821076"/>
            <a:ext cx="1405392" cy="369332"/>
          </a:xfrm>
          <a:prstGeom prst="rect">
            <a:avLst/>
          </a:prstGeom>
          <a:noFill/>
        </p:spPr>
        <p:txBody>
          <a:bodyPr wrap="square" rtlCol="0">
            <a:spAutoFit/>
          </a:bodyPr>
          <a:lstStyle/>
          <a:p>
            <a:r>
              <a:rPr lang="en-GB" b="1" dirty="0"/>
              <a:t>Males</a:t>
            </a:r>
          </a:p>
        </p:txBody>
      </p:sp>
      <p:pic>
        <p:nvPicPr>
          <p:cNvPr id="3" name="Picture 2">
            <a:extLst>
              <a:ext uri="{FF2B5EF4-FFF2-40B4-BE49-F238E27FC236}">
                <a16:creationId xmlns:a16="http://schemas.microsoft.com/office/drawing/2014/main" id="{1F281327-9210-9A41-1943-54823C90C8F0}"/>
              </a:ext>
            </a:extLst>
          </p:cNvPr>
          <p:cNvPicPr>
            <a:picLocks noChangeAspect="1"/>
          </p:cNvPicPr>
          <p:nvPr/>
        </p:nvPicPr>
        <p:blipFill>
          <a:blip r:embed="rId3"/>
          <a:stretch>
            <a:fillRect/>
          </a:stretch>
        </p:blipFill>
        <p:spPr>
          <a:xfrm>
            <a:off x="132258" y="1291093"/>
            <a:ext cx="6610185" cy="3718229"/>
          </a:xfrm>
          <a:prstGeom prst="rect">
            <a:avLst/>
          </a:prstGeom>
        </p:spPr>
      </p:pic>
    </p:spTree>
    <p:extLst>
      <p:ext uri="{BB962C8B-B14F-4D97-AF65-F5344CB8AC3E}">
        <p14:creationId xmlns:p14="http://schemas.microsoft.com/office/powerpoint/2010/main" val="277517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2400" dirty="0">
                <a:solidFill>
                  <a:schemeClr val="bg1"/>
                </a:solidFill>
              </a:rPr>
              <a:t>	</a:t>
            </a:r>
            <a:r>
              <a:rPr lang="en-GB" sz="3600" dirty="0">
                <a:solidFill>
                  <a:schemeClr val="bg1"/>
                </a:solidFill>
              </a:rPr>
              <a:t>Summary: Latent Transition Analysis (LTA)</a:t>
            </a:r>
          </a:p>
        </p:txBody>
      </p:sp>
      <p:sp>
        <p:nvSpPr>
          <p:cNvPr id="6" name="Content Placeholder 2">
            <a:extLst>
              <a:ext uri="{FF2B5EF4-FFF2-40B4-BE49-F238E27FC236}">
                <a16:creationId xmlns:a16="http://schemas.microsoft.com/office/drawing/2014/main" id="{908EA747-8E36-48EB-720C-D6F0421B8A21}"/>
              </a:ext>
            </a:extLst>
          </p:cNvPr>
          <p:cNvSpPr txBox="1">
            <a:spLocks/>
          </p:cNvSpPr>
          <p:nvPr/>
        </p:nvSpPr>
        <p:spPr>
          <a:xfrm>
            <a:off x="120316" y="1729372"/>
            <a:ext cx="1165258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Measurement model at each time point:</a:t>
            </a:r>
          </a:p>
          <a:p>
            <a:pPr lvl="1"/>
            <a:r>
              <a:rPr lang="en-GB" dirty="0"/>
              <a:t>Observed behaviours are causally related to underlying categorical differences;</a:t>
            </a:r>
          </a:p>
          <a:p>
            <a:pPr lvl="1"/>
            <a:r>
              <a:rPr lang="en-GB" dirty="0"/>
              <a:t>Continuity: Formal tests of measurement invariance;</a:t>
            </a:r>
          </a:p>
          <a:p>
            <a:pPr lvl="1"/>
            <a:r>
              <a:rPr lang="en-GB" dirty="0"/>
              <a:t>Discontinuity: New categories may emerge at different time points.</a:t>
            </a:r>
          </a:p>
          <a:p>
            <a:r>
              <a:rPr lang="en-GB" dirty="0"/>
              <a:t>Structural model:</a:t>
            </a:r>
          </a:p>
          <a:p>
            <a:pPr lvl="1"/>
            <a:r>
              <a:rPr lang="en-GB" dirty="0"/>
              <a:t>Use 3-step approach to allow for measurement model uncertainty:</a:t>
            </a:r>
          </a:p>
          <a:p>
            <a:pPr lvl="2"/>
            <a:r>
              <a:rPr lang="en-GB" dirty="0"/>
              <a:t>Substantive advantages: Measurement model estimation separated from structural model one.</a:t>
            </a:r>
          </a:p>
          <a:p>
            <a:pPr lvl="2"/>
            <a:r>
              <a:rPr lang="en-GB" dirty="0"/>
              <a:t>Practical advantages: Less computational costs, easier to estimate more complex models.</a:t>
            </a:r>
          </a:p>
        </p:txBody>
      </p:sp>
    </p:spTree>
    <p:extLst>
      <p:ext uri="{BB962C8B-B14F-4D97-AF65-F5344CB8AC3E}">
        <p14:creationId xmlns:p14="http://schemas.microsoft.com/office/powerpoint/2010/main" val="3219942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GB" dirty="0">
                <a:solidFill>
                  <a:schemeClr val="bg1"/>
                </a:solidFill>
              </a:rPr>
              <a:t>Include covariates</a:t>
            </a:r>
          </a:p>
        </p:txBody>
      </p:sp>
      <p:graphicFrame>
        <p:nvGraphicFramePr>
          <p:cNvPr id="11" name="Table 11">
            <a:extLst>
              <a:ext uri="{FF2B5EF4-FFF2-40B4-BE49-F238E27FC236}">
                <a16:creationId xmlns:a16="http://schemas.microsoft.com/office/drawing/2014/main" id="{45C2AF3E-90B1-C4CB-4E08-3A39504BD651}"/>
              </a:ext>
            </a:extLst>
          </p:cNvPr>
          <p:cNvGraphicFramePr>
            <a:graphicFrameLocks noGrp="1"/>
          </p:cNvGraphicFramePr>
          <p:nvPr>
            <p:ph sz="half" idx="1"/>
            <p:extLst>
              <p:ext uri="{D42A27DB-BD31-4B8C-83A1-F6EECF244321}">
                <p14:modId xmlns:p14="http://schemas.microsoft.com/office/powerpoint/2010/main" val="504539287"/>
              </p:ext>
            </p:extLst>
          </p:nvPr>
        </p:nvGraphicFramePr>
        <p:xfrm>
          <a:off x="6761921" y="1631444"/>
          <a:ext cx="5181600" cy="111252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229698082"/>
                    </a:ext>
                  </a:extLst>
                </a:gridCol>
                <a:gridCol w="1727200">
                  <a:extLst>
                    <a:ext uri="{9D8B030D-6E8A-4147-A177-3AD203B41FA5}">
                      <a16:colId xmlns:a16="http://schemas.microsoft.com/office/drawing/2014/main" val="1722887535"/>
                    </a:ext>
                  </a:extLst>
                </a:gridCol>
                <a:gridCol w="1727200">
                  <a:extLst>
                    <a:ext uri="{9D8B030D-6E8A-4147-A177-3AD203B41FA5}">
                      <a16:colId xmlns:a16="http://schemas.microsoft.com/office/drawing/2014/main" val="408889360"/>
                    </a:ext>
                  </a:extLst>
                </a:gridCol>
              </a:tblGrid>
              <a:tr h="370840">
                <a:tc>
                  <a:txBody>
                    <a:bodyPr/>
                    <a:lstStyle/>
                    <a:p>
                      <a:r>
                        <a:rPr lang="en-GB" dirty="0"/>
                        <a:t>t0 ↓    /   t1</a:t>
                      </a:r>
                      <a:r>
                        <a:rPr lang="en-GB" dirty="0">
                          <a:sym typeface="Wingdings" panose="05000000000000000000" pitchFamily="2" charset="2"/>
                        </a:rPr>
                        <a:t></a:t>
                      </a:r>
                      <a:endParaRPr lang="en-GB" dirty="0"/>
                    </a:p>
                  </a:txBody>
                  <a:tcPr/>
                </a:tc>
                <a:tc>
                  <a:txBody>
                    <a:bodyPr/>
                    <a:lstStyle/>
                    <a:p>
                      <a:r>
                        <a:rPr lang="en-GB" dirty="0"/>
                        <a:t>Users</a:t>
                      </a:r>
                    </a:p>
                  </a:txBody>
                  <a:tcPr/>
                </a:tc>
                <a:tc>
                  <a:txBody>
                    <a:bodyPr/>
                    <a:lstStyle/>
                    <a:p>
                      <a:r>
                        <a:rPr lang="en-GB" dirty="0"/>
                        <a:t>Abstainers</a:t>
                      </a:r>
                    </a:p>
                  </a:txBody>
                  <a:tcPr/>
                </a:tc>
                <a:extLst>
                  <a:ext uri="{0D108BD9-81ED-4DB2-BD59-A6C34878D82A}">
                    <a16:rowId xmlns:a16="http://schemas.microsoft.com/office/drawing/2014/main" val="3396131803"/>
                  </a:ext>
                </a:extLst>
              </a:tr>
              <a:tr h="370840">
                <a:tc>
                  <a:txBody>
                    <a:bodyPr/>
                    <a:lstStyle/>
                    <a:p>
                      <a:r>
                        <a:rPr lang="en-GB" b="1" dirty="0"/>
                        <a:t>Users</a:t>
                      </a:r>
                    </a:p>
                  </a:txBody>
                  <a:tcPr/>
                </a:tc>
                <a:tc>
                  <a:txBody>
                    <a:bodyPr/>
                    <a:lstStyle/>
                    <a:p>
                      <a:r>
                        <a:rPr lang="en-GB" dirty="0"/>
                        <a:t>0.40</a:t>
                      </a:r>
                    </a:p>
                  </a:txBody>
                  <a:tcPr/>
                </a:tc>
                <a:tc>
                  <a:txBody>
                    <a:bodyPr/>
                    <a:lstStyle/>
                    <a:p>
                      <a:r>
                        <a:rPr lang="en-GB" dirty="0"/>
                        <a:t>0.60</a:t>
                      </a:r>
                    </a:p>
                  </a:txBody>
                  <a:tcPr/>
                </a:tc>
                <a:extLst>
                  <a:ext uri="{0D108BD9-81ED-4DB2-BD59-A6C34878D82A}">
                    <a16:rowId xmlns:a16="http://schemas.microsoft.com/office/drawing/2014/main" val="4113610624"/>
                  </a:ext>
                </a:extLst>
              </a:tr>
              <a:tr h="370840">
                <a:tc>
                  <a:txBody>
                    <a:bodyPr/>
                    <a:lstStyle/>
                    <a:p>
                      <a:r>
                        <a:rPr lang="en-GB" b="1" dirty="0"/>
                        <a:t>Abstainers</a:t>
                      </a:r>
                    </a:p>
                  </a:txBody>
                  <a:tcPr/>
                </a:tc>
                <a:tc>
                  <a:txBody>
                    <a:bodyPr/>
                    <a:lstStyle/>
                    <a:p>
                      <a:r>
                        <a:rPr lang="en-GB" dirty="0"/>
                        <a:t>0.28</a:t>
                      </a:r>
                    </a:p>
                  </a:txBody>
                  <a:tcPr/>
                </a:tc>
                <a:tc>
                  <a:txBody>
                    <a:bodyPr/>
                    <a:lstStyle/>
                    <a:p>
                      <a:r>
                        <a:rPr lang="en-GB" dirty="0"/>
                        <a:t>0.72</a:t>
                      </a:r>
                    </a:p>
                  </a:txBody>
                  <a:tcPr/>
                </a:tc>
                <a:extLst>
                  <a:ext uri="{0D108BD9-81ED-4DB2-BD59-A6C34878D82A}">
                    <a16:rowId xmlns:a16="http://schemas.microsoft.com/office/drawing/2014/main" val="3522589589"/>
                  </a:ext>
                </a:extLst>
              </a:tr>
            </a:tbl>
          </a:graphicData>
        </a:graphic>
      </p:graphicFrame>
      <p:sp>
        <p:nvSpPr>
          <p:cNvPr id="13" name="TextBox 12">
            <a:extLst>
              <a:ext uri="{FF2B5EF4-FFF2-40B4-BE49-F238E27FC236}">
                <a16:creationId xmlns:a16="http://schemas.microsoft.com/office/drawing/2014/main" id="{71CAC11F-879D-60A6-E270-390406FF0441}"/>
              </a:ext>
            </a:extLst>
          </p:cNvPr>
          <p:cNvSpPr txBox="1"/>
          <p:nvPr/>
        </p:nvSpPr>
        <p:spPr>
          <a:xfrm>
            <a:off x="6659265" y="1143000"/>
            <a:ext cx="1405392" cy="369332"/>
          </a:xfrm>
          <a:prstGeom prst="rect">
            <a:avLst/>
          </a:prstGeom>
          <a:noFill/>
        </p:spPr>
        <p:txBody>
          <a:bodyPr wrap="square" rtlCol="0">
            <a:spAutoFit/>
          </a:bodyPr>
          <a:lstStyle/>
          <a:p>
            <a:r>
              <a:rPr lang="en-GB" b="1" dirty="0"/>
              <a:t>Females</a:t>
            </a:r>
          </a:p>
        </p:txBody>
      </p:sp>
      <p:graphicFrame>
        <p:nvGraphicFramePr>
          <p:cNvPr id="14" name="Table 11">
            <a:extLst>
              <a:ext uri="{FF2B5EF4-FFF2-40B4-BE49-F238E27FC236}">
                <a16:creationId xmlns:a16="http://schemas.microsoft.com/office/drawing/2014/main" id="{760013C0-6B62-99AE-7660-71485EDD0DD5}"/>
              </a:ext>
            </a:extLst>
          </p:cNvPr>
          <p:cNvGraphicFramePr>
            <a:graphicFrameLocks/>
          </p:cNvGraphicFramePr>
          <p:nvPr>
            <p:extLst>
              <p:ext uri="{D42A27DB-BD31-4B8C-83A1-F6EECF244321}">
                <p14:modId xmlns:p14="http://schemas.microsoft.com/office/powerpoint/2010/main" val="4128149955"/>
              </p:ext>
            </p:extLst>
          </p:nvPr>
        </p:nvGraphicFramePr>
        <p:xfrm>
          <a:off x="6761921" y="3177208"/>
          <a:ext cx="5181600" cy="111252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229698082"/>
                    </a:ext>
                  </a:extLst>
                </a:gridCol>
                <a:gridCol w="1727200">
                  <a:extLst>
                    <a:ext uri="{9D8B030D-6E8A-4147-A177-3AD203B41FA5}">
                      <a16:colId xmlns:a16="http://schemas.microsoft.com/office/drawing/2014/main" val="1722887535"/>
                    </a:ext>
                  </a:extLst>
                </a:gridCol>
                <a:gridCol w="1727200">
                  <a:extLst>
                    <a:ext uri="{9D8B030D-6E8A-4147-A177-3AD203B41FA5}">
                      <a16:colId xmlns:a16="http://schemas.microsoft.com/office/drawing/2014/main" val="408889360"/>
                    </a:ext>
                  </a:extLst>
                </a:gridCol>
              </a:tblGrid>
              <a:tr h="370840">
                <a:tc>
                  <a:txBody>
                    <a:bodyPr/>
                    <a:lstStyle/>
                    <a:p>
                      <a:r>
                        <a:rPr lang="en-GB" dirty="0"/>
                        <a:t>t0 ↓    /    t1</a:t>
                      </a:r>
                      <a:r>
                        <a:rPr lang="en-GB" dirty="0">
                          <a:sym typeface="Wingdings" panose="05000000000000000000" pitchFamily="2" charset="2"/>
                        </a:rPr>
                        <a:t></a:t>
                      </a:r>
                      <a:endParaRPr lang="en-GB" dirty="0"/>
                    </a:p>
                  </a:txBody>
                  <a:tcPr/>
                </a:tc>
                <a:tc>
                  <a:txBody>
                    <a:bodyPr/>
                    <a:lstStyle/>
                    <a:p>
                      <a:r>
                        <a:rPr lang="en-GB" dirty="0"/>
                        <a:t>Users</a:t>
                      </a:r>
                    </a:p>
                  </a:txBody>
                  <a:tcPr/>
                </a:tc>
                <a:tc>
                  <a:txBody>
                    <a:bodyPr/>
                    <a:lstStyle/>
                    <a:p>
                      <a:r>
                        <a:rPr lang="en-GB" dirty="0"/>
                        <a:t>Abstainers</a:t>
                      </a:r>
                    </a:p>
                  </a:txBody>
                  <a:tcPr/>
                </a:tc>
                <a:extLst>
                  <a:ext uri="{0D108BD9-81ED-4DB2-BD59-A6C34878D82A}">
                    <a16:rowId xmlns:a16="http://schemas.microsoft.com/office/drawing/2014/main" val="3396131803"/>
                  </a:ext>
                </a:extLst>
              </a:tr>
              <a:tr h="370840">
                <a:tc>
                  <a:txBody>
                    <a:bodyPr/>
                    <a:lstStyle/>
                    <a:p>
                      <a:r>
                        <a:rPr lang="en-GB" b="1" dirty="0"/>
                        <a:t>Users</a:t>
                      </a:r>
                    </a:p>
                  </a:txBody>
                  <a:tcPr/>
                </a:tc>
                <a:tc>
                  <a:txBody>
                    <a:bodyPr/>
                    <a:lstStyle/>
                    <a:p>
                      <a:r>
                        <a:rPr lang="en-GB" dirty="0"/>
                        <a:t>0.51</a:t>
                      </a:r>
                    </a:p>
                  </a:txBody>
                  <a:tcPr/>
                </a:tc>
                <a:tc>
                  <a:txBody>
                    <a:bodyPr/>
                    <a:lstStyle/>
                    <a:p>
                      <a:r>
                        <a:rPr lang="en-GB" dirty="0"/>
                        <a:t>0.49</a:t>
                      </a:r>
                    </a:p>
                  </a:txBody>
                  <a:tcPr/>
                </a:tc>
                <a:extLst>
                  <a:ext uri="{0D108BD9-81ED-4DB2-BD59-A6C34878D82A}">
                    <a16:rowId xmlns:a16="http://schemas.microsoft.com/office/drawing/2014/main" val="4113610624"/>
                  </a:ext>
                </a:extLst>
              </a:tr>
              <a:tr h="370840">
                <a:tc>
                  <a:txBody>
                    <a:bodyPr/>
                    <a:lstStyle/>
                    <a:p>
                      <a:r>
                        <a:rPr lang="en-GB" b="1" dirty="0"/>
                        <a:t>Abstainers</a:t>
                      </a:r>
                    </a:p>
                  </a:txBody>
                  <a:tcPr/>
                </a:tc>
                <a:tc>
                  <a:txBody>
                    <a:bodyPr/>
                    <a:lstStyle/>
                    <a:p>
                      <a:r>
                        <a:rPr lang="en-GB" dirty="0"/>
                        <a:t>0.38</a:t>
                      </a:r>
                    </a:p>
                  </a:txBody>
                  <a:tcPr/>
                </a:tc>
                <a:tc>
                  <a:txBody>
                    <a:bodyPr/>
                    <a:lstStyle/>
                    <a:p>
                      <a:r>
                        <a:rPr lang="en-GB" dirty="0"/>
                        <a:t>0.62</a:t>
                      </a:r>
                    </a:p>
                  </a:txBody>
                  <a:tcPr/>
                </a:tc>
                <a:extLst>
                  <a:ext uri="{0D108BD9-81ED-4DB2-BD59-A6C34878D82A}">
                    <a16:rowId xmlns:a16="http://schemas.microsoft.com/office/drawing/2014/main" val="3522589589"/>
                  </a:ext>
                </a:extLst>
              </a:tr>
            </a:tbl>
          </a:graphicData>
        </a:graphic>
      </p:graphicFrame>
      <p:sp>
        <p:nvSpPr>
          <p:cNvPr id="16" name="TextBox 15">
            <a:extLst>
              <a:ext uri="{FF2B5EF4-FFF2-40B4-BE49-F238E27FC236}">
                <a16:creationId xmlns:a16="http://schemas.microsoft.com/office/drawing/2014/main" id="{292F7391-97F6-DA91-2487-122684C9910E}"/>
              </a:ext>
            </a:extLst>
          </p:cNvPr>
          <p:cNvSpPr txBox="1"/>
          <p:nvPr/>
        </p:nvSpPr>
        <p:spPr>
          <a:xfrm>
            <a:off x="6761921" y="2821076"/>
            <a:ext cx="1405392" cy="369332"/>
          </a:xfrm>
          <a:prstGeom prst="rect">
            <a:avLst/>
          </a:prstGeom>
          <a:noFill/>
        </p:spPr>
        <p:txBody>
          <a:bodyPr wrap="square" rtlCol="0">
            <a:spAutoFit/>
          </a:bodyPr>
          <a:lstStyle/>
          <a:p>
            <a:r>
              <a:rPr lang="en-GB" b="1" dirty="0"/>
              <a:t>Males</a:t>
            </a:r>
          </a:p>
        </p:txBody>
      </p:sp>
      <p:pic>
        <p:nvPicPr>
          <p:cNvPr id="3" name="Picture 2">
            <a:extLst>
              <a:ext uri="{FF2B5EF4-FFF2-40B4-BE49-F238E27FC236}">
                <a16:creationId xmlns:a16="http://schemas.microsoft.com/office/drawing/2014/main" id="{F6B71BB2-DB16-EC78-7D64-5C4150E3213C}"/>
              </a:ext>
            </a:extLst>
          </p:cNvPr>
          <p:cNvPicPr>
            <a:picLocks noChangeAspect="1"/>
          </p:cNvPicPr>
          <p:nvPr/>
        </p:nvPicPr>
        <p:blipFill>
          <a:blip r:embed="rId3"/>
          <a:stretch>
            <a:fillRect/>
          </a:stretch>
        </p:blipFill>
        <p:spPr>
          <a:xfrm>
            <a:off x="0" y="1291093"/>
            <a:ext cx="6727982" cy="3784490"/>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777B0B55-FF63-FF16-8C4E-9287513CF142}"/>
                  </a:ext>
                </a:extLst>
              </p:cNvPr>
              <p:cNvSpPr txBox="1"/>
              <p:nvPr/>
            </p:nvSpPr>
            <p:spPr>
              <a:xfrm>
                <a:off x="312321" y="4744115"/>
                <a:ext cx="7854992" cy="2379369"/>
              </a:xfrm>
              <a:prstGeom prst="rect">
                <a:avLst/>
              </a:prstGeom>
              <a:noFill/>
            </p:spPr>
            <p:txBody>
              <a:bodyPr wrap="square" rtlCol="0">
                <a:spAutoFit/>
              </a:bodyPr>
              <a:lstStyle/>
              <a:p>
                <a:r>
                  <a:rPr lang="en-GB" dirty="0"/>
                  <a:t>Males: Odds of </a:t>
                </a:r>
                <a:r>
                  <a:rPr lang="en-GB" dirty="0" err="1"/>
                  <a:t>User@t1</a:t>
                </a:r>
                <a:r>
                  <a:rPr lang="en-GB" dirty="0"/>
                  <a:t> | </a:t>
                </a:r>
                <a:r>
                  <a:rPr lang="en-GB" dirty="0" err="1"/>
                  <a:t>Abstainers@t0</a:t>
                </a:r>
                <a:r>
                  <a:rPr lang="en-GB" dirty="0"/>
                  <a:t> =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.38 </m:t>
                        </m:r>
                      </m:num>
                      <m:den>
                        <m:r>
                          <a:rPr lang="en-GB" b="0" i="1" smtClean="0">
                            <a:latin typeface="Cambria Math" panose="02040503050406030204" pitchFamily="18" charset="0"/>
                          </a:rPr>
                          <m:t>.62</m:t>
                        </m:r>
                      </m:den>
                    </m:f>
                  </m:oMath>
                </a14:m>
                <a:r>
                  <a:rPr lang="en-GB" dirty="0"/>
                  <a:t> =  0.61</a:t>
                </a:r>
              </a:p>
              <a:p>
                <a:endParaRPr lang="en-GB" dirty="0"/>
              </a:p>
              <a:p>
                <a:r>
                  <a:rPr lang="en-GB" dirty="0"/>
                  <a:t>Females: Odds of </a:t>
                </a:r>
                <a:r>
                  <a:rPr lang="en-GB" dirty="0" err="1"/>
                  <a:t>User@t1</a:t>
                </a:r>
                <a:r>
                  <a:rPr lang="en-GB" dirty="0"/>
                  <a:t> | </a:t>
                </a:r>
                <a:r>
                  <a:rPr lang="en-GB" dirty="0" err="1"/>
                  <a:t>Abstainers@t0</a:t>
                </a:r>
                <a:r>
                  <a:rPr lang="en-GB" dirty="0"/>
                  <a:t> =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.28</m:t>
                        </m:r>
                      </m:num>
                      <m:den>
                        <m:r>
                          <a:rPr lang="en-GB" b="0" i="1" smtClean="0">
                            <a:latin typeface="Cambria Math" panose="02040503050406030204" pitchFamily="18" charset="0"/>
                          </a:rPr>
                          <m:t>.72</m:t>
                        </m:r>
                      </m:den>
                    </m:f>
                  </m:oMath>
                </a14:m>
                <a:r>
                  <a:rPr lang="en-GB" dirty="0"/>
                  <a:t> =  0.39</a:t>
                </a:r>
              </a:p>
              <a:p>
                <a:endParaRPr lang="en-GB" dirty="0"/>
              </a:p>
              <a:p>
                <a:r>
                  <a:rPr lang="en-GB" dirty="0"/>
                  <a:t>Odds Ratios of becoming User for Males compared to Females: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0.61</m:t>
                        </m:r>
                      </m:num>
                      <m:den>
                        <m:r>
                          <a:rPr lang="en-GB" b="0" i="1" smtClean="0">
                            <a:latin typeface="Cambria Math" panose="02040503050406030204" pitchFamily="18" charset="0"/>
                          </a:rPr>
                          <m:t>0.39</m:t>
                        </m:r>
                      </m:den>
                    </m:f>
                  </m:oMath>
                </a14:m>
                <a:r>
                  <a:rPr lang="en-GB" dirty="0"/>
                  <a:t> =  1.56</a:t>
                </a:r>
              </a:p>
              <a:p>
                <a:endParaRPr lang="en-GB" dirty="0"/>
              </a:p>
              <a:p>
                <a:r>
                  <a:rPr lang="en-GB" dirty="0"/>
                  <a:t> </a:t>
                </a:r>
              </a:p>
            </p:txBody>
          </p:sp>
        </mc:Choice>
        <mc:Fallback xmlns="">
          <p:sp>
            <p:nvSpPr>
              <p:cNvPr id="4" name="TextBox 3">
                <a:extLst>
                  <a:ext uri="{FF2B5EF4-FFF2-40B4-BE49-F238E27FC236}">
                    <a16:creationId xmlns:a16="http://schemas.microsoft.com/office/drawing/2014/main" id="{777B0B55-FF63-FF16-8C4E-9287513CF142}"/>
                  </a:ext>
                </a:extLst>
              </p:cNvPr>
              <p:cNvSpPr txBox="1">
                <a:spLocks noRot="1" noChangeAspect="1" noMove="1" noResize="1" noEditPoints="1" noAdjustHandles="1" noChangeArrowheads="1" noChangeShapeType="1" noTextEdit="1"/>
              </p:cNvSpPr>
              <p:nvPr/>
            </p:nvSpPr>
            <p:spPr>
              <a:xfrm>
                <a:off x="312321" y="4744115"/>
                <a:ext cx="7854992" cy="2379369"/>
              </a:xfrm>
              <a:prstGeom prst="rect">
                <a:avLst/>
              </a:prstGeom>
              <a:blipFill>
                <a:blip r:embed="rId4"/>
                <a:stretch>
                  <a:fillRect l="-621"/>
                </a:stretch>
              </a:blipFill>
            </p:spPr>
            <p:txBody>
              <a:bodyPr/>
              <a:lstStyle/>
              <a:p>
                <a:r>
                  <a:rPr lang="en-GB">
                    <a:noFill/>
                  </a:rPr>
                  <a:t> </a:t>
                </a:r>
              </a:p>
            </p:txBody>
          </p:sp>
        </mc:Fallback>
      </mc:AlternateContent>
      <p:sp>
        <p:nvSpPr>
          <p:cNvPr id="5" name="Oval 4">
            <a:extLst>
              <a:ext uri="{FF2B5EF4-FFF2-40B4-BE49-F238E27FC236}">
                <a16:creationId xmlns:a16="http://schemas.microsoft.com/office/drawing/2014/main" id="{92C0B4ED-A73A-8A88-3E5E-B83281659BD5}"/>
              </a:ext>
            </a:extLst>
          </p:cNvPr>
          <p:cNvSpPr/>
          <p:nvPr/>
        </p:nvSpPr>
        <p:spPr>
          <a:xfrm>
            <a:off x="8305799" y="2359268"/>
            <a:ext cx="967409" cy="50194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0331AB61-7448-CF6C-946A-65860D66D6F2}"/>
              </a:ext>
            </a:extLst>
          </p:cNvPr>
          <p:cNvSpPr/>
          <p:nvPr/>
        </p:nvSpPr>
        <p:spPr>
          <a:xfrm>
            <a:off x="8358808" y="3918626"/>
            <a:ext cx="967409" cy="50194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00821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GB" dirty="0">
                <a:solidFill>
                  <a:schemeClr val="bg1"/>
                </a:solidFill>
              </a:rPr>
              <a:t>Include covariates</a:t>
            </a:r>
          </a:p>
        </p:txBody>
      </p:sp>
      <p:graphicFrame>
        <p:nvGraphicFramePr>
          <p:cNvPr id="11" name="Table 11">
            <a:extLst>
              <a:ext uri="{FF2B5EF4-FFF2-40B4-BE49-F238E27FC236}">
                <a16:creationId xmlns:a16="http://schemas.microsoft.com/office/drawing/2014/main" id="{45C2AF3E-90B1-C4CB-4E08-3A39504BD651}"/>
              </a:ext>
            </a:extLst>
          </p:cNvPr>
          <p:cNvGraphicFramePr>
            <a:graphicFrameLocks noGrp="1"/>
          </p:cNvGraphicFramePr>
          <p:nvPr>
            <p:ph sz="half" idx="1"/>
            <p:extLst>
              <p:ext uri="{D42A27DB-BD31-4B8C-83A1-F6EECF244321}">
                <p14:modId xmlns:p14="http://schemas.microsoft.com/office/powerpoint/2010/main" val="1780448278"/>
              </p:ext>
            </p:extLst>
          </p:nvPr>
        </p:nvGraphicFramePr>
        <p:xfrm>
          <a:off x="6761921" y="1631444"/>
          <a:ext cx="5181600" cy="111252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229698082"/>
                    </a:ext>
                  </a:extLst>
                </a:gridCol>
                <a:gridCol w="1727200">
                  <a:extLst>
                    <a:ext uri="{9D8B030D-6E8A-4147-A177-3AD203B41FA5}">
                      <a16:colId xmlns:a16="http://schemas.microsoft.com/office/drawing/2014/main" val="1722887535"/>
                    </a:ext>
                  </a:extLst>
                </a:gridCol>
                <a:gridCol w="1727200">
                  <a:extLst>
                    <a:ext uri="{9D8B030D-6E8A-4147-A177-3AD203B41FA5}">
                      <a16:colId xmlns:a16="http://schemas.microsoft.com/office/drawing/2014/main" val="408889360"/>
                    </a:ext>
                  </a:extLst>
                </a:gridCol>
              </a:tblGrid>
              <a:tr h="370840">
                <a:tc>
                  <a:txBody>
                    <a:bodyPr/>
                    <a:lstStyle/>
                    <a:p>
                      <a:r>
                        <a:rPr lang="en-GB" dirty="0"/>
                        <a:t>t0 ↓    /   t1</a:t>
                      </a:r>
                      <a:r>
                        <a:rPr lang="en-GB" dirty="0">
                          <a:sym typeface="Wingdings" panose="05000000000000000000" pitchFamily="2" charset="2"/>
                        </a:rPr>
                        <a:t></a:t>
                      </a:r>
                      <a:endParaRPr lang="en-GB" dirty="0"/>
                    </a:p>
                  </a:txBody>
                  <a:tcPr/>
                </a:tc>
                <a:tc>
                  <a:txBody>
                    <a:bodyPr/>
                    <a:lstStyle/>
                    <a:p>
                      <a:r>
                        <a:rPr lang="en-GB" dirty="0"/>
                        <a:t>Users</a:t>
                      </a:r>
                    </a:p>
                  </a:txBody>
                  <a:tcPr/>
                </a:tc>
                <a:tc>
                  <a:txBody>
                    <a:bodyPr/>
                    <a:lstStyle/>
                    <a:p>
                      <a:r>
                        <a:rPr lang="en-GB" dirty="0"/>
                        <a:t>Abstainers</a:t>
                      </a:r>
                    </a:p>
                  </a:txBody>
                  <a:tcPr/>
                </a:tc>
                <a:extLst>
                  <a:ext uri="{0D108BD9-81ED-4DB2-BD59-A6C34878D82A}">
                    <a16:rowId xmlns:a16="http://schemas.microsoft.com/office/drawing/2014/main" val="3396131803"/>
                  </a:ext>
                </a:extLst>
              </a:tr>
              <a:tr h="370840">
                <a:tc>
                  <a:txBody>
                    <a:bodyPr/>
                    <a:lstStyle/>
                    <a:p>
                      <a:r>
                        <a:rPr lang="en-GB" b="1" dirty="0"/>
                        <a:t>Users</a:t>
                      </a:r>
                    </a:p>
                  </a:txBody>
                  <a:tcPr/>
                </a:tc>
                <a:tc>
                  <a:txBody>
                    <a:bodyPr/>
                    <a:lstStyle/>
                    <a:p>
                      <a:r>
                        <a:rPr lang="en-GB" dirty="0"/>
                        <a:t>0.40</a:t>
                      </a:r>
                    </a:p>
                  </a:txBody>
                  <a:tcPr/>
                </a:tc>
                <a:tc>
                  <a:txBody>
                    <a:bodyPr/>
                    <a:lstStyle/>
                    <a:p>
                      <a:r>
                        <a:rPr lang="en-GB" dirty="0"/>
                        <a:t>0.60</a:t>
                      </a:r>
                    </a:p>
                  </a:txBody>
                  <a:tcPr/>
                </a:tc>
                <a:extLst>
                  <a:ext uri="{0D108BD9-81ED-4DB2-BD59-A6C34878D82A}">
                    <a16:rowId xmlns:a16="http://schemas.microsoft.com/office/drawing/2014/main" val="4113610624"/>
                  </a:ext>
                </a:extLst>
              </a:tr>
              <a:tr h="370840">
                <a:tc>
                  <a:txBody>
                    <a:bodyPr/>
                    <a:lstStyle/>
                    <a:p>
                      <a:r>
                        <a:rPr lang="en-GB" b="1" dirty="0"/>
                        <a:t>Non Users</a:t>
                      </a:r>
                    </a:p>
                  </a:txBody>
                  <a:tcPr/>
                </a:tc>
                <a:tc>
                  <a:txBody>
                    <a:bodyPr/>
                    <a:lstStyle/>
                    <a:p>
                      <a:r>
                        <a:rPr lang="en-GB" dirty="0"/>
                        <a:t>0.28</a:t>
                      </a:r>
                    </a:p>
                  </a:txBody>
                  <a:tcPr/>
                </a:tc>
                <a:tc>
                  <a:txBody>
                    <a:bodyPr/>
                    <a:lstStyle/>
                    <a:p>
                      <a:r>
                        <a:rPr lang="en-GB" dirty="0"/>
                        <a:t>0.72</a:t>
                      </a:r>
                    </a:p>
                  </a:txBody>
                  <a:tcPr/>
                </a:tc>
                <a:extLst>
                  <a:ext uri="{0D108BD9-81ED-4DB2-BD59-A6C34878D82A}">
                    <a16:rowId xmlns:a16="http://schemas.microsoft.com/office/drawing/2014/main" val="3522589589"/>
                  </a:ext>
                </a:extLst>
              </a:tr>
            </a:tbl>
          </a:graphicData>
        </a:graphic>
      </p:graphicFrame>
      <p:sp>
        <p:nvSpPr>
          <p:cNvPr id="13" name="TextBox 12">
            <a:extLst>
              <a:ext uri="{FF2B5EF4-FFF2-40B4-BE49-F238E27FC236}">
                <a16:creationId xmlns:a16="http://schemas.microsoft.com/office/drawing/2014/main" id="{71CAC11F-879D-60A6-E270-390406FF0441}"/>
              </a:ext>
            </a:extLst>
          </p:cNvPr>
          <p:cNvSpPr txBox="1"/>
          <p:nvPr/>
        </p:nvSpPr>
        <p:spPr>
          <a:xfrm>
            <a:off x="6659265" y="1143000"/>
            <a:ext cx="1405392" cy="369332"/>
          </a:xfrm>
          <a:prstGeom prst="rect">
            <a:avLst/>
          </a:prstGeom>
          <a:noFill/>
        </p:spPr>
        <p:txBody>
          <a:bodyPr wrap="square" rtlCol="0">
            <a:spAutoFit/>
          </a:bodyPr>
          <a:lstStyle/>
          <a:p>
            <a:r>
              <a:rPr lang="en-GB" b="1" dirty="0"/>
              <a:t>Females</a:t>
            </a:r>
          </a:p>
        </p:txBody>
      </p:sp>
      <p:graphicFrame>
        <p:nvGraphicFramePr>
          <p:cNvPr id="14" name="Table 11">
            <a:extLst>
              <a:ext uri="{FF2B5EF4-FFF2-40B4-BE49-F238E27FC236}">
                <a16:creationId xmlns:a16="http://schemas.microsoft.com/office/drawing/2014/main" id="{760013C0-6B62-99AE-7660-71485EDD0DD5}"/>
              </a:ext>
            </a:extLst>
          </p:cNvPr>
          <p:cNvGraphicFramePr>
            <a:graphicFrameLocks/>
          </p:cNvGraphicFramePr>
          <p:nvPr>
            <p:extLst>
              <p:ext uri="{D42A27DB-BD31-4B8C-83A1-F6EECF244321}">
                <p14:modId xmlns:p14="http://schemas.microsoft.com/office/powerpoint/2010/main" val="1985471936"/>
              </p:ext>
            </p:extLst>
          </p:nvPr>
        </p:nvGraphicFramePr>
        <p:xfrm>
          <a:off x="6761921" y="3177208"/>
          <a:ext cx="5181600" cy="111252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229698082"/>
                    </a:ext>
                  </a:extLst>
                </a:gridCol>
                <a:gridCol w="1727200">
                  <a:extLst>
                    <a:ext uri="{9D8B030D-6E8A-4147-A177-3AD203B41FA5}">
                      <a16:colId xmlns:a16="http://schemas.microsoft.com/office/drawing/2014/main" val="1722887535"/>
                    </a:ext>
                  </a:extLst>
                </a:gridCol>
                <a:gridCol w="1727200">
                  <a:extLst>
                    <a:ext uri="{9D8B030D-6E8A-4147-A177-3AD203B41FA5}">
                      <a16:colId xmlns:a16="http://schemas.microsoft.com/office/drawing/2014/main" val="408889360"/>
                    </a:ext>
                  </a:extLst>
                </a:gridCol>
              </a:tblGrid>
              <a:tr h="370840">
                <a:tc>
                  <a:txBody>
                    <a:bodyPr/>
                    <a:lstStyle/>
                    <a:p>
                      <a:r>
                        <a:rPr lang="en-GB" dirty="0"/>
                        <a:t>t0 ↓    /    t1</a:t>
                      </a:r>
                      <a:r>
                        <a:rPr lang="en-GB" dirty="0">
                          <a:sym typeface="Wingdings" panose="05000000000000000000" pitchFamily="2" charset="2"/>
                        </a:rPr>
                        <a:t></a:t>
                      </a:r>
                      <a:endParaRPr lang="en-GB" dirty="0"/>
                    </a:p>
                  </a:txBody>
                  <a:tcPr/>
                </a:tc>
                <a:tc>
                  <a:txBody>
                    <a:bodyPr/>
                    <a:lstStyle/>
                    <a:p>
                      <a:r>
                        <a:rPr lang="en-GB" dirty="0"/>
                        <a:t>Users</a:t>
                      </a:r>
                    </a:p>
                  </a:txBody>
                  <a:tcPr/>
                </a:tc>
                <a:tc>
                  <a:txBody>
                    <a:bodyPr/>
                    <a:lstStyle/>
                    <a:p>
                      <a:r>
                        <a:rPr lang="en-GB" dirty="0"/>
                        <a:t>Abstainers</a:t>
                      </a:r>
                    </a:p>
                  </a:txBody>
                  <a:tcPr/>
                </a:tc>
                <a:extLst>
                  <a:ext uri="{0D108BD9-81ED-4DB2-BD59-A6C34878D82A}">
                    <a16:rowId xmlns:a16="http://schemas.microsoft.com/office/drawing/2014/main" val="3396131803"/>
                  </a:ext>
                </a:extLst>
              </a:tr>
              <a:tr h="370840">
                <a:tc>
                  <a:txBody>
                    <a:bodyPr/>
                    <a:lstStyle/>
                    <a:p>
                      <a:r>
                        <a:rPr lang="en-GB" b="1" dirty="0"/>
                        <a:t>Users</a:t>
                      </a:r>
                    </a:p>
                  </a:txBody>
                  <a:tcPr/>
                </a:tc>
                <a:tc>
                  <a:txBody>
                    <a:bodyPr/>
                    <a:lstStyle/>
                    <a:p>
                      <a:r>
                        <a:rPr lang="en-GB" dirty="0"/>
                        <a:t>0.51</a:t>
                      </a:r>
                    </a:p>
                  </a:txBody>
                  <a:tcPr/>
                </a:tc>
                <a:tc>
                  <a:txBody>
                    <a:bodyPr/>
                    <a:lstStyle/>
                    <a:p>
                      <a:r>
                        <a:rPr lang="en-GB" dirty="0"/>
                        <a:t>0.49</a:t>
                      </a:r>
                    </a:p>
                  </a:txBody>
                  <a:tcPr/>
                </a:tc>
                <a:extLst>
                  <a:ext uri="{0D108BD9-81ED-4DB2-BD59-A6C34878D82A}">
                    <a16:rowId xmlns:a16="http://schemas.microsoft.com/office/drawing/2014/main" val="4113610624"/>
                  </a:ext>
                </a:extLst>
              </a:tr>
              <a:tr h="370840">
                <a:tc>
                  <a:txBody>
                    <a:bodyPr/>
                    <a:lstStyle/>
                    <a:p>
                      <a:r>
                        <a:rPr lang="en-GB" b="1" dirty="0"/>
                        <a:t>Non Users</a:t>
                      </a:r>
                    </a:p>
                  </a:txBody>
                  <a:tcPr/>
                </a:tc>
                <a:tc>
                  <a:txBody>
                    <a:bodyPr/>
                    <a:lstStyle/>
                    <a:p>
                      <a:r>
                        <a:rPr lang="en-GB" dirty="0"/>
                        <a:t>0.38</a:t>
                      </a:r>
                    </a:p>
                  </a:txBody>
                  <a:tcPr/>
                </a:tc>
                <a:tc>
                  <a:txBody>
                    <a:bodyPr/>
                    <a:lstStyle/>
                    <a:p>
                      <a:r>
                        <a:rPr lang="en-GB" dirty="0"/>
                        <a:t>0.62</a:t>
                      </a:r>
                    </a:p>
                  </a:txBody>
                  <a:tcPr/>
                </a:tc>
                <a:extLst>
                  <a:ext uri="{0D108BD9-81ED-4DB2-BD59-A6C34878D82A}">
                    <a16:rowId xmlns:a16="http://schemas.microsoft.com/office/drawing/2014/main" val="3522589589"/>
                  </a:ext>
                </a:extLst>
              </a:tr>
            </a:tbl>
          </a:graphicData>
        </a:graphic>
      </p:graphicFrame>
      <p:sp>
        <p:nvSpPr>
          <p:cNvPr id="16" name="TextBox 15">
            <a:extLst>
              <a:ext uri="{FF2B5EF4-FFF2-40B4-BE49-F238E27FC236}">
                <a16:creationId xmlns:a16="http://schemas.microsoft.com/office/drawing/2014/main" id="{292F7391-97F6-DA91-2487-122684C9910E}"/>
              </a:ext>
            </a:extLst>
          </p:cNvPr>
          <p:cNvSpPr txBox="1"/>
          <p:nvPr/>
        </p:nvSpPr>
        <p:spPr>
          <a:xfrm>
            <a:off x="6761921" y="2821076"/>
            <a:ext cx="1405392" cy="369332"/>
          </a:xfrm>
          <a:prstGeom prst="rect">
            <a:avLst/>
          </a:prstGeom>
          <a:noFill/>
        </p:spPr>
        <p:txBody>
          <a:bodyPr wrap="square" rtlCol="0">
            <a:spAutoFit/>
          </a:bodyPr>
          <a:lstStyle/>
          <a:p>
            <a:r>
              <a:rPr lang="en-GB" b="1" dirty="0"/>
              <a:t>Males</a:t>
            </a:r>
          </a:p>
        </p:txBody>
      </p:sp>
      <p:sp>
        <p:nvSpPr>
          <p:cNvPr id="4" name="TextBox 3">
            <a:extLst>
              <a:ext uri="{FF2B5EF4-FFF2-40B4-BE49-F238E27FC236}">
                <a16:creationId xmlns:a16="http://schemas.microsoft.com/office/drawing/2014/main" id="{B178A373-D1A0-6B79-ADB0-B05C5D503B80}"/>
              </a:ext>
            </a:extLst>
          </p:cNvPr>
          <p:cNvSpPr txBox="1"/>
          <p:nvPr/>
        </p:nvSpPr>
        <p:spPr>
          <a:xfrm>
            <a:off x="1852562" y="1410880"/>
            <a:ext cx="2954142" cy="369332"/>
          </a:xfrm>
          <a:prstGeom prst="rect">
            <a:avLst/>
          </a:prstGeom>
          <a:noFill/>
        </p:spPr>
        <p:txBody>
          <a:bodyPr wrap="none" rtlCol="0">
            <a:spAutoFit/>
          </a:bodyPr>
          <a:lstStyle/>
          <a:p>
            <a:r>
              <a:rPr lang="en-GB" dirty="0"/>
              <a:t>Probability of being User @t1</a:t>
            </a:r>
          </a:p>
        </p:txBody>
      </p:sp>
      <p:graphicFrame>
        <p:nvGraphicFramePr>
          <p:cNvPr id="6" name="Chart 5">
            <a:extLst>
              <a:ext uri="{FF2B5EF4-FFF2-40B4-BE49-F238E27FC236}">
                <a16:creationId xmlns:a16="http://schemas.microsoft.com/office/drawing/2014/main" id="{E124E5AD-C5E6-756D-D684-46B6440E1DAE}"/>
              </a:ext>
            </a:extLst>
          </p:cNvPr>
          <p:cNvGraphicFramePr>
            <a:graphicFrameLocks/>
          </p:cNvGraphicFramePr>
          <p:nvPr>
            <p:extLst>
              <p:ext uri="{D42A27DB-BD31-4B8C-83A1-F6EECF244321}">
                <p14:modId xmlns:p14="http://schemas.microsoft.com/office/powerpoint/2010/main" val="3349688159"/>
              </p:ext>
            </p:extLst>
          </p:nvPr>
        </p:nvGraphicFramePr>
        <p:xfrm>
          <a:off x="457200" y="1715853"/>
          <a:ext cx="5943600" cy="39693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55993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US" b="1" dirty="0">
                <a:solidFill>
                  <a:schemeClr val="bg1"/>
                </a:solidFill>
              </a:rPr>
              <a:t>Moderation</a:t>
            </a:r>
            <a:endParaRPr lang="en-GB" dirty="0">
              <a:solidFill>
                <a:schemeClr val="bg1"/>
              </a:solidFill>
            </a:endParaRPr>
          </a:p>
        </p:txBody>
      </p:sp>
      <p:sp>
        <p:nvSpPr>
          <p:cNvPr id="7" name="Rectangle 6">
            <a:extLst>
              <a:ext uri="{FF2B5EF4-FFF2-40B4-BE49-F238E27FC236}">
                <a16:creationId xmlns:a16="http://schemas.microsoft.com/office/drawing/2014/main" id="{7FF682C9-067F-1304-272B-7200322A0651}"/>
              </a:ext>
            </a:extLst>
          </p:cNvPr>
          <p:cNvSpPr/>
          <p:nvPr/>
        </p:nvSpPr>
        <p:spPr>
          <a:xfrm>
            <a:off x="1638300" y="1518279"/>
            <a:ext cx="1706899" cy="889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t>Gender</a:t>
            </a:r>
          </a:p>
        </p:txBody>
      </p:sp>
      <p:cxnSp>
        <p:nvCxnSpPr>
          <p:cNvPr id="10" name="Straight Arrow Connector 9">
            <a:extLst>
              <a:ext uri="{FF2B5EF4-FFF2-40B4-BE49-F238E27FC236}">
                <a16:creationId xmlns:a16="http://schemas.microsoft.com/office/drawing/2014/main" id="{6EF91668-BDCC-CD06-09C4-B53EE172A786}"/>
              </a:ext>
            </a:extLst>
          </p:cNvPr>
          <p:cNvCxnSpPr>
            <a:cxnSpLocks/>
            <a:stCxn id="7" idx="3"/>
          </p:cNvCxnSpPr>
          <p:nvPr/>
        </p:nvCxnSpPr>
        <p:spPr>
          <a:xfrm>
            <a:off x="3345199" y="1962779"/>
            <a:ext cx="1279810" cy="1615308"/>
          </a:xfrm>
          <a:prstGeom prst="straightConnector1">
            <a:avLst/>
          </a:prstGeom>
          <a:ln w="57150">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1794D6F-E66C-F907-DD99-221675C8647E}"/>
              </a:ext>
            </a:extLst>
          </p:cNvPr>
          <p:cNvCxnSpPr>
            <a:cxnSpLocks/>
            <a:stCxn id="7" idx="3"/>
          </p:cNvCxnSpPr>
          <p:nvPr/>
        </p:nvCxnSpPr>
        <p:spPr>
          <a:xfrm>
            <a:off x="3345199" y="1962779"/>
            <a:ext cx="5501604" cy="1542757"/>
          </a:xfrm>
          <a:prstGeom prst="straightConnector1">
            <a:avLst/>
          </a:prstGeom>
          <a:ln w="57150">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3" name="Arrow: Right 22">
            <a:extLst>
              <a:ext uri="{FF2B5EF4-FFF2-40B4-BE49-F238E27FC236}">
                <a16:creationId xmlns:a16="http://schemas.microsoft.com/office/drawing/2014/main" id="{36BA973F-1577-B92E-0208-C263B5A69239}"/>
              </a:ext>
            </a:extLst>
          </p:cNvPr>
          <p:cNvSpPr/>
          <p:nvPr/>
        </p:nvSpPr>
        <p:spPr>
          <a:xfrm>
            <a:off x="7251700" y="4085516"/>
            <a:ext cx="266700" cy="308684"/>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 name="Straight Arrow Connector 3">
            <a:extLst>
              <a:ext uri="{FF2B5EF4-FFF2-40B4-BE49-F238E27FC236}">
                <a16:creationId xmlns:a16="http://schemas.microsoft.com/office/drawing/2014/main" id="{465C4175-2A36-D460-D649-28F60FC658D8}"/>
              </a:ext>
            </a:extLst>
          </p:cNvPr>
          <p:cNvCxnSpPr>
            <a:cxnSpLocks/>
          </p:cNvCxnSpPr>
          <p:nvPr/>
        </p:nvCxnSpPr>
        <p:spPr>
          <a:xfrm>
            <a:off x="2360428" y="1962779"/>
            <a:ext cx="3604437" cy="1678237"/>
          </a:xfrm>
          <a:prstGeom prst="straightConnector1">
            <a:avLst/>
          </a:prstGeom>
          <a:ln w="57150">
            <a:solidFill>
              <a:schemeClr val="tx2">
                <a:lumMod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7AEBBA8D-2860-5692-FBAB-FE9D2BE6E1C6}"/>
              </a:ext>
            </a:extLst>
          </p:cNvPr>
          <p:cNvSpPr/>
          <p:nvPr/>
        </p:nvSpPr>
        <p:spPr>
          <a:xfrm>
            <a:off x="5656597" y="3641016"/>
            <a:ext cx="875620" cy="547196"/>
          </a:xfrm>
          <a:prstGeom prst="ellipse">
            <a:avLst/>
          </a:prstGeom>
          <a:no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881C9AF9-C727-42CD-49EB-05D71477C45D}"/>
              </a:ext>
            </a:extLst>
          </p:cNvPr>
          <p:cNvPicPr>
            <a:picLocks noChangeAspect="1"/>
          </p:cNvPicPr>
          <p:nvPr/>
        </p:nvPicPr>
        <p:blipFill>
          <a:blip r:embed="rId3"/>
          <a:stretch>
            <a:fillRect/>
          </a:stretch>
        </p:blipFill>
        <p:spPr>
          <a:xfrm>
            <a:off x="794866" y="1280102"/>
            <a:ext cx="10988217" cy="6180872"/>
          </a:xfrm>
          <a:prstGeom prst="rect">
            <a:avLst/>
          </a:prstGeom>
        </p:spPr>
      </p:pic>
      <p:cxnSp>
        <p:nvCxnSpPr>
          <p:cNvPr id="5" name="Straight Arrow Connector 4">
            <a:extLst>
              <a:ext uri="{FF2B5EF4-FFF2-40B4-BE49-F238E27FC236}">
                <a16:creationId xmlns:a16="http://schemas.microsoft.com/office/drawing/2014/main" id="{00D1CB5E-5429-38FF-3730-907E95178271}"/>
              </a:ext>
            </a:extLst>
          </p:cNvPr>
          <p:cNvCxnSpPr>
            <a:cxnSpLocks/>
          </p:cNvCxnSpPr>
          <p:nvPr/>
        </p:nvCxnSpPr>
        <p:spPr>
          <a:xfrm>
            <a:off x="2376719" y="1858796"/>
            <a:ext cx="3850418" cy="1646740"/>
          </a:xfrm>
          <a:prstGeom prst="straightConnector1">
            <a:avLst/>
          </a:prstGeom>
          <a:ln w="57150">
            <a:solidFill>
              <a:schemeClr val="tx2">
                <a:lumMod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416722FD-65C2-5024-E120-7BE99DD2F726}"/>
              </a:ext>
            </a:extLst>
          </p:cNvPr>
          <p:cNvSpPr/>
          <p:nvPr/>
        </p:nvSpPr>
        <p:spPr>
          <a:xfrm>
            <a:off x="5734665" y="3522748"/>
            <a:ext cx="949683" cy="561481"/>
          </a:xfrm>
          <a:prstGeom prst="ellipse">
            <a:avLst/>
          </a:prstGeom>
          <a:no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90325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US" b="1" dirty="0">
                <a:solidFill>
                  <a:schemeClr val="bg1"/>
                </a:solidFill>
              </a:rPr>
              <a:t>Moderation</a:t>
            </a:r>
            <a:endParaRPr lang="en-GB" dirty="0">
              <a:solidFill>
                <a:schemeClr val="bg1"/>
              </a:solidFill>
            </a:endParaRPr>
          </a:p>
        </p:txBody>
      </p:sp>
      <p:graphicFrame>
        <p:nvGraphicFramePr>
          <p:cNvPr id="11" name="Table 11">
            <a:extLst>
              <a:ext uri="{FF2B5EF4-FFF2-40B4-BE49-F238E27FC236}">
                <a16:creationId xmlns:a16="http://schemas.microsoft.com/office/drawing/2014/main" id="{45C2AF3E-90B1-C4CB-4E08-3A39504BD651}"/>
              </a:ext>
            </a:extLst>
          </p:cNvPr>
          <p:cNvGraphicFramePr>
            <a:graphicFrameLocks noGrp="1"/>
          </p:cNvGraphicFramePr>
          <p:nvPr>
            <p:ph sz="half" idx="1"/>
            <p:extLst>
              <p:ext uri="{D42A27DB-BD31-4B8C-83A1-F6EECF244321}">
                <p14:modId xmlns:p14="http://schemas.microsoft.com/office/powerpoint/2010/main" val="3594985490"/>
              </p:ext>
            </p:extLst>
          </p:nvPr>
        </p:nvGraphicFramePr>
        <p:xfrm>
          <a:off x="6761921" y="1525700"/>
          <a:ext cx="5181600" cy="111252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229698082"/>
                    </a:ext>
                  </a:extLst>
                </a:gridCol>
                <a:gridCol w="1727200">
                  <a:extLst>
                    <a:ext uri="{9D8B030D-6E8A-4147-A177-3AD203B41FA5}">
                      <a16:colId xmlns:a16="http://schemas.microsoft.com/office/drawing/2014/main" val="1722887535"/>
                    </a:ext>
                  </a:extLst>
                </a:gridCol>
                <a:gridCol w="1727200">
                  <a:extLst>
                    <a:ext uri="{9D8B030D-6E8A-4147-A177-3AD203B41FA5}">
                      <a16:colId xmlns:a16="http://schemas.microsoft.com/office/drawing/2014/main" val="408889360"/>
                    </a:ext>
                  </a:extLst>
                </a:gridCol>
              </a:tblGrid>
              <a:tr h="370840">
                <a:tc>
                  <a:txBody>
                    <a:bodyPr/>
                    <a:lstStyle/>
                    <a:p>
                      <a:r>
                        <a:rPr lang="en-GB" dirty="0"/>
                        <a:t>t0 ↓    /   t1</a:t>
                      </a:r>
                      <a:r>
                        <a:rPr lang="en-GB" dirty="0">
                          <a:sym typeface="Wingdings" panose="05000000000000000000" pitchFamily="2" charset="2"/>
                        </a:rPr>
                        <a:t></a:t>
                      </a:r>
                      <a:endParaRPr lang="en-GB" dirty="0"/>
                    </a:p>
                  </a:txBody>
                  <a:tcPr/>
                </a:tc>
                <a:tc>
                  <a:txBody>
                    <a:bodyPr/>
                    <a:lstStyle/>
                    <a:p>
                      <a:r>
                        <a:rPr lang="en-GB" dirty="0"/>
                        <a:t>Users</a:t>
                      </a:r>
                    </a:p>
                  </a:txBody>
                  <a:tcPr/>
                </a:tc>
                <a:tc>
                  <a:txBody>
                    <a:bodyPr/>
                    <a:lstStyle/>
                    <a:p>
                      <a:r>
                        <a:rPr lang="en-GB" dirty="0"/>
                        <a:t>Abstainers</a:t>
                      </a:r>
                    </a:p>
                  </a:txBody>
                  <a:tcPr/>
                </a:tc>
                <a:extLst>
                  <a:ext uri="{0D108BD9-81ED-4DB2-BD59-A6C34878D82A}">
                    <a16:rowId xmlns:a16="http://schemas.microsoft.com/office/drawing/2014/main" val="3396131803"/>
                  </a:ext>
                </a:extLst>
              </a:tr>
              <a:tr h="370840">
                <a:tc>
                  <a:txBody>
                    <a:bodyPr/>
                    <a:lstStyle/>
                    <a:p>
                      <a:r>
                        <a:rPr lang="en-GB" b="1" dirty="0"/>
                        <a:t>Users</a:t>
                      </a:r>
                    </a:p>
                  </a:txBody>
                  <a:tcPr/>
                </a:tc>
                <a:tc>
                  <a:txBody>
                    <a:bodyPr/>
                    <a:lstStyle/>
                    <a:p>
                      <a:r>
                        <a:rPr lang="en-GB" dirty="0"/>
                        <a:t>0.40</a:t>
                      </a:r>
                    </a:p>
                  </a:txBody>
                  <a:tcPr/>
                </a:tc>
                <a:tc>
                  <a:txBody>
                    <a:bodyPr/>
                    <a:lstStyle/>
                    <a:p>
                      <a:r>
                        <a:rPr lang="en-GB" dirty="0"/>
                        <a:t>0.60</a:t>
                      </a:r>
                    </a:p>
                  </a:txBody>
                  <a:tcPr/>
                </a:tc>
                <a:extLst>
                  <a:ext uri="{0D108BD9-81ED-4DB2-BD59-A6C34878D82A}">
                    <a16:rowId xmlns:a16="http://schemas.microsoft.com/office/drawing/2014/main" val="4113610624"/>
                  </a:ext>
                </a:extLst>
              </a:tr>
              <a:tr h="370840">
                <a:tc>
                  <a:txBody>
                    <a:bodyPr/>
                    <a:lstStyle/>
                    <a:p>
                      <a:r>
                        <a:rPr lang="en-GB" b="1" dirty="0"/>
                        <a:t>Abstainers</a:t>
                      </a:r>
                    </a:p>
                  </a:txBody>
                  <a:tcPr/>
                </a:tc>
                <a:tc>
                  <a:txBody>
                    <a:bodyPr/>
                    <a:lstStyle/>
                    <a:p>
                      <a:r>
                        <a:rPr lang="en-GB" dirty="0"/>
                        <a:t>0.29</a:t>
                      </a:r>
                    </a:p>
                  </a:txBody>
                  <a:tcPr/>
                </a:tc>
                <a:tc>
                  <a:txBody>
                    <a:bodyPr/>
                    <a:lstStyle/>
                    <a:p>
                      <a:r>
                        <a:rPr lang="en-GB" dirty="0"/>
                        <a:t>0.71</a:t>
                      </a:r>
                    </a:p>
                  </a:txBody>
                  <a:tcPr/>
                </a:tc>
                <a:extLst>
                  <a:ext uri="{0D108BD9-81ED-4DB2-BD59-A6C34878D82A}">
                    <a16:rowId xmlns:a16="http://schemas.microsoft.com/office/drawing/2014/main" val="3522589589"/>
                  </a:ext>
                </a:extLst>
              </a:tr>
            </a:tbl>
          </a:graphicData>
        </a:graphic>
      </p:graphicFrame>
      <p:sp>
        <p:nvSpPr>
          <p:cNvPr id="13" name="TextBox 12">
            <a:extLst>
              <a:ext uri="{FF2B5EF4-FFF2-40B4-BE49-F238E27FC236}">
                <a16:creationId xmlns:a16="http://schemas.microsoft.com/office/drawing/2014/main" id="{71CAC11F-879D-60A6-E270-390406FF0441}"/>
              </a:ext>
            </a:extLst>
          </p:cNvPr>
          <p:cNvSpPr txBox="1"/>
          <p:nvPr/>
        </p:nvSpPr>
        <p:spPr>
          <a:xfrm>
            <a:off x="6659265" y="1143000"/>
            <a:ext cx="1405392" cy="369332"/>
          </a:xfrm>
          <a:prstGeom prst="rect">
            <a:avLst/>
          </a:prstGeom>
          <a:noFill/>
        </p:spPr>
        <p:txBody>
          <a:bodyPr wrap="square" rtlCol="0">
            <a:spAutoFit/>
          </a:bodyPr>
          <a:lstStyle/>
          <a:p>
            <a:r>
              <a:rPr lang="en-GB" b="1" dirty="0"/>
              <a:t>Females</a:t>
            </a:r>
          </a:p>
        </p:txBody>
      </p:sp>
      <p:graphicFrame>
        <p:nvGraphicFramePr>
          <p:cNvPr id="14" name="Table 11">
            <a:extLst>
              <a:ext uri="{FF2B5EF4-FFF2-40B4-BE49-F238E27FC236}">
                <a16:creationId xmlns:a16="http://schemas.microsoft.com/office/drawing/2014/main" id="{760013C0-6B62-99AE-7660-71485EDD0DD5}"/>
              </a:ext>
            </a:extLst>
          </p:cNvPr>
          <p:cNvGraphicFramePr>
            <a:graphicFrameLocks/>
          </p:cNvGraphicFramePr>
          <p:nvPr>
            <p:extLst>
              <p:ext uri="{D42A27DB-BD31-4B8C-83A1-F6EECF244321}">
                <p14:modId xmlns:p14="http://schemas.microsoft.com/office/powerpoint/2010/main" val="1109363642"/>
              </p:ext>
            </p:extLst>
          </p:nvPr>
        </p:nvGraphicFramePr>
        <p:xfrm>
          <a:off x="6761921" y="2985048"/>
          <a:ext cx="5181600" cy="111252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229698082"/>
                    </a:ext>
                  </a:extLst>
                </a:gridCol>
                <a:gridCol w="1727200">
                  <a:extLst>
                    <a:ext uri="{9D8B030D-6E8A-4147-A177-3AD203B41FA5}">
                      <a16:colId xmlns:a16="http://schemas.microsoft.com/office/drawing/2014/main" val="1722887535"/>
                    </a:ext>
                  </a:extLst>
                </a:gridCol>
                <a:gridCol w="1727200">
                  <a:extLst>
                    <a:ext uri="{9D8B030D-6E8A-4147-A177-3AD203B41FA5}">
                      <a16:colId xmlns:a16="http://schemas.microsoft.com/office/drawing/2014/main" val="408889360"/>
                    </a:ext>
                  </a:extLst>
                </a:gridCol>
              </a:tblGrid>
              <a:tr h="370840">
                <a:tc>
                  <a:txBody>
                    <a:bodyPr/>
                    <a:lstStyle/>
                    <a:p>
                      <a:r>
                        <a:rPr lang="en-GB" dirty="0"/>
                        <a:t>t0 ↓    /   t1</a:t>
                      </a:r>
                      <a:r>
                        <a:rPr lang="en-GB" dirty="0">
                          <a:sym typeface="Wingdings" panose="05000000000000000000" pitchFamily="2" charset="2"/>
                        </a:rPr>
                        <a:t></a:t>
                      </a:r>
                      <a:endParaRPr lang="en-GB" dirty="0"/>
                    </a:p>
                  </a:txBody>
                  <a:tcPr/>
                </a:tc>
                <a:tc>
                  <a:txBody>
                    <a:bodyPr/>
                    <a:lstStyle/>
                    <a:p>
                      <a:r>
                        <a:rPr lang="en-GB" dirty="0"/>
                        <a:t>Users</a:t>
                      </a:r>
                    </a:p>
                  </a:txBody>
                  <a:tcPr/>
                </a:tc>
                <a:tc>
                  <a:txBody>
                    <a:bodyPr/>
                    <a:lstStyle/>
                    <a:p>
                      <a:r>
                        <a:rPr lang="en-GB" dirty="0"/>
                        <a:t>Abstainers</a:t>
                      </a:r>
                    </a:p>
                  </a:txBody>
                  <a:tcPr/>
                </a:tc>
                <a:extLst>
                  <a:ext uri="{0D108BD9-81ED-4DB2-BD59-A6C34878D82A}">
                    <a16:rowId xmlns:a16="http://schemas.microsoft.com/office/drawing/2014/main" val="3396131803"/>
                  </a:ext>
                </a:extLst>
              </a:tr>
              <a:tr h="370840">
                <a:tc>
                  <a:txBody>
                    <a:bodyPr/>
                    <a:lstStyle/>
                    <a:p>
                      <a:r>
                        <a:rPr lang="en-GB" b="1" dirty="0"/>
                        <a:t>Users</a:t>
                      </a:r>
                    </a:p>
                  </a:txBody>
                  <a:tcPr/>
                </a:tc>
                <a:tc>
                  <a:txBody>
                    <a:bodyPr/>
                    <a:lstStyle/>
                    <a:p>
                      <a:r>
                        <a:rPr lang="en-GB" dirty="0"/>
                        <a:t>0.35</a:t>
                      </a:r>
                    </a:p>
                  </a:txBody>
                  <a:tcPr/>
                </a:tc>
                <a:tc>
                  <a:txBody>
                    <a:bodyPr/>
                    <a:lstStyle/>
                    <a:p>
                      <a:r>
                        <a:rPr lang="en-GB" dirty="0"/>
                        <a:t>0.65</a:t>
                      </a:r>
                    </a:p>
                  </a:txBody>
                  <a:tcPr/>
                </a:tc>
                <a:extLst>
                  <a:ext uri="{0D108BD9-81ED-4DB2-BD59-A6C34878D82A}">
                    <a16:rowId xmlns:a16="http://schemas.microsoft.com/office/drawing/2014/main" val="4113610624"/>
                  </a:ext>
                </a:extLst>
              </a:tr>
              <a:tr h="370840">
                <a:tc>
                  <a:txBody>
                    <a:bodyPr/>
                    <a:lstStyle/>
                    <a:p>
                      <a:r>
                        <a:rPr lang="en-GB" b="1" dirty="0"/>
                        <a:t>Abstainers</a:t>
                      </a:r>
                    </a:p>
                  </a:txBody>
                  <a:tcPr/>
                </a:tc>
                <a:tc>
                  <a:txBody>
                    <a:bodyPr/>
                    <a:lstStyle/>
                    <a:p>
                      <a:r>
                        <a:rPr lang="en-GB" dirty="0"/>
                        <a:t>0.44</a:t>
                      </a:r>
                    </a:p>
                  </a:txBody>
                  <a:tcPr/>
                </a:tc>
                <a:tc>
                  <a:txBody>
                    <a:bodyPr/>
                    <a:lstStyle/>
                    <a:p>
                      <a:r>
                        <a:rPr lang="en-GB" dirty="0"/>
                        <a:t>0.56</a:t>
                      </a:r>
                    </a:p>
                  </a:txBody>
                  <a:tcPr/>
                </a:tc>
                <a:extLst>
                  <a:ext uri="{0D108BD9-81ED-4DB2-BD59-A6C34878D82A}">
                    <a16:rowId xmlns:a16="http://schemas.microsoft.com/office/drawing/2014/main" val="3522589589"/>
                  </a:ext>
                </a:extLst>
              </a:tr>
            </a:tbl>
          </a:graphicData>
        </a:graphic>
      </p:graphicFrame>
      <p:sp>
        <p:nvSpPr>
          <p:cNvPr id="16" name="TextBox 15">
            <a:extLst>
              <a:ext uri="{FF2B5EF4-FFF2-40B4-BE49-F238E27FC236}">
                <a16:creationId xmlns:a16="http://schemas.microsoft.com/office/drawing/2014/main" id="{292F7391-97F6-DA91-2487-122684C9910E}"/>
              </a:ext>
            </a:extLst>
          </p:cNvPr>
          <p:cNvSpPr txBox="1"/>
          <p:nvPr/>
        </p:nvSpPr>
        <p:spPr>
          <a:xfrm>
            <a:off x="6761921" y="2615716"/>
            <a:ext cx="1405392" cy="369332"/>
          </a:xfrm>
          <a:prstGeom prst="rect">
            <a:avLst/>
          </a:prstGeom>
          <a:noFill/>
        </p:spPr>
        <p:txBody>
          <a:bodyPr wrap="square" rtlCol="0">
            <a:spAutoFit/>
          </a:bodyPr>
          <a:lstStyle/>
          <a:p>
            <a:r>
              <a:rPr lang="en-GB" b="1" dirty="0"/>
              <a:t>Males</a:t>
            </a:r>
          </a:p>
        </p:txBody>
      </p:sp>
      <p:sp>
        <p:nvSpPr>
          <p:cNvPr id="7" name="TextBox 6">
            <a:extLst>
              <a:ext uri="{FF2B5EF4-FFF2-40B4-BE49-F238E27FC236}">
                <a16:creationId xmlns:a16="http://schemas.microsoft.com/office/drawing/2014/main" id="{CEC7EB13-8881-BED7-AC5B-D9EA5A97CC10}"/>
              </a:ext>
            </a:extLst>
          </p:cNvPr>
          <p:cNvSpPr txBox="1"/>
          <p:nvPr/>
        </p:nvSpPr>
        <p:spPr>
          <a:xfrm>
            <a:off x="1911129" y="1327666"/>
            <a:ext cx="2954142" cy="369332"/>
          </a:xfrm>
          <a:prstGeom prst="rect">
            <a:avLst/>
          </a:prstGeom>
          <a:noFill/>
        </p:spPr>
        <p:txBody>
          <a:bodyPr wrap="none" rtlCol="0">
            <a:spAutoFit/>
          </a:bodyPr>
          <a:lstStyle/>
          <a:p>
            <a:r>
              <a:rPr lang="en-GB" dirty="0"/>
              <a:t>Probability of being User @t1</a:t>
            </a:r>
          </a:p>
        </p:txBody>
      </p:sp>
      <p:graphicFrame>
        <p:nvGraphicFramePr>
          <p:cNvPr id="3" name="Chart 2">
            <a:extLst>
              <a:ext uri="{FF2B5EF4-FFF2-40B4-BE49-F238E27FC236}">
                <a16:creationId xmlns:a16="http://schemas.microsoft.com/office/drawing/2014/main" id="{40568A47-3076-ABF7-A63D-BE276E196689}"/>
              </a:ext>
            </a:extLst>
          </p:cNvPr>
          <p:cNvGraphicFramePr>
            <a:graphicFrameLocks/>
          </p:cNvGraphicFramePr>
          <p:nvPr>
            <p:extLst>
              <p:ext uri="{D42A27DB-BD31-4B8C-83A1-F6EECF244321}">
                <p14:modId xmlns:p14="http://schemas.microsoft.com/office/powerpoint/2010/main" val="756970408"/>
              </p:ext>
            </p:extLst>
          </p:nvPr>
        </p:nvGraphicFramePr>
        <p:xfrm>
          <a:off x="362379" y="1750553"/>
          <a:ext cx="6117934" cy="36960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80654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US" b="1" dirty="0">
                <a:solidFill>
                  <a:schemeClr val="bg1"/>
                </a:solidFill>
              </a:rPr>
              <a:t>Include Distal Outcomes</a:t>
            </a:r>
            <a:endParaRPr lang="en-GB" dirty="0">
              <a:solidFill>
                <a:schemeClr val="bg1"/>
              </a:solidFill>
            </a:endParaRPr>
          </a:p>
        </p:txBody>
      </p:sp>
      <p:pic>
        <p:nvPicPr>
          <p:cNvPr id="4" name="Picture 3">
            <a:extLst>
              <a:ext uri="{FF2B5EF4-FFF2-40B4-BE49-F238E27FC236}">
                <a16:creationId xmlns:a16="http://schemas.microsoft.com/office/drawing/2014/main" id="{5F0D1334-0E4C-6DED-7B7B-E15E38FF86DD}"/>
              </a:ext>
            </a:extLst>
          </p:cNvPr>
          <p:cNvPicPr>
            <a:picLocks noChangeAspect="1"/>
          </p:cNvPicPr>
          <p:nvPr/>
        </p:nvPicPr>
        <p:blipFill>
          <a:blip r:embed="rId3"/>
          <a:stretch>
            <a:fillRect/>
          </a:stretch>
        </p:blipFill>
        <p:spPr>
          <a:xfrm>
            <a:off x="2159552" y="2670145"/>
            <a:ext cx="8195045" cy="3426153"/>
          </a:xfrm>
          <a:prstGeom prst="rect">
            <a:avLst/>
          </a:prstGeom>
        </p:spPr>
      </p:pic>
      <p:sp>
        <p:nvSpPr>
          <p:cNvPr id="7" name="Rectangle 6">
            <a:extLst>
              <a:ext uri="{FF2B5EF4-FFF2-40B4-BE49-F238E27FC236}">
                <a16:creationId xmlns:a16="http://schemas.microsoft.com/office/drawing/2014/main" id="{7FF682C9-067F-1304-272B-7200322A0651}"/>
              </a:ext>
            </a:extLst>
          </p:cNvPr>
          <p:cNvSpPr/>
          <p:nvPr/>
        </p:nvSpPr>
        <p:spPr>
          <a:xfrm>
            <a:off x="127553" y="1475961"/>
            <a:ext cx="1706899" cy="889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t>Gender</a:t>
            </a:r>
          </a:p>
        </p:txBody>
      </p:sp>
      <p:cxnSp>
        <p:nvCxnSpPr>
          <p:cNvPr id="10" name="Straight Arrow Connector 9">
            <a:extLst>
              <a:ext uri="{FF2B5EF4-FFF2-40B4-BE49-F238E27FC236}">
                <a16:creationId xmlns:a16="http://schemas.microsoft.com/office/drawing/2014/main" id="{6EF91668-BDCC-CD06-09C4-B53EE172A786}"/>
              </a:ext>
            </a:extLst>
          </p:cNvPr>
          <p:cNvCxnSpPr>
            <a:cxnSpLocks/>
            <a:stCxn id="7" idx="3"/>
          </p:cNvCxnSpPr>
          <p:nvPr/>
        </p:nvCxnSpPr>
        <p:spPr>
          <a:xfrm>
            <a:off x="1834452" y="1920461"/>
            <a:ext cx="960100" cy="1177216"/>
          </a:xfrm>
          <a:prstGeom prst="straightConnector1">
            <a:avLst/>
          </a:prstGeom>
          <a:ln w="57150">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71794D6F-E66C-F907-DD99-221675C8647E}"/>
              </a:ext>
            </a:extLst>
          </p:cNvPr>
          <p:cNvCxnSpPr>
            <a:cxnSpLocks/>
            <a:stCxn id="7" idx="3"/>
          </p:cNvCxnSpPr>
          <p:nvPr/>
        </p:nvCxnSpPr>
        <p:spPr>
          <a:xfrm>
            <a:off x="1834452" y="1920461"/>
            <a:ext cx="5303501" cy="1054100"/>
          </a:xfrm>
          <a:prstGeom prst="straightConnector1">
            <a:avLst/>
          </a:prstGeom>
          <a:ln w="57150">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3" name="Arrow: Right 22">
            <a:extLst>
              <a:ext uri="{FF2B5EF4-FFF2-40B4-BE49-F238E27FC236}">
                <a16:creationId xmlns:a16="http://schemas.microsoft.com/office/drawing/2014/main" id="{36BA973F-1577-B92E-0208-C263B5A69239}"/>
              </a:ext>
            </a:extLst>
          </p:cNvPr>
          <p:cNvSpPr/>
          <p:nvPr/>
        </p:nvSpPr>
        <p:spPr>
          <a:xfrm>
            <a:off x="5740953" y="3542177"/>
            <a:ext cx="266700" cy="308684"/>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rrow: Right 4">
            <a:extLst>
              <a:ext uri="{FF2B5EF4-FFF2-40B4-BE49-F238E27FC236}">
                <a16:creationId xmlns:a16="http://schemas.microsoft.com/office/drawing/2014/main" id="{57042EAB-9B07-E8F3-9BC0-F3E0AE009994}"/>
              </a:ext>
            </a:extLst>
          </p:cNvPr>
          <p:cNvSpPr/>
          <p:nvPr/>
        </p:nvSpPr>
        <p:spPr>
          <a:xfrm>
            <a:off x="10546347" y="3542177"/>
            <a:ext cx="266700" cy="308684"/>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047B63D4-2886-1719-BAB6-0F9792D6901E}"/>
              </a:ext>
            </a:extLst>
          </p:cNvPr>
          <p:cNvSpPr/>
          <p:nvPr/>
        </p:nvSpPr>
        <p:spPr>
          <a:xfrm>
            <a:off x="11004797" y="2544417"/>
            <a:ext cx="901148" cy="18288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School Attainment</a:t>
            </a:r>
          </a:p>
        </p:txBody>
      </p:sp>
      <p:cxnSp>
        <p:nvCxnSpPr>
          <p:cNvPr id="8" name="Straight Arrow Connector 7">
            <a:extLst>
              <a:ext uri="{FF2B5EF4-FFF2-40B4-BE49-F238E27FC236}">
                <a16:creationId xmlns:a16="http://schemas.microsoft.com/office/drawing/2014/main" id="{48B95CD4-D8CF-3D68-F68D-CA22428066E5}"/>
              </a:ext>
            </a:extLst>
          </p:cNvPr>
          <p:cNvCxnSpPr>
            <a:cxnSpLocks/>
            <a:stCxn id="7" idx="3"/>
          </p:cNvCxnSpPr>
          <p:nvPr/>
        </p:nvCxnSpPr>
        <p:spPr>
          <a:xfrm>
            <a:off x="1834452" y="1920461"/>
            <a:ext cx="8978595" cy="810858"/>
          </a:xfrm>
          <a:prstGeom prst="straightConnector1">
            <a:avLst/>
          </a:prstGeom>
          <a:ln w="57150">
            <a:solidFill>
              <a:schemeClr val="tx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FDB8D79B-AA5E-BBF5-1E8E-8A28E9126355}"/>
              </a:ext>
            </a:extLst>
          </p:cNvPr>
          <p:cNvSpPr txBox="1"/>
          <p:nvPr/>
        </p:nvSpPr>
        <p:spPr>
          <a:xfrm>
            <a:off x="11041796" y="2078179"/>
            <a:ext cx="827150" cy="369332"/>
          </a:xfrm>
          <a:prstGeom prst="rect">
            <a:avLst/>
          </a:prstGeom>
          <a:noFill/>
        </p:spPr>
        <p:txBody>
          <a:bodyPr wrap="none" rtlCol="0">
            <a:spAutoFit/>
          </a:bodyPr>
          <a:lstStyle/>
          <a:p>
            <a:r>
              <a:rPr lang="en-GB" dirty="0"/>
              <a:t>Age 16</a:t>
            </a:r>
          </a:p>
        </p:txBody>
      </p:sp>
    </p:spTree>
    <p:extLst>
      <p:ext uri="{BB962C8B-B14F-4D97-AF65-F5344CB8AC3E}">
        <p14:creationId xmlns:p14="http://schemas.microsoft.com/office/powerpoint/2010/main" val="34945267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US" b="1" dirty="0">
                <a:solidFill>
                  <a:schemeClr val="bg1"/>
                </a:solidFill>
              </a:rPr>
              <a:t>Associative LTA</a:t>
            </a:r>
            <a:endParaRPr lang="en-GB" dirty="0">
              <a:solidFill>
                <a:schemeClr val="bg1"/>
              </a:solidFill>
            </a:endParaRPr>
          </a:p>
        </p:txBody>
      </p:sp>
      <p:sp>
        <p:nvSpPr>
          <p:cNvPr id="9" name="TextBox 8">
            <a:extLst>
              <a:ext uri="{FF2B5EF4-FFF2-40B4-BE49-F238E27FC236}">
                <a16:creationId xmlns:a16="http://schemas.microsoft.com/office/drawing/2014/main" id="{44072815-6726-2192-F582-97932FA45A90}"/>
              </a:ext>
            </a:extLst>
          </p:cNvPr>
          <p:cNvSpPr txBox="1"/>
          <p:nvPr/>
        </p:nvSpPr>
        <p:spPr>
          <a:xfrm>
            <a:off x="320842" y="2905780"/>
            <a:ext cx="1813382" cy="523220"/>
          </a:xfrm>
          <a:prstGeom prst="rect">
            <a:avLst/>
          </a:prstGeom>
          <a:noFill/>
        </p:spPr>
        <p:txBody>
          <a:bodyPr wrap="none" rtlCol="0">
            <a:spAutoFit/>
          </a:bodyPr>
          <a:lstStyle/>
          <a:p>
            <a:r>
              <a:rPr lang="en-GB" sz="2800" dirty="0"/>
              <a:t>Depression</a:t>
            </a:r>
          </a:p>
        </p:txBody>
      </p:sp>
      <p:sp>
        <p:nvSpPr>
          <p:cNvPr id="11" name="TextBox 10">
            <a:extLst>
              <a:ext uri="{FF2B5EF4-FFF2-40B4-BE49-F238E27FC236}">
                <a16:creationId xmlns:a16="http://schemas.microsoft.com/office/drawing/2014/main" id="{A252E20A-184A-6EEA-26C1-F0629F1D639D}"/>
              </a:ext>
            </a:extLst>
          </p:cNvPr>
          <p:cNvSpPr txBox="1"/>
          <p:nvPr/>
        </p:nvSpPr>
        <p:spPr>
          <a:xfrm>
            <a:off x="320842" y="4771908"/>
            <a:ext cx="2301720" cy="523220"/>
          </a:xfrm>
          <a:prstGeom prst="rect">
            <a:avLst/>
          </a:prstGeom>
          <a:noFill/>
        </p:spPr>
        <p:txBody>
          <a:bodyPr wrap="none" rtlCol="0">
            <a:spAutoFit/>
          </a:bodyPr>
          <a:lstStyle/>
          <a:p>
            <a:r>
              <a:rPr lang="en-GB" sz="2800" dirty="0"/>
              <a:t>Substance Use</a:t>
            </a:r>
          </a:p>
        </p:txBody>
      </p:sp>
      <p:pic>
        <p:nvPicPr>
          <p:cNvPr id="4" name="Picture 3">
            <a:extLst>
              <a:ext uri="{FF2B5EF4-FFF2-40B4-BE49-F238E27FC236}">
                <a16:creationId xmlns:a16="http://schemas.microsoft.com/office/drawing/2014/main" id="{2F645484-A376-9F32-F2B0-CC5D4C98C081}"/>
              </a:ext>
            </a:extLst>
          </p:cNvPr>
          <p:cNvPicPr>
            <a:picLocks noChangeAspect="1"/>
          </p:cNvPicPr>
          <p:nvPr/>
        </p:nvPicPr>
        <p:blipFill>
          <a:blip r:embed="rId3"/>
          <a:stretch>
            <a:fillRect/>
          </a:stretch>
        </p:blipFill>
        <p:spPr>
          <a:xfrm>
            <a:off x="3047736" y="1714351"/>
            <a:ext cx="8873332" cy="4991249"/>
          </a:xfrm>
          <a:prstGeom prst="rect">
            <a:avLst/>
          </a:prstGeom>
        </p:spPr>
      </p:pic>
    </p:spTree>
    <p:extLst>
      <p:ext uri="{BB962C8B-B14F-4D97-AF65-F5344CB8AC3E}">
        <p14:creationId xmlns:p14="http://schemas.microsoft.com/office/powerpoint/2010/main" val="35876347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a:solidFill>
            <a:srgbClr val="C00000"/>
          </a:solidFill>
        </p:spPr>
        <p:txBody>
          <a:bodyPr>
            <a:normAutofit/>
          </a:bodyPr>
          <a:lstStyle/>
          <a:p>
            <a:pPr algn="ctr"/>
            <a:r>
              <a:rPr lang="en-US" b="1" dirty="0">
                <a:solidFill>
                  <a:schemeClr val="bg1"/>
                </a:solidFill>
              </a:rPr>
              <a:t>Associative LTA: Cross-Lagged Model</a:t>
            </a:r>
            <a:endParaRPr lang="en-GB" dirty="0">
              <a:solidFill>
                <a:schemeClr val="bg1"/>
              </a:solidFill>
            </a:endParaRPr>
          </a:p>
        </p:txBody>
      </p:sp>
      <p:sp>
        <p:nvSpPr>
          <p:cNvPr id="9" name="TextBox 8">
            <a:extLst>
              <a:ext uri="{FF2B5EF4-FFF2-40B4-BE49-F238E27FC236}">
                <a16:creationId xmlns:a16="http://schemas.microsoft.com/office/drawing/2014/main" id="{44072815-6726-2192-F582-97932FA45A90}"/>
              </a:ext>
            </a:extLst>
          </p:cNvPr>
          <p:cNvSpPr txBox="1"/>
          <p:nvPr/>
        </p:nvSpPr>
        <p:spPr>
          <a:xfrm>
            <a:off x="320842" y="2905780"/>
            <a:ext cx="1813382" cy="523220"/>
          </a:xfrm>
          <a:prstGeom prst="rect">
            <a:avLst/>
          </a:prstGeom>
          <a:noFill/>
        </p:spPr>
        <p:txBody>
          <a:bodyPr wrap="none" rtlCol="0">
            <a:spAutoFit/>
          </a:bodyPr>
          <a:lstStyle/>
          <a:p>
            <a:r>
              <a:rPr lang="en-GB" sz="2800" dirty="0"/>
              <a:t>Depression</a:t>
            </a:r>
          </a:p>
        </p:txBody>
      </p:sp>
      <p:sp>
        <p:nvSpPr>
          <p:cNvPr id="11" name="TextBox 10">
            <a:extLst>
              <a:ext uri="{FF2B5EF4-FFF2-40B4-BE49-F238E27FC236}">
                <a16:creationId xmlns:a16="http://schemas.microsoft.com/office/drawing/2014/main" id="{A252E20A-184A-6EEA-26C1-F0629F1D639D}"/>
              </a:ext>
            </a:extLst>
          </p:cNvPr>
          <p:cNvSpPr txBox="1"/>
          <p:nvPr/>
        </p:nvSpPr>
        <p:spPr>
          <a:xfrm>
            <a:off x="320842" y="4771908"/>
            <a:ext cx="2301720" cy="523220"/>
          </a:xfrm>
          <a:prstGeom prst="rect">
            <a:avLst/>
          </a:prstGeom>
          <a:noFill/>
        </p:spPr>
        <p:txBody>
          <a:bodyPr wrap="none" rtlCol="0">
            <a:spAutoFit/>
          </a:bodyPr>
          <a:lstStyle/>
          <a:p>
            <a:r>
              <a:rPr lang="en-GB" sz="2800" dirty="0"/>
              <a:t>Substance Use</a:t>
            </a:r>
          </a:p>
        </p:txBody>
      </p:sp>
      <p:pic>
        <p:nvPicPr>
          <p:cNvPr id="4" name="Picture 3">
            <a:extLst>
              <a:ext uri="{FF2B5EF4-FFF2-40B4-BE49-F238E27FC236}">
                <a16:creationId xmlns:a16="http://schemas.microsoft.com/office/drawing/2014/main" id="{B3437A7A-5451-7150-66E0-6310C78C31D8}"/>
              </a:ext>
            </a:extLst>
          </p:cNvPr>
          <p:cNvPicPr>
            <a:picLocks noChangeAspect="1"/>
          </p:cNvPicPr>
          <p:nvPr/>
        </p:nvPicPr>
        <p:blipFill>
          <a:blip r:embed="rId3"/>
          <a:stretch>
            <a:fillRect/>
          </a:stretch>
        </p:blipFill>
        <p:spPr>
          <a:xfrm>
            <a:off x="3047736" y="1714351"/>
            <a:ext cx="9010914" cy="5068639"/>
          </a:xfrm>
          <a:prstGeom prst="rect">
            <a:avLst/>
          </a:prstGeom>
        </p:spPr>
      </p:pic>
    </p:spTree>
    <p:extLst>
      <p:ext uri="{BB962C8B-B14F-4D97-AF65-F5344CB8AC3E}">
        <p14:creationId xmlns:p14="http://schemas.microsoft.com/office/powerpoint/2010/main" val="38742610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4800" dirty="0">
                <a:solidFill>
                  <a:schemeClr val="bg1"/>
                </a:solidFill>
              </a:rPr>
              <a:t>	Summary</a:t>
            </a:r>
            <a:endParaRPr lang="en-GB" sz="6600" dirty="0">
              <a:solidFill>
                <a:schemeClr val="bg1"/>
              </a:solidFill>
            </a:endParaRPr>
          </a:p>
        </p:txBody>
      </p:sp>
      <p:sp>
        <p:nvSpPr>
          <p:cNvPr id="4" name="TextBox 3">
            <a:extLst>
              <a:ext uri="{FF2B5EF4-FFF2-40B4-BE49-F238E27FC236}">
                <a16:creationId xmlns:a16="http://schemas.microsoft.com/office/drawing/2014/main" id="{846F3021-9696-7AFF-1130-BADC3D5A3D09}"/>
              </a:ext>
            </a:extLst>
          </p:cNvPr>
          <p:cNvSpPr txBox="1"/>
          <p:nvPr/>
        </p:nvSpPr>
        <p:spPr>
          <a:xfrm>
            <a:off x="329769" y="1325563"/>
            <a:ext cx="7193977" cy="3785652"/>
          </a:xfrm>
          <a:prstGeom prst="rect">
            <a:avLst/>
          </a:prstGeom>
          <a:noFill/>
        </p:spPr>
        <p:txBody>
          <a:bodyPr wrap="square">
            <a:spAutoFit/>
          </a:bodyPr>
          <a:lstStyle/>
          <a:p>
            <a:pPr marL="457200" indent="-457200">
              <a:buFont typeface="Arial" panose="020B0604020202020204" pitchFamily="34" charset="0"/>
              <a:buChar char="•"/>
            </a:pPr>
            <a:r>
              <a:rPr lang="en-US" sz="3600" b="1" dirty="0"/>
              <a:t>Investigate Transition Probabilities</a:t>
            </a:r>
          </a:p>
          <a:p>
            <a:pPr lvl="1"/>
            <a:r>
              <a:rPr lang="en-US" sz="3200" dirty="0"/>
              <a:t>E.g.: No “backsliding” ?</a:t>
            </a:r>
          </a:p>
          <a:p>
            <a:pPr marL="457200" indent="-457200">
              <a:buFont typeface="Arial" panose="020B0604020202020204" pitchFamily="34" charset="0"/>
              <a:buChar char="•"/>
            </a:pPr>
            <a:r>
              <a:rPr lang="en-US" sz="3600" b="1" dirty="0"/>
              <a:t>Include covariates</a:t>
            </a:r>
          </a:p>
          <a:p>
            <a:pPr marL="914400" lvl="1" indent="-457200">
              <a:buFont typeface="Arial" panose="020B0604020202020204" pitchFamily="34" charset="0"/>
              <a:buChar char="•"/>
            </a:pPr>
            <a:r>
              <a:rPr lang="en-US" sz="3200" dirty="0"/>
              <a:t>Investigate moderation effects</a:t>
            </a:r>
          </a:p>
          <a:p>
            <a:pPr marL="457200" indent="-457200">
              <a:buFont typeface="Arial" panose="020B0604020202020204" pitchFamily="34" charset="0"/>
              <a:buChar char="•"/>
            </a:pPr>
            <a:r>
              <a:rPr lang="en-US" sz="3600" b="1" dirty="0"/>
              <a:t>Include distal outcomes</a:t>
            </a:r>
          </a:p>
          <a:p>
            <a:pPr marL="457200" indent="-457200">
              <a:buFont typeface="Arial" panose="020B0604020202020204" pitchFamily="34" charset="0"/>
              <a:buChar char="•"/>
            </a:pPr>
            <a:r>
              <a:rPr lang="en-US" sz="3600" b="1" dirty="0"/>
              <a:t>More complex models</a:t>
            </a:r>
            <a:r>
              <a:rPr lang="en-US" sz="3600" dirty="0"/>
              <a:t>:</a:t>
            </a:r>
          </a:p>
          <a:p>
            <a:pPr marL="914400" lvl="1" indent="-457200">
              <a:buFont typeface="Arial" panose="020B0604020202020204" pitchFamily="34" charset="0"/>
              <a:buChar char="•"/>
            </a:pPr>
            <a:r>
              <a:rPr lang="en-US" sz="3200" dirty="0"/>
              <a:t>Associative LTA</a:t>
            </a:r>
          </a:p>
        </p:txBody>
      </p:sp>
    </p:spTree>
    <p:extLst>
      <p:ext uri="{BB962C8B-B14F-4D97-AF65-F5344CB8AC3E}">
        <p14:creationId xmlns:p14="http://schemas.microsoft.com/office/powerpoint/2010/main" val="24513885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2DE1CC-6C8C-4027-9712-5F5758E9770C}"/>
              </a:ext>
            </a:extLst>
          </p:cNvPr>
          <p:cNvSpPr txBox="1"/>
          <p:nvPr/>
        </p:nvSpPr>
        <p:spPr>
          <a:xfrm>
            <a:off x="0" y="3597972"/>
            <a:ext cx="12192000" cy="461665"/>
          </a:xfrm>
          <a:prstGeom prst="rect">
            <a:avLst/>
          </a:prstGeom>
          <a:noFill/>
        </p:spPr>
        <p:txBody>
          <a:bodyPr wrap="square" rtlCol="0">
            <a:spAutoFit/>
          </a:bodyPr>
          <a:lst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a:lstStyle>
          <a:p>
            <a:pPr algn="ctr"/>
            <a:r>
              <a:rPr lang="en-US" sz="2400" dirty="0">
                <a:solidFill>
                  <a:schemeClr val="bg1"/>
                </a:solidFill>
              </a:rPr>
              <a:t>www.ncrm.ac.uk</a:t>
            </a:r>
          </a:p>
        </p:txBody>
      </p:sp>
    </p:spTree>
    <p:extLst>
      <p:ext uri="{BB962C8B-B14F-4D97-AF65-F5344CB8AC3E}">
        <p14:creationId xmlns:p14="http://schemas.microsoft.com/office/powerpoint/2010/main" val="297920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72078"/>
            <a:ext cx="12192000" cy="1325563"/>
          </a:xfrm>
          <a:solidFill>
            <a:srgbClr val="C00000"/>
          </a:solidFill>
        </p:spPr>
        <p:txBody>
          <a:bodyPr>
            <a:noAutofit/>
          </a:bodyPr>
          <a:lstStyle/>
          <a:p>
            <a:r>
              <a:rPr lang="en-GB" sz="1600" dirty="0">
                <a:solidFill>
                  <a:schemeClr val="bg1"/>
                </a:solidFill>
              </a:rPr>
              <a:t>	</a:t>
            </a:r>
            <a:r>
              <a:rPr lang="en-GB" sz="3600" dirty="0">
                <a:solidFill>
                  <a:schemeClr val="bg1"/>
                </a:solidFill>
              </a:rPr>
              <a:t>Stages of LTA </a:t>
            </a:r>
            <a:br>
              <a:rPr lang="en-GB" sz="3600" dirty="0">
                <a:solidFill>
                  <a:schemeClr val="bg1"/>
                </a:solidFill>
              </a:rPr>
            </a:br>
            <a:r>
              <a:rPr lang="en-GB" sz="3600" dirty="0">
                <a:solidFill>
                  <a:schemeClr val="bg1"/>
                </a:solidFill>
              </a:rPr>
              <a:t>	 https://doi.org/10.4135/9781526421036878157</a:t>
            </a:r>
            <a:r>
              <a:rPr lang="en-GB" sz="2400" dirty="0">
                <a:solidFill>
                  <a:schemeClr val="bg1"/>
                </a:solidFill>
              </a:rPr>
              <a:t>	</a:t>
            </a:r>
            <a:br>
              <a:rPr lang="en-GB" sz="2400" dirty="0">
                <a:solidFill>
                  <a:schemeClr val="bg1"/>
                </a:solidFill>
              </a:rPr>
            </a:br>
            <a:endParaRPr lang="en-GB" sz="3600" dirty="0">
              <a:solidFill>
                <a:schemeClr val="bg1"/>
              </a:solidFill>
            </a:endParaRPr>
          </a:p>
        </p:txBody>
      </p:sp>
      <p:sp>
        <p:nvSpPr>
          <p:cNvPr id="6" name="Content Placeholder 2">
            <a:extLst>
              <a:ext uri="{FF2B5EF4-FFF2-40B4-BE49-F238E27FC236}">
                <a16:creationId xmlns:a16="http://schemas.microsoft.com/office/drawing/2014/main" id="{908EA747-8E36-48EB-720C-D6F0421B8A21}"/>
              </a:ext>
            </a:extLst>
          </p:cNvPr>
          <p:cNvSpPr txBox="1">
            <a:spLocks/>
          </p:cNvSpPr>
          <p:nvPr/>
        </p:nvSpPr>
        <p:spPr>
          <a:xfrm>
            <a:off x="337931" y="1743007"/>
            <a:ext cx="736009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solidFill>
                  <a:schemeClr val="bg1">
                    <a:lumMod val="65000"/>
                  </a:schemeClr>
                </a:solidFill>
              </a:rPr>
              <a:t>Stage 1—LCA solutions to data at different time points;</a:t>
            </a:r>
          </a:p>
          <a:p>
            <a:pPr lvl="1"/>
            <a:r>
              <a:rPr lang="en-US" dirty="0">
                <a:solidFill>
                  <a:schemeClr val="bg1">
                    <a:lumMod val="65000"/>
                  </a:schemeClr>
                </a:solidFill>
              </a:rPr>
              <a:t>Stage 2—Explore measurement invariance;</a:t>
            </a:r>
          </a:p>
          <a:p>
            <a:pPr lvl="1"/>
            <a:r>
              <a:rPr lang="en-US" dirty="0">
                <a:solidFill>
                  <a:schemeClr val="bg1">
                    <a:lumMod val="65000"/>
                  </a:schemeClr>
                </a:solidFill>
              </a:rPr>
              <a:t>Stage 3—Extract latent classes parameters; </a:t>
            </a:r>
          </a:p>
          <a:p>
            <a:pPr lvl="1"/>
            <a:r>
              <a:rPr lang="en-US" dirty="0"/>
              <a:t>Stage 4—Model structural relations across time </a:t>
            </a:r>
          </a:p>
          <a:p>
            <a:pPr lvl="1"/>
            <a:r>
              <a:rPr lang="en-US" dirty="0"/>
              <a:t>Stage 5—Include covariates as predictors of latent classes across time</a:t>
            </a:r>
          </a:p>
          <a:p>
            <a:pPr lvl="1"/>
            <a:r>
              <a:rPr lang="en-US" dirty="0"/>
              <a:t>Stage 6—Include distal outcomes.</a:t>
            </a:r>
            <a:endParaRPr lang="en-GB" dirty="0"/>
          </a:p>
        </p:txBody>
      </p:sp>
    </p:spTree>
    <p:extLst>
      <p:ext uri="{BB962C8B-B14F-4D97-AF65-F5344CB8AC3E}">
        <p14:creationId xmlns:p14="http://schemas.microsoft.com/office/powerpoint/2010/main" val="1928777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2400" dirty="0">
                <a:solidFill>
                  <a:schemeClr val="bg1"/>
                </a:solidFill>
              </a:rPr>
              <a:t>	</a:t>
            </a:r>
            <a:r>
              <a:rPr lang="en-GB" sz="3600" dirty="0">
                <a:solidFill>
                  <a:schemeClr val="bg1"/>
                </a:solidFill>
              </a:rPr>
              <a:t>Outline</a:t>
            </a:r>
          </a:p>
        </p:txBody>
      </p:sp>
      <p:sp>
        <p:nvSpPr>
          <p:cNvPr id="6" name="Content Placeholder 2">
            <a:extLst>
              <a:ext uri="{FF2B5EF4-FFF2-40B4-BE49-F238E27FC236}">
                <a16:creationId xmlns:a16="http://schemas.microsoft.com/office/drawing/2014/main" id="{908EA747-8E36-48EB-720C-D6F0421B8A21}"/>
              </a:ext>
            </a:extLst>
          </p:cNvPr>
          <p:cNvSpPr txBox="1">
            <a:spLocks/>
          </p:cNvSpPr>
          <p:nvPr/>
        </p:nvSpPr>
        <p:spPr>
          <a:xfrm>
            <a:off x="806116" y="1729372"/>
            <a:ext cx="1104498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600" dirty="0"/>
              <a:t>Investigate transition probabilities</a:t>
            </a:r>
          </a:p>
          <a:p>
            <a:r>
              <a:rPr lang="en-GB" sz="3600" dirty="0"/>
              <a:t>Models with covariates and distal outcomes</a:t>
            </a:r>
          </a:p>
          <a:p>
            <a:pPr lvl="1"/>
            <a:r>
              <a:rPr lang="en-GB" sz="3200" dirty="0"/>
              <a:t>Models with moderation</a:t>
            </a:r>
          </a:p>
          <a:p>
            <a:r>
              <a:rPr lang="en-GB" sz="3600" dirty="0"/>
              <a:t>Associative Latent Transition models</a:t>
            </a:r>
          </a:p>
          <a:p>
            <a:endParaRPr lang="en-GB" dirty="0"/>
          </a:p>
        </p:txBody>
      </p:sp>
    </p:spTree>
    <p:extLst>
      <p:ext uri="{BB962C8B-B14F-4D97-AF65-F5344CB8AC3E}">
        <p14:creationId xmlns:p14="http://schemas.microsoft.com/office/powerpoint/2010/main" val="3751767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15313-23A6-DD14-35DD-FB7433E05F8B}"/>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7A1C4AAB-0B3D-7EFF-630A-6A1D564D2F59}"/>
              </a:ext>
            </a:extLst>
          </p:cNvPr>
          <p:cNvSpPr>
            <a:spLocks noGrp="1"/>
          </p:cNvSpPr>
          <p:nvPr>
            <p:ph idx="1"/>
          </p:nvPr>
        </p:nvSpPr>
        <p:spPr/>
        <p:txBody>
          <a:bodyPr/>
          <a:lstStyle/>
          <a:p>
            <a:endParaRPr lang="en-GB"/>
          </a:p>
        </p:txBody>
      </p:sp>
      <p:sp>
        <p:nvSpPr>
          <p:cNvPr id="4" name="Title 1">
            <a:extLst>
              <a:ext uri="{FF2B5EF4-FFF2-40B4-BE49-F238E27FC236}">
                <a16:creationId xmlns:a16="http://schemas.microsoft.com/office/drawing/2014/main" id="{AF3F6087-3B11-7913-9EF0-728488407EDC}"/>
              </a:ext>
            </a:extLst>
          </p:cNvPr>
          <p:cNvSpPr txBox="1">
            <a:spLocks/>
          </p:cNvSpPr>
          <p:nvPr/>
        </p:nvSpPr>
        <p:spPr>
          <a:xfrm>
            <a:off x="209550" y="190499"/>
            <a:ext cx="5886450" cy="6302375"/>
          </a:xfrm>
          <a:prstGeom prst="rect">
            <a:avLst/>
          </a:prstGeom>
          <a:solidFill>
            <a:srgbClr val="C000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dirty="0">
                <a:solidFill>
                  <a:schemeClr val="bg1"/>
                </a:solidFill>
              </a:rPr>
              <a:t>Investigate Transition Probabilities</a:t>
            </a:r>
          </a:p>
        </p:txBody>
      </p:sp>
    </p:spTree>
    <p:extLst>
      <p:ext uri="{BB962C8B-B14F-4D97-AF65-F5344CB8AC3E}">
        <p14:creationId xmlns:p14="http://schemas.microsoft.com/office/powerpoint/2010/main" val="3843307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15313-23A6-DD14-35DD-FB7433E05F8B}"/>
              </a:ext>
            </a:extLst>
          </p:cNvPr>
          <p:cNvSpPr>
            <a:spLocks noGrp="1"/>
          </p:cNvSpPr>
          <p:nvPr>
            <p:ph type="title"/>
          </p:nvPr>
        </p:nvSpPr>
        <p:spPr/>
        <p:txBody>
          <a:bodyPr/>
          <a:lstStyle/>
          <a:p>
            <a:endParaRPr lang="en-GB" dirty="0"/>
          </a:p>
        </p:txBody>
      </p:sp>
      <p:sp>
        <p:nvSpPr>
          <p:cNvPr id="4" name="Title 1">
            <a:extLst>
              <a:ext uri="{FF2B5EF4-FFF2-40B4-BE49-F238E27FC236}">
                <a16:creationId xmlns:a16="http://schemas.microsoft.com/office/drawing/2014/main" id="{AF3F6087-3B11-7913-9EF0-728488407EDC}"/>
              </a:ext>
            </a:extLst>
          </p:cNvPr>
          <p:cNvSpPr txBox="1">
            <a:spLocks/>
          </p:cNvSpPr>
          <p:nvPr/>
        </p:nvSpPr>
        <p:spPr>
          <a:xfrm>
            <a:off x="0" y="1"/>
            <a:ext cx="12192000" cy="1690688"/>
          </a:xfrm>
          <a:prstGeom prst="rect">
            <a:avLst/>
          </a:prstGeom>
          <a:solidFill>
            <a:srgbClr val="C00000"/>
          </a:solidFill>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chemeClr val="bg1"/>
                </a:solidFill>
              </a:rPr>
              <a:t>Step 3: Impose relationships between different classes, while controlling for measurement error in class assignment </a:t>
            </a:r>
          </a:p>
        </p:txBody>
      </p:sp>
      <p:pic>
        <p:nvPicPr>
          <p:cNvPr id="30" name="Picture 29">
            <a:extLst>
              <a:ext uri="{FF2B5EF4-FFF2-40B4-BE49-F238E27FC236}">
                <a16:creationId xmlns:a16="http://schemas.microsoft.com/office/drawing/2014/main" id="{D1AEEE46-0D9D-01EA-0136-532C4E372792}"/>
              </a:ext>
            </a:extLst>
          </p:cNvPr>
          <p:cNvPicPr>
            <a:picLocks noChangeAspect="1"/>
          </p:cNvPicPr>
          <p:nvPr/>
        </p:nvPicPr>
        <p:blipFill>
          <a:blip r:embed="rId3"/>
          <a:stretch>
            <a:fillRect/>
          </a:stretch>
        </p:blipFill>
        <p:spPr>
          <a:xfrm>
            <a:off x="1052161" y="1690688"/>
            <a:ext cx="9771784" cy="4085350"/>
          </a:xfrm>
          <a:prstGeom prst="rect">
            <a:avLst/>
          </a:prstGeom>
        </p:spPr>
      </p:pic>
    </p:spTree>
    <p:extLst>
      <p:ext uri="{BB962C8B-B14F-4D97-AF65-F5344CB8AC3E}">
        <p14:creationId xmlns:p14="http://schemas.microsoft.com/office/powerpoint/2010/main" val="3476588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15313-23A6-DD14-35DD-FB7433E05F8B}"/>
              </a:ext>
            </a:extLst>
          </p:cNvPr>
          <p:cNvSpPr>
            <a:spLocks noGrp="1"/>
          </p:cNvSpPr>
          <p:nvPr>
            <p:ph type="title"/>
          </p:nvPr>
        </p:nvSpPr>
        <p:spPr/>
        <p:txBody>
          <a:bodyPr/>
          <a:lstStyle/>
          <a:p>
            <a:endParaRPr lang="en-GB" dirty="0"/>
          </a:p>
        </p:txBody>
      </p:sp>
      <p:sp>
        <p:nvSpPr>
          <p:cNvPr id="4" name="Title 1">
            <a:extLst>
              <a:ext uri="{FF2B5EF4-FFF2-40B4-BE49-F238E27FC236}">
                <a16:creationId xmlns:a16="http://schemas.microsoft.com/office/drawing/2014/main" id="{AF3F6087-3B11-7913-9EF0-728488407EDC}"/>
              </a:ext>
            </a:extLst>
          </p:cNvPr>
          <p:cNvSpPr txBox="1">
            <a:spLocks/>
          </p:cNvSpPr>
          <p:nvPr/>
        </p:nvSpPr>
        <p:spPr>
          <a:xfrm>
            <a:off x="0" y="1"/>
            <a:ext cx="12192000" cy="1690688"/>
          </a:xfrm>
          <a:prstGeom prst="rect">
            <a:avLst/>
          </a:prstGeom>
          <a:solidFill>
            <a:srgbClr val="C00000"/>
          </a:solidFill>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chemeClr val="bg1"/>
                </a:solidFill>
              </a:rPr>
              <a:t>Step 3: Impose relationships between different classes, while controlling for measurement error in class assignment </a:t>
            </a:r>
          </a:p>
        </p:txBody>
      </p:sp>
      <p:pic>
        <p:nvPicPr>
          <p:cNvPr id="30" name="Picture 29">
            <a:extLst>
              <a:ext uri="{FF2B5EF4-FFF2-40B4-BE49-F238E27FC236}">
                <a16:creationId xmlns:a16="http://schemas.microsoft.com/office/drawing/2014/main" id="{D1AEEE46-0D9D-01EA-0136-532C4E372792}"/>
              </a:ext>
            </a:extLst>
          </p:cNvPr>
          <p:cNvPicPr>
            <a:picLocks noChangeAspect="1"/>
          </p:cNvPicPr>
          <p:nvPr/>
        </p:nvPicPr>
        <p:blipFill>
          <a:blip r:embed="rId3"/>
          <a:stretch>
            <a:fillRect/>
          </a:stretch>
        </p:blipFill>
        <p:spPr>
          <a:xfrm>
            <a:off x="1052161" y="1690688"/>
            <a:ext cx="9771784" cy="4085350"/>
          </a:xfrm>
          <a:prstGeom prst="rect">
            <a:avLst/>
          </a:prstGeom>
        </p:spPr>
      </p:pic>
      <p:sp>
        <p:nvSpPr>
          <p:cNvPr id="3" name="Arrow: Right 2">
            <a:extLst>
              <a:ext uri="{FF2B5EF4-FFF2-40B4-BE49-F238E27FC236}">
                <a16:creationId xmlns:a16="http://schemas.microsoft.com/office/drawing/2014/main" id="{F7165DCE-C98D-368C-9CFB-BFDF7BC4F86A}"/>
              </a:ext>
            </a:extLst>
          </p:cNvPr>
          <p:cNvSpPr/>
          <p:nvPr/>
        </p:nvSpPr>
        <p:spPr>
          <a:xfrm>
            <a:off x="5210167" y="2425560"/>
            <a:ext cx="657234" cy="8718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07698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2400" dirty="0">
                <a:solidFill>
                  <a:schemeClr val="bg1"/>
                </a:solidFill>
              </a:rPr>
              <a:t>	</a:t>
            </a:r>
            <a:r>
              <a:rPr lang="en-GB" sz="3600" dirty="0">
                <a:solidFill>
                  <a:schemeClr val="bg1"/>
                </a:solidFill>
              </a:rPr>
              <a:t>Transition Probabilities</a:t>
            </a:r>
          </a:p>
        </p:txBody>
      </p:sp>
      <p:sp>
        <p:nvSpPr>
          <p:cNvPr id="6" name="Content Placeholder 2">
            <a:extLst>
              <a:ext uri="{FF2B5EF4-FFF2-40B4-BE49-F238E27FC236}">
                <a16:creationId xmlns:a16="http://schemas.microsoft.com/office/drawing/2014/main" id="{908EA747-8E36-48EB-720C-D6F0421B8A21}"/>
              </a:ext>
            </a:extLst>
          </p:cNvPr>
          <p:cNvSpPr txBox="1">
            <a:spLocks/>
          </p:cNvSpPr>
          <p:nvPr/>
        </p:nvSpPr>
        <p:spPr>
          <a:xfrm>
            <a:off x="337930" y="1743007"/>
            <a:ext cx="1156914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t>.</a:t>
            </a:r>
            <a:endParaRPr lang="en-GB" dirty="0"/>
          </a:p>
        </p:txBody>
      </p:sp>
      <p:graphicFrame>
        <p:nvGraphicFramePr>
          <p:cNvPr id="3" name="Table 3">
            <a:extLst>
              <a:ext uri="{FF2B5EF4-FFF2-40B4-BE49-F238E27FC236}">
                <a16:creationId xmlns:a16="http://schemas.microsoft.com/office/drawing/2014/main" id="{10445327-B119-6CE4-2845-1ACA3CE9A75B}"/>
              </a:ext>
            </a:extLst>
          </p:cNvPr>
          <p:cNvGraphicFramePr>
            <a:graphicFrameLocks noGrp="1"/>
          </p:cNvGraphicFramePr>
          <p:nvPr>
            <p:extLst>
              <p:ext uri="{D42A27DB-BD31-4B8C-83A1-F6EECF244321}">
                <p14:modId xmlns:p14="http://schemas.microsoft.com/office/powerpoint/2010/main" val="3122929426"/>
              </p:ext>
            </p:extLst>
          </p:nvPr>
        </p:nvGraphicFramePr>
        <p:xfrm>
          <a:off x="284923" y="1743007"/>
          <a:ext cx="11569147" cy="1993900"/>
        </p:xfrm>
        <a:graphic>
          <a:graphicData uri="http://schemas.openxmlformats.org/drawingml/2006/table">
            <a:tbl>
              <a:tblPr firstRow="1" bandRow="1">
                <a:tableStyleId>{5C22544A-7EE6-4342-B048-85BDC9FD1C3A}</a:tableStyleId>
              </a:tblPr>
              <a:tblGrid>
                <a:gridCol w="3983751">
                  <a:extLst>
                    <a:ext uri="{9D8B030D-6E8A-4147-A177-3AD203B41FA5}">
                      <a16:colId xmlns:a16="http://schemas.microsoft.com/office/drawing/2014/main" val="1816230769"/>
                    </a:ext>
                  </a:extLst>
                </a:gridCol>
                <a:gridCol w="1896349">
                  <a:extLst>
                    <a:ext uri="{9D8B030D-6E8A-4147-A177-3AD203B41FA5}">
                      <a16:colId xmlns:a16="http://schemas.microsoft.com/office/drawing/2014/main" val="788318965"/>
                    </a:ext>
                  </a:extLst>
                </a:gridCol>
                <a:gridCol w="1896349">
                  <a:extLst>
                    <a:ext uri="{9D8B030D-6E8A-4147-A177-3AD203B41FA5}">
                      <a16:colId xmlns:a16="http://schemas.microsoft.com/office/drawing/2014/main" val="2770313661"/>
                    </a:ext>
                  </a:extLst>
                </a:gridCol>
                <a:gridCol w="1896349">
                  <a:extLst>
                    <a:ext uri="{9D8B030D-6E8A-4147-A177-3AD203B41FA5}">
                      <a16:colId xmlns:a16="http://schemas.microsoft.com/office/drawing/2014/main" val="3067244924"/>
                    </a:ext>
                  </a:extLst>
                </a:gridCol>
                <a:gridCol w="1896349">
                  <a:extLst>
                    <a:ext uri="{9D8B030D-6E8A-4147-A177-3AD203B41FA5}">
                      <a16:colId xmlns:a16="http://schemas.microsoft.com/office/drawing/2014/main" val="3723078047"/>
                    </a:ext>
                  </a:extLst>
                </a:gridCol>
              </a:tblGrid>
              <a:tr h="835660">
                <a:tc>
                  <a:txBody>
                    <a:bodyPr/>
                    <a:lstStyle/>
                    <a:p>
                      <a:r>
                        <a:rPr lang="en-GB" sz="2800" dirty="0"/>
                        <a:t>Age 14 ↓   /    Age15</a:t>
                      </a:r>
                      <a:r>
                        <a:rPr lang="en-GB" sz="2800" dirty="0">
                          <a:sym typeface="Wingdings" panose="05000000000000000000" pitchFamily="2" charset="2"/>
                        </a:rPr>
                        <a:t> </a:t>
                      </a:r>
                      <a:endParaRPr lang="en-GB" sz="2800" dirty="0"/>
                    </a:p>
                  </a:txBody>
                  <a:tcPr/>
                </a:tc>
                <a:tc>
                  <a:txBody>
                    <a:bodyPr/>
                    <a:lstStyle/>
                    <a:p>
                      <a:pPr algn="ctr"/>
                      <a:r>
                        <a:rPr lang="en-GB" sz="2800" dirty="0"/>
                        <a:t>Abusers</a:t>
                      </a:r>
                    </a:p>
                  </a:txBody>
                  <a:tcPr/>
                </a:tc>
                <a:tc>
                  <a:txBody>
                    <a:bodyPr/>
                    <a:lstStyle/>
                    <a:p>
                      <a:pPr algn="ctr"/>
                      <a:r>
                        <a:rPr lang="en-GB" sz="2800" dirty="0" err="1"/>
                        <a:t>Experim</a:t>
                      </a:r>
                      <a:r>
                        <a:rPr lang="en-GB" sz="2800" dirty="0"/>
                        <a:t>.</a:t>
                      </a:r>
                    </a:p>
                  </a:txBody>
                  <a:tcPr/>
                </a:tc>
                <a:tc>
                  <a:txBody>
                    <a:bodyPr/>
                    <a:lstStyle/>
                    <a:p>
                      <a:pPr algn="ctr"/>
                      <a:r>
                        <a:rPr lang="en-GB" sz="2800" dirty="0"/>
                        <a:t>Abstain.</a:t>
                      </a:r>
                    </a:p>
                  </a:txBody>
                  <a:tcPr>
                    <a:lnR w="12700" cap="flat" cmpd="sng" algn="ctr">
                      <a:solidFill>
                        <a:schemeClr val="tx1"/>
                      </a:solidFill>
                      <a:prstDash val="solid"/>
                      <a:round/>
                      <a:headEnd type="none" w="med" len="med"/>
                      <a:tailEnd type="none" w="med" len="med"/>
                    </a:lnR>
                  </a:tcPr>
                </a:tc>
                <a:tc>
                  <a:txBody>
                    <a:bodyPr/>
                    <a:lstStyle/>
                    <a:p>
                      <a:pPr algn="ctr"/>
                      <a:r>
                        <a:rPr lang="en-GB" sz="2800" dirty="0"/>
                        <a:t>Total</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9137464"/>
                  </a:ext>
                </a:extLst>
              </a:tr>
              <a:tr h="477520">
                <a:tc>
                  <a:txBody>
                    <a:bodyPr/>
                    <a:lstStyle/>
                    <a:p>
                      <a:r>
                        <a:rPr lang="en-GB" sz="3200" dirty="0" err="1"/>
                        <a:t>Experim</a:t>
                      </a:r>
                      <a:r>
                        <a:rPr lang="en-GB" sz="3200" dirty="0"/>
                        <a:t>.</a:t>
                      </a:r>
                    </a:p>
                  </a:txBody>
                  <a:tcPr/>
                </a:tc>
                <a:tc>
                  <a:txBody>
                    <a:bodyPr/>
                    <a:lstStyle/>
                    <a:p>
                      <a:pPr algn="ctr"/>
                      <a:r>
                        <a:rPr lang="en-GB" sz="3200" dirty="0"/>
                        <a:t>0.39</a:t>
                      </a:r>
                    </a:p>
                  </a:txBody>
                  <a:tcPr/>
                </a:tc>
                <a:tc>
                  <a:txBody>
                    <a:bodyPr/>
                    <a:lstStyle/>
                    <a:p>
                      <a:pPr algn="ctr"/>
                      <a:r>
                        <a:rPr lang="en-GB" sz="3200" dirty="0"/>
                        <a:t>0.56</a:t>
                      </a:r>
                    </a:p>
                  </a:txBody>
                  <a:tcPr/>
                </a:tc>
                <a:tc>
                  <a:txBody>
                    <a:bodyPr/>
                    <a:lstStyle/>
                    <a:p>
                      <a:pPr algn="ctr"/>
                      <a:r>
                        <a:rPr lang="en-GB" sz="3200" dirty="0"/>
                        <a:t>0.05</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5528739"/>
                  </a:ext>
                </a:extLst>
              </a:tr>
              <a:tr h="477520">
                <a:tc>
                  <a:txBody>
                    <a:bodyPr/>
                    <a:lstStyle/>
                    <a:p>
                      <a:r>
                        <a:rPr lang="en-GB" sz="3200" dirty="0"/>
                        <a:t>Abstain.</a:t>
                      </a:r>
                    </a:p>
                  </a:txBody>
                  <a:tcPr/>
                </a:tc>
                <a:tc>
                  <a:txBody>
                    <a:bodyPr/>
                    <a:lstStyle/>
                    <a:p>
                      <a:pPr algn="ctr"/>
                      <a:r>
                        <a:rPr lang="en-GB" sz="3200" dirty="0"/>
                        <a:t>0.07</a:t>
                      </a:r>
                    </a:p>
                  </a:txBody>
                  <a:tcPr/>
                </a:tc>
                <a:tc>
                  <a:txBody>
                    <a:bodyPr/>
                    <a:lstStyle/>
                    <a:p>
                      <a:pPr algn="ctr"/>
                      <a:r>
                        <a:rPr lang="en-GB" sz="3200" dirty="0"/>
                        <a:t>0.25</a:t>
                      </a:r>
                    </a:p>
                  </a:txBody>
                  <a:tcPr/>
                </a:tc>
                <a:tc>
                  <a:txBody>
                    <a:bodyPr/>
                    <a:lstStyle/>
                    <a:p>
                      <a:pPr algn="ctr"/>
                      <a:r>
                        <a:rPr lang="en-GB" sz="3200" dirty="0"/>
                        <a:t>0.68</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52773640"/>
                  </a:ext>
                </a:extLst>
              </a:tr>
            </a:tbl>
          </a:graphicData>
        </a:graphic>
      </p:graphicFrame>
    </p:spTree>
    <p:extLst>
      <p:ext uri="{BB962C8B-B14F-4D97-AF65-F5344CB8AC3E}">
        <p14:creationId xmlns:p14="http://schemas.microsoft.com/office/powerpoint/2010/main" val="2585175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FA4A-F425-2864-FAF7-5415369530EC}"/>
              </a:ext>
            </a:extLst>
          </p:cNvPr>
          <p:cNvSpPr>
            <a:spLocks noGrp="1"/>
          </p:cNvSpPr>
          <p:nvPr>
            <p:ph type="title"/>
          </p:nvPr>
        </p:nvSpPr>
        <p:spPr>
          <a:xfrm>
            <a:off x="0" y="0"/>
            <a:ext cx="12192000" cy="1325563"/>
          </a:xfrm>
          <a:solidFill>
            <a:srgbClr val="C00000"/>
          </a:solidFill>
        </p:spPr>
        <p:txBody>
          <a:bodyPr>
            <a:noAutofit/>
          </a:bodyPr>
          <a:lstStyle/>
          <a:p>
            <a:r>
              <a:rPr lang="en-GB" sz="2400" dirty="0">
                <a:solidFill>
                  <a:schemeClr val="bg1"/>
                </a:solidFill>
              </a:rPr>
              <a:t>	</a:t>
            </a:r>
            <a:r>
              <a:rPr lang="en-GB" sz="3600" dirty="0">
                <a:solidFill>
                  <a:schemeClr val="bg1"/>
                </a:solidFill>
              </a:rPr>
              <a:t>Transition Probabilities</a:t>
            </a:r>
          </a:p>
        </p:txBody>
      </p:sp>
      <p:sp>
        <p:nvSpPr>
          <p:cNvPr id="6" name="Content Placeholder 2">
            <a:extLst>
              <a:ext uri="{FF2B5EF4-FFF2-40B4-BE49-F238E27FC236}">
                <a16:creationId xmlns:a16="http://schemas.microsoft.com/office/drawing/2014/main" id="{908EA747-8E36-48EB-720C-D6F0421B8A21}"/>
              </a:ext>
            </a:extLst>
          </p:cNvPr>
          <p:cNvSpPr txBox="1">
            <a:spLocks/>
          </p:cNvSpPr>
          <p:nvPr/>
        </p:nvSpPr>
        <p:spPr>
          <a:xfrm>
            <a:off x="337930" y="1743007"/>
            <a:ext cx="1156914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t>.</a:t>
            </a:r>
            <a:endParaRPr lang="en-GB" dirty="0"/>
          </a:p>
        </p:txBody>
      </p:sp>
      <p:graphicFrame>
        <p:nvGraphicFramePr>
          <p:cNvPr id="3" name="Table 3">
            <a:extLst>
              <a:ext uri="{FF2B5EF4-FFF2-40B4-BE49-F238E27FC236}">
                <a16:creationId xmlns:a16="http://schemas.microsoft.com/office/drawing/2014/main" id="{10445327-B119-6CE4-2845-1ACA3CE9A75B}"/>
              </a:ext>
            </a:extLst>
          </p:cNvPr>
          <p:cNvGraphicFramePr>
            <a:graphicFrameLocks noGrp="1"/>
          </p:cNvGraphicFramePr>
          <p:nvPr>
            <p:extLst>
              <p:ext uri="{D42A27DB-BD31-4B8C-83A1-F6EECF244321}">
                <p14:modId xmlns:p14="http://schemas.microsoft.com/office/powerpoint/2010/main" val="2349915534"/>
              </p:ext>
            </p:extLst>
          </p:nvPr>
        </p:nvGraphicFramePr>
        <p:xfrm>
          <a:off x="284923" y="1743007"/>
          <a:ext cx="11569147" cy="1993900"/>
        </p:xfrm>
        <a:graphic>
          <a:graphicData uri="http://schemas.openxmlformats.org/drawingml/2006/table">
            <a:tbl>
              <a:tblPr firstRow="1" bandRow="1">
                <a:tableStyleId>{5C22544A-7EE6-4342-B048-85BDC9FD1C3A}</a:tableStyleId>
              </a:tblPr>
              <a:tblGrid>
                <a:gridCol w="3983751">
                  <a:extLst>
                    <a:ext uri="{9D8B030D-6E8A-4147-A177-3AD203B41FA5}">
                      <a16:colId xmlns:a16="http://schemas.microsoft.com/office/drawing/2014/main" val="1816230769"/>
                    </a:ext>
                  </a:extLst>
                </a:gridCol>
                <a:gridCol w="1896349">
                  <a:extLst>
                    <a:ext uri="{9D8B030D-6E8A-4147-A177-3AD203B41FA5}">
                      <a16:colId xmlns:a16="http://schemas.microsoft.com/office/drawing/2014/main" val="788318965"/>
                    </a:ext>
                  </a:extLst>
                </a:gridCol>
                <a:gridCol w="1896349">
                  <a:extLst>
                    <a:ext uri="{9D8B030D-6E8A-4147-A177-3AD203B41FA5}">
                      <a16:colId xmlns:a16="http://schemas.microsoft.com/office/drawing/2014/main" val="2770313661"/>
                    </a:ext>
                  </a:extLst>
                </a:gridCol>
                <a:gridCol w="1896349">
                  <a:extLst>
                    <a:ext uri="{9D8B030D-6E8A-4147-A177-3AD203B41FA5}">
                      <a16:colId xmlns:a16="http://schemas.microsoft.com/office/drawing/2014/main" val="3067244924"/>
                    </a:ext>
                  </a:extLst>
                </a:gridCol>
                <a:gridCol w="1896349">
                  <a:extLst>
                    <a:ext uri="{9D8B030D-6E8A-4147-A177-3AD203B41FA5}">
                      <a16:colId xmlns:a16="http://schemas.microsoft.com/office/drawing/2014/main" val="3723078047"/>
                    </a:ext>
                  </a:extLst>
                </a:gridCol>
              </a:tblGrid>
              <a:tr h="835660">
                <a:tc>
                  <a:txBody>
                    <a:bodyPr/>
                    <a:lstStyle/>
                    <a:p>
                      <a:r>
                        <a:rPr lang="en-GB" sz="2800" dirty="0"/>
                        <a:t>Age 14 ↓   /    Age15</a:t>
                      </a:r>
                      <a:r>
                        <a:rPr lang="en-GB" sz="2800" dirty="0">
                          <a:sym typeface="Wingdings" panose="05000000000000000000" pitchFamily="2" charset="2"/>
                        </a:rPr>
                        <a:t> </a:t>
                      </a:r>
                      <a:endParaRPr lang="en-GB" sz="2800" dirty="0"/>
                    </a:p>
                  </a:txBody>
                  <a:tcPr/>
                </a:tc>
                <a:tc>
                  <a:txBody>
                    <a:bodyPr/>
                    <a:lstStyle/>
                    <a:p>
                      <a:pPr algn="ctr"/>
                      <a:r>
                        <a:rPr lang="en-GB" sz="2800" dirty="0"/>
                        <a:t>Abusers</a:t>
                      </a:r>
                    </a:p>
                  </a:txBody>
                  <a:tcPr/>
                </a:tc>
                <a:tc>
                  <a:txBody>
                    <a:bodyPr/>
                    <a:lstStyle/>
                    <a:p>
                      <a:pPr algn="ctr"/>
                      <a:r>
                        <a:rPr lang="en-GB" sz="2800" dirty="0" err="1"/>
                        <a:t>Experim</a:t>
                      </a:r>
                      <a:r>
                        <a:rPr lang="en-GB" sz="2800" dirty="0"/>
                        <a:t>.</a:t>
                      </a:r>
                    </a:p>
                  </a:txBody>
                  <a:tcPr/>
                </a:tc>
                <a:tc>
                  <a:txBody>
                    <a:bodyPr/>
                    <a:lstStyle/>
                    <a:p>
                      <a:pPr algn="ctr"/>
                      <a:r>
                        <a:rPr lang="en-GB" sz="2800" dirty="0"/>
                        <a:t>Abstain.</a:t>
                      </a:r>
                    </a:p>
                  </a:txBody>
                  <a:tcPr>
                    <a:lnR w="12700" cap="flat" cmpd="sng" algn="ctr">
                      <a:solidFill>
                        <a:schemeClr val="tx1"/>
                      </a:solidFill>
                      <a:prstDash val="solid"/>
                      <a:round/>
                      <a:headEnd type="none" w="med" len="med"/>
                      <a:tailEnd type="none" w="med" len="med"/>
                    </a:lnR>
                  </a:tcPr>
                </a:tc>
                <a:tc>
                  <a:txBody>
                    <a:bodyPr/>
                    <a:lstStyle/>
                    <a:p>
                      <a:pPr algn="ctr"/>
                      <a:r>
                        <a:rPr lang="en-GB" sz="2800" dirty="0"/>
                        <a:t>Total</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9137464"/>
                  </a:ext>
                </a:extLst>
              </a:tr>
              <a:tr h="477520">
                <a:tc>
                  <a:txBody>
                    <a:bodyPr/>
                    <a:lstStyle/>
                    <a:p>
                      <a:r>
                        <a:rPr lang="en-GB" sz="3200" dirty="0" err="1"/>
                        <a:t>Experim</a:t>
                      </a:r>
                      <a:r>
                        <a:rPr lang="en-GB" sz="3200" dirty="0"/>
                        <a:t>.</a:t>
                      </a:r>
                    </a:p>
                  </a:txBody>
                  <a:tcPr/>
                </a:tc>
                <a:tc>
                  <a:txBody>
                    <a:bodyPr/>
                    <a:lstStyle/>
                    <a:p>
                      <a:pPr algn="ctr"/>
                      <a:r>
                        <a:rPr lang="en-GB" sz="3200" dirty="0"/>
                        <a:t>0.39</a:t>
                      </a:r>
                    </a:p>
                  </a:txBody>
                  <a:tcPr/>
                </a:tc>
                <a:tc>
                  <a:txBody>
                    <a:bodyPr/>
                    <a:lstStyle/>
                    <a:p>
                      <a:pPr algn="ctr"/>
                      <a:r>
                        <a:rPr lang="en-GB" sz="3200" dirty="0"/>
                        <a:t>0.56</a:t>
                      </a:r>
                    </a:p>
                  </a:txBody>
                  <a:tcPr/>
                </a:tc>
                <a:tc>
                  <a:txBody>
                    <a:bodyPr/>
                    <a:lstStyle/>
                    <a:p>
                      <a:pPr algn="ctr"/>
                      <a:r>
                        <a:rPr lang="en-GB" sz="3200" dirty="0"/>
                        <a:t>0.05</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5528739"/>
                  </a:ext>
                </a:extLst>
              </a:tr>
              <a:tr h="477520">
                <a:tc>
                  <a:txBody>
                    <a:bodyPr/>
                    <a:lstStyle/>
                    <a:p>
                      <a:r>
                        <a:rPr lang="en-GB" sz="3200" dirty="0"/>
                        <a:t>Abstain.</a:t>
                      </a:r>
                    </a:p>
                  </a:txBody>
                  <a:tcPr/>
                </a:tc>
                <a:tc>
                  <a:txBody>
                    <a:bodyPr/>
                    <a:lstStyle/>
                    <a:p>
                      <a:pPr algn="ctr"/>
                      <a:r>
                        <a:rPr lang="en-GB" sz="3200" dirty="0"/>
                        <a:t>0.07</a:t>
                      </a:r>
                    </a:p>
                  </a:txBody>
                  <a:tcPr/>
                </a:tc>
                <a:tc>
                  <a:txBody>
                    <a:bodyPr/>
                    <a:lstStyle/>
                    <a:p>
                      <a:pPr algn="ctr"/>
                      <a:r>
                        <a:rPr lang="en-GB" sz="3200" dirty="0"/>
                        <a:t>0.25</a:t>
                      </a:r>
                    </a:p>
                  </a:txBody>
                  <a:tcPr/>
                </a:tc>
                <a:tc>
                  <a:txBody>
                    <a:bodyPr/>
                    <a:lstStyle/>
                    <a:p>
                      <a:pPr algn="ctr"/>
                      <a:r>
                        <a:rPr lang="en-GB" sz="3200" dirty="0"/>
                        <a:t>0.68</a:t>
                      </a:r>
                    </a:p>
                  </a:txBody>
                  <a:tcPr>
                    <a:lnR w="12700" cap="flat" cmpd="sng" algn="ctr">
                      <a:solidFill>
                        <a:schemeClr val="tx1"/>
                      </a:solidFill>
                      <a:prstDash val="solid"/>
                      <a:round/>
                      <a:headEnd type="none" w="med" len="med"/>
                      <a:tailEnd type="none" w="med" len="med"/>
                    </a:lnR>
                  </a:tcPr>
                </a:tc>
                <a:tc>
                  <a:txBody>
                    <a:bodyPr/>
                    <a:lstStyle/>
                    <a:p>
                      <a:pPr algn="ctr"/>
                      <a:r>
                        <a:rPr lang="en-GB" sz="3200" dirty="0"/>
                        <a:t>1.00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52773640"/>
                  </a:ext>
                </a:extLst>
              </a:tr>
            </a:tbl>
          </a:graphicData>
        </a:graphic>
      </p:graphicFrame>
      <p:sp>
        <p:nvSpPr>
          <p:cNvPr id="4" name="Oval 3">
            <a:extLst>
              <a:ext uri="{FF2B5EF4-FFF2-40B4-BE49-F238E27FC236}">
                <a16:creationId xmlns:a16="http://schemas.microsoft.com/office/drawing/2014/main" id="{E5194975-7284-987F-9065-AB4A9DAB3739}"/>
              </a:ext>
            </a:extLst>
          </p:cNvPr>
          <p:cNvSpPr/>
          <p:nvPr/>
        </p:nvSpPr>
        <p:spPr>
          <a:xfrm>
            <a:off x="6362700" y="2578100"/>
            <a:ext cx="1511300" cy="635000"/>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51F605A8-8A0D-B7C7-B880-BD2A649617A5}"/>
              </a:ext>
            </a:extLst>
          </p:cNvPr>
          <p:cNvSpPr/>
          <p:nvPr/>
        </p:nvSpPr>
        <p:spPr>
          <a:xfrm>
            <a:off x="8255000" y="3127307"/>
            <a:ext cx="1511300" cy="6350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Content Placeholder 2">
            <a:extLst>
              <a:ext uri="{FF2B5EF4-FFF2-40B4-BE49-F238E27FC236}">
                <a16:creationId xmlns:a16="http://schemas.microsoft.com/office/drawing/2014/main" id="{D2C6D88A-3D82-D658-D3E5-D00508056D45}"/>
              </a:ext>
            </a:extLst>
          </p:cNvPr>
          <p:cNvSpPr txBox="1">
            <a:spLocks/>
          </p:cNvSpPr>
          <p:nvPr/>
        </p:nvSpPr>
        <p:spPr>
          <a:xfrm>
            <a:off x="508000" y="4048192"/>
            <a:ext cx="11343105" cy="20325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3600" dirty="0"/>
              <a:t>Continuity</a:t>
            </a:r>
          </a:p>
          <a:p>
            <a:endParaRPr lang="en-GB" dirty="0"/>
          </a:p>
        </p:txBody>
      </p:sp>
    </p:spTree>
    <p:extLst>
      <p:ext uri="{BB962C8B-B14F-4D97-AF65-F5344CB8AC3E}">
        <p14:creationId xmlns:p14="http://schemas.microsoft.com/office/powerpoint/2010/main" val="24361900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2864</Words>
  <Application>Microsoft Office PowerPoint</Application>
  <PresentationFormat>Widescreen</PresentationFormat>
  <Paragraphs>367</Paragraphs>
  <Slides>28</Slides>
  <Notes>26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28</vt:i4>
      </vt:variant>
    </vt:vector>
  </HeadingPairs>
  <TitlesOfParts>
    <vt:vector size="35" baseType="lpstr">
      <vt:lpstr>Arial</vt:lpstr>
      <vt:lpstr>Calibri</vt:lpstr>
      <vt:lpstr>Calibri Light</vt:lpstr>
      <vt:lpstr>Cambria Math</vt:lpstr>
      <vt:lpstr>Wingdings</vt:lpstr>
      <vt:lpstr>Office Theme</vt:lpstr>
      <vt:lpstr>Office Theme</vt:lpstr>
      <vt:lpstr>Introduction to  Latent Transition Analysis (part 3) </vt:lpstr>
      <vt:lpstr> Summary: Latent Transition Analysis (LTA)</vt:lpstr>
      <vt:lpstr> Stages of LTA    https://doi.org/10.4135/9781526421036878157  </vt:lpstr>
      <vt:lpstr> Outline</vt:lpstr>
      <vt:lpstr>PowerPoint Presentation</vt:lpstr>
      <vt:lpstr>PowerPoint Presentation</vt:lpstr>
      <vt:lpstr>PowerPoint Presentation</vt:lpstr>
      <vt:lpstr> Transition Probabilities</vt:lpstr>
      <vt:lpstr> Transition Probabilities</vt:lpstr>
      <vt:lpstr> Key parameters in LTA</vt:lpstr>
      <vt:lpstr> Constraints on Transition Probabilities</vt:lpstr>
      <vt:lpstr> Constraints on Transition Probabilities</vt:lpstr>
      <vt:lpstr> Transition Probabilities: No back-sliding</vt:lpstr>
      <vt:lpstr>Model structural relations across time</vt:lpstr>
      <vt:lpstr>Model structural relations across time</vt:lpstr>
      <vt:lpstr>PowerPoint Presentation</vt:lpstr>
      <vt:lpstr>Include Covariates</vt:lpstr>
      <vt:lpstr>Include Covariates</vt:lpstr>
      <vt:lpstr>Include covariates</vt:lpstr>
      <vt:lpstr>Include covariates</vt:lpstr>
      <vt:lpstr>Include covariates</vt:lpstr>
      <vt:lpstr>Moderation</vt:lpstr>
      <vt:lpstr>Moderation</vt:lpstr>
      <vt:lpstr>Include Distal Outcomes</vt:lpstr>
      <vt:lpstr>Associative LTA</vt:lpstr>
      <vt:lpstr>Associative LTA: Cross-Lagged Model</vt:lpstr>
      <vt:lpstr>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Oliver Perra</dc:creator>
  <cp:lastModifiedBy>Gil Dekel</cp:lastModifiedBy>
  <cp:revision>79</cp:revision>
  <dcterms:created xsi:type="dcterms:W3CDTF">2023-03-29T14:22:28Z</dcterms:created>
  <dcterms:modified xsi:type="dcterms:W3CDTF">2023-10-09T11:19:02Z</dcterms:modified>
</cp:coreProperties>
</file>