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6"/>
  </p:notesMasterIdLst>
  <p:sldIdLst>
    <p:sldId id="266" r:id="rId3"/>
    <p:sldId id="258" r:id="rId4"/>
    <p:sldId id="259" r:id="rId5"/>
    <p:sldId id="261" r:id="rId6"/>
    <p:sldId id="281" r:id="rId7"/>
    <p:sldId id="283" r:id="rId8"/>
    <p:sldId id="284" r:id="rId9"/>
    <p:sldId id="282" r:id="rId10"/>
    <p:sldId id="292" r:id="rId11"/>
    <p:sldId id="293" r:id="rId12"/>
    <p:sldId id="297" r:id="rId13"/>
    <p:sldId id="298" r:id="rId14"/>
    <p:sldId id="299" r:id="rId15"/>
    <p:sldId id="300" r:id="rId16"/>
    <p:sldId id="301" r:id="rId17"/>
    <p:sldId id="304" r:id="rId18"/>
    <p:sldId id="306" r:id="rId19"/>
    <p:sldId id="307" r:id="rId20"/>
    <p:sldId id="310" r:id="rId21"/>
    <p:sldId id="308" r:id="rId22"/>
    <p:sldId id="311" r:id="rId23"/>
    <p:sldId id="313" r:id="rId24"/>
    <p:sldId id="26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529" autoAdjust="0"/>
  </p:normalViewPr>
  <p:slideViewPr>
    <p:cSldViewPr snapToGrid="0">
      <p:cViewPr varScale="1">
        <p:scale>
          <a:sx n="44" d="100"/>
          <a:sy n="44" d="100"/>
        </p:scale>
        <p:origin x="142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17DBE9-A587-473B-A96C-6F8BF98B287D}" type="datetimeFigureOut">
              <a:rPr lang="en-GB" smtClean="0"/>
              <a:t>17/12/2023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6E0088-2215-4584-9AA3-CEBFAD863AE0}" type="slidenum">
              <a:rPr lang="en-GB" smtClean="0"/>
              <a:t>‹#›</a:t>
            </a:fld>
            <a:endParaRPr lang="en-GB"/>
          </a:p>
        </p:txBody>
      </p:sp>
    </p:spTree>
    <p:extLst>
      <p:ext uri="{BB962C8B-B14F-4D97-AF65-F5344CB8AC3E}">
        <p14:creationId xmlns:p14="http://schemas.microsoft.com/office/powerpoint/2010/main" val="3165543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1371600" rtl="0" eaLnBrk="1" fontAlgn="auto" latinLnBrk="0" hangingPunct="1">
              <a:lnSpc>
                <a:spcPct val="100000"/>
              </a:lnSpc>
              <a:spcBef>
                <a:spcPts val="0"/>
              </a:spcBef>
              <a:spcAft>
                <a:spcPts val="0"/>
              </a:spcAft>
              <a:buClrTx/>
              <a:buSzTx/>
              <a:buFontTx/>
              <a:buNone/>
              <a:tabLst/>
              <a:defRPr/>
            </a:pPr>
            <a:fld id="{17F230F0-8B93-9541-A11C-5C07D4A256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3716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461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Using the PROCESS macro it is easy to control for similar confounders. All you do is add an option “</a:t>
            </a:r>
            <a:r>
              <a:rPr lang="en-GB" dirty="0" err="1"/>
              <a:t>cov</a:t>
            </a:r>
            <a:r>
              <a:rPr lang="en-GB" dirty="0"/>
              <a:t>” for covariate, where you can list a set of covariates, in this case male and maternal education. </a:t>
            </a:r>
          </a:p>
          <a:p>
            <a:r>
              <a:rPr lang="en-GB" dirty="0"/>
              <a:t>Adding controls for this confounders, the indirect estimated effect of high income on math 12 scores is 2.84, whereas it was about 2.82 without those controls. </a:t>
            </a:r>
          </a:p>
          <a:p>
            <a:r>
              <a:rPr lang="en-GB" dirty="0"/>
              <a:t>Note that in the PROCESS macro the total effect of High Income on Math scores is estimated assuming the covariates are held constant, or else, it is estimated while controlling for the covariates. </a:t>
            </a:r>
          </a:p>
          <a:p>
            <a:endParaRPr lang="en-GB" dirty="0"/>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10</a:t>
            </a:fld>
            <a:endParaRPr lang="en-GB"/>
          </a:p>
        </p:txBody>
      </p:sp>
    </p:spTree>
    <p:extLst>
      <p:ext uri="{BB962C8B-B14F-4D97-AF65-F5344CB8AC3E}">
        <p14:creationId xmlns:p14="http://schemas.microsoft.com/office/powerpoint/2010/main" val="22213488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Another common scenario in mediation is when parallel mediators are hypothesised. In this scenario, the predictor influences the outcome through  two mediators or more, and these mediators are supposed not to causally influence each other. This does not mean they are independent; the mediators can be correlated with each other for example. </a:t>
            </a:r>
          </a:p>
          <a:p>
            <a:r>
              <a:rPr lang="en-GB" dirty="0"/>
              <a:t>This scenario is useful in testing the different size of indirect effects across different putative mechanisms. </a:t>
            </a:r>
          </a:p>
          <a:p>
            <a:r>
              <a:rPr lang="en-GB" dirty="0"/>
              <a:t>In the example, the effect of family high income on grade 12 math scores is supposed to be mediated by grade 8 reading scores and by grade 8 math scores. </a:t>
            </a:r>
          </a:p>
        </p:txBody>
      </p:sp>
      <p:sp>
        <p:nvSpPr>
          <p:cNvPr id="4" name="Slide Number Placeholder 3"/>
          <p:cNvSpPr>
            <a:spLocks noGrp="1"/>
          </p:cNvSpPr>
          <p:nvPr>
            <p:ph type="sldNum" sz="quarter" idx="5"/>
          </p:nvPr>
        </p:nvSpPr>
        <p:spPr/>
        <p:txBody>
          <a:bodyPr/>
          <a:lstStyle/>
          <a:p>
            <a:fld id="{9FFE7074-E719-4A72-A131-51638B034415}" type="slidenum">
              <a:rPr lang="en-GB" smtClean="0"/>
              <a:t>11</a:t>
            </a:fld>
            <a:endParaRPr lang="en-GB"/>
          </a:p>
        </p:txBody>
      </p:sp>
    </p:spTree>
    <p:extLst>
      <p:ext uri="{BB962C8B-B14F-4D97-AF65-F5344CB8AC3E}">
        <p14:creationId xmlns:p14="http://schemas.microsoft.com/office/powerpoint/2010/main" val="5485608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Taking this scenario and using OLS estimation, the values of these mediators are estimated as a linear function of the predictor.</a:t>
            </a:r>
          </a:p>
          <a:p>
            <a:r>
              <a:rPr lang="en-GB" dirty="0"/>
              <a:t>The outcome scores are estimated as a linear function of the predictor High Income, and the sum of coefficients for the different parallel mediators.</a:t>
            </a:r>
          </a:p>
          <a:p>
            <a:r>
              <a:rPr lang="en-GB" dirty="0"/>
              <a:t>Thus, if we have two predictors as in this case, the Grade 12 math scores are estimated as a linear function of a direct effect of High Income, the “c” path, and the sum of coefficients, the “bs”, that represent the effect of the putative mediators on the outcome. </a:t>
            </a:r>
          </a:p>
          <a:p>
            <a:r>
              <a:rPr lang="en-GB" dirty="0"/>
              <a:t>Thus, the b1 coefficient, for example, represents the change in Grade 12 Math scores for one unit increase in Grade 8 reading scores, for children within the same family income group and keeping the Grade 8 math scores, the other mediator, constant. </a:t>
            </a:r>
          </a:p>
        </p:txBody>
      </p:sp>
      <p:sp>
        <p:nvSpPr>
          <p:cNvPr id="4" name="Slide Number Placeholder 3"/>
          <p:cNvSpPr>
            <a:spLocks noGrp="1"/>
          </p:cNvSpPr>
          <p:nvPr>
            <p:ph type="sldNum" sz="quarter" idx="5"/>
          </p:nvPr>
        </p:nvSpPr>
        <p:spPr/>
        <p:txBody>
          <a:bodyPr/>
          <a:lstStyle/>
          <a:p>
            <a:fld id="{9FFE7074-E719-4A72-A131-51638B034415}" type="slidenum">
              <a:rPr lang="en-GB" smtClean="0"/>
              <a:t>12</a:t>
            </a:fld>
            <a:endParaRPr lang="en-GB"/>
          </a:p>
        </p:txBody>
      </p:sp>
    </p:spTree>
    <p:extLst>
      <p:ext uri="{BB962C8B-B14F-4D97-AF65-F5344CB8AC3E}">
        <p14:creationId xmlns:p14="http://schemas.microsoft.com/office/powerpoint/2010/main" val="26621944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two </a:t>
            </a:r>
            <a:r>
              <a:rPr lang="en-GB" i="1" dirty="0"/>
              <a:t>specific </a:t>
            </a:r>
            <a:r>
              <a:rPr lang="en-GB" i="0" dirty="0"/>
              <a:t>indirect effects in this model, one through Grade 8 Reading scores, which is given by the product of the paths a1 and b1. </a:t>
            </a:r>
          </a:p>
          <a:p>
            <a:r>
              <a:rPr lang="en-GB" i="0" dirty="0"/>
              <a:t>Similarly, the indirect effect through Grade 8 Math scores is the product of a2 and b2.</a:t>
            </a:r>
          </a:p>
          <a:p>
            <a:r>
              <a:rPr lang="en-GB" i="0" dirty="0"/>
              <a:t>In this model, the specific indirect effect through Grade 8 reading score represents the effect of family income through reading scores while controlling for the Math 8 scores, the other parallel mediator in the model. </a:t>
            </a:r>
          </a:p>
          <a:p>
            <a:r>
              <a:rPr lang="en-GB" i="0" dirty="0"/>
              <a:t>A total indirect effect is given by the sum of all specific indirect effects, in the example the sum of a1*b1 and a2*b2.</a:t>
            </a:r>
          </a:p>
          <a:p>
            <a:endParaRPr lang="en-GB" i="0" dirty="0"/>
          </a:p>
        </p:txBody>
      </p:sp>
      <p:sp>
        <p:nvSpPr>
          <p:cNvPr id="4" name="Slide Number Placeholder 3"/>
          <p:cNvSpPr>
            <a:spLocks noGrp="1"/>
          </p:cNvSpPr>
          <p:nvPr>
            <p:ph type="sldNum" sz="quarter" idx="5"/>
          </p:nvPr>
        </p:nvSpPr>
        <p:spPr/>
        <p:txBody>
          <a:bodyPr/>
          <a:lstStyle/>
          <a:p>
            <a:fld id="{9FFE7074-E719-4A72-A131-51638B034415}" type="slidenum">
              <a:rPr lang="en-GB" smtClean="0"/>
              <a:t>13</a:t>
            </a:fld>
            <a:endParaRPr lang="en-GB"/>
          </a:p>
        </p:txBody>
      </p:sp>
    </p:spTree>
    <p:extLst>
      <p:ext uri="{BB962C8B-B14F-4D97-AF65-F5344CB8AC3E}">
        <p14:creationId xmlns:p14="http://schemas.microsoft.com/office/powerpoint/2010/main" val="5773870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Using the PROCESS macro in R it is easy to include parallel mediators by following the “m” option, where m stands for mediators, with a list of parallel mediators to be included in the model.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Note that in the model I also kept covariates </a:t>
            </a:r>
            <a:r>
              <a:rPr lang="en-GB" dirty="0" err="1"/>
              <a:t>MATernal</a:t>
            </a:r>
            <a:r>
              <a:rPr lang="en-GB" dirty="0"/>
              <a:t> Education and male. </a:t>
            </a:r>
          </a:p>
          <a:p>
            <a:r>
              <a:rPr lang="en-GB" i="0" dirty="0"/>
              <a:t>I have also highlighted the option Contrast = 1, which instructs PROCESS to conduct a test of differences between the specific indirect effects. </a:t>
            </a:r>
          </a:p>
          <a:p>
            <a:endParaRPr lang="en-GB" i="0" dirty="0"/>
          </a:p>
        </p:txBody>
      </p:sp>
      <p:sp>
        <p:nvSpPr>
          <p:cNvPr id="4" name="Slide Number Placeholder 3"/>
          <p:cNvSpPr>
            <a:spLocks noGrp="1"/>
          </p:cNvSpPr>
          <p:nvPr>
            <p:ph type="sldNum" sz="quarter" idx="5"/>
          </p:nvPr>
        </p:nvSpPr>
        <p:spPr/>
        <p:txBody>
          <a:bodyPr/>
          <a:lstStyle/>
          <a:p>
            <a:fld id="{9FFE7074-E719-4A72-A131-51638B034415}" type="slidenum">
              <a:rPr lang="en-GB" smtClean="0"/>
              <a:t>14</a:t>
            </a:fld>
            <a:endParaRPr lang="en-GB"/>
          </a:p>
        </p:txBody>
      </p:sp>
    </p:spTree>
    <p:extLst>
      <p:ext uri="{BB962C8B-B14F-4D97-AF65-F5344CB8AC3E}">
        <p14:creationId xmlns:p14="http://schemas.microsoft.com/office/powerpoint/2010/main" val="3188527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0" dirty="0"/>
              <a:t>Using the estimates taken from this example, we can substitute the paths with their estimated values. </a:t>
            </a:r>
          </a:p>
          <a:p>
            <a:r>
              <a:rPr lang="en-GB" i="0" dirty="0"/>
              <a:t>We can also calculate the specific indirect effects from these estimates, or rather from the PROCESS output, which will return these values. For example, the indirect effect through Grade 8 reading scores while controlling for covariates and the parallel mediator Math 8 is 0.72, that is we expect an increase of 0.72 units in Math12 scores for 1-unit increase in reading scores while controlling for math8 scores and other covariates. </a:t>
            </a:r>
          </a:p>
          <a:p>
            <a:r>
              <a:rPr lang="en-GB" i="0" dirty="0"/>
              <a:t>The output also returns the results of a test C1, which is a test of the null difference that the indirect effect through Grade 8 reading is no different from the indirect effect of the effect through Grade 8 maths. The result for this test is -2.48, which confidence intervals firmly in the negative range and not including 0, so we can reject the null hypothesis that the difference of these two indirect effects is 0, or else, there is no difference between these two indirect effects. </a:t>
            </a:r>
          </a:p>
          <a:p>
            <a:r>
              <a:rPr lang="en-GB" i="0" dirty="0"/>
              <a:t>Note that in this case the two indirect effects have the same sign, they are both positive. In cases where the two effects have different signs, e.g. one mediator reduces the values of the outcome, the other one increases then, you may want to test the absolute value of the difference in effects. This option is allowing in PROCESS macro by selecting contrast=2. </a:t>
            </a:r>
          </a:p>
          <a:p>
            <a:endParaRPr lang="en-GB" i="0" dirty="0"/>
          </a:p>
        </p:txBody>
      </p:sp>
      <p:sp>
        <p:nvSpPr>
          <p:cNvPr id="4" name="Slide Number Placeholder 3"/>
          <p:cNvSpPr>
            <a:spLocks noGrp="1"/>
          </p:cNvSpPr>
          <p:nvPr>
            <p:ph type="sldNum" sz="quarter" idx="5"/>
          </p:nvPr>
        </p:nvSpPr>
        <p:spPr/>
        <p:txBody>
          <a:bodyPr/>
          <a:lstStyle/>
          <a:p>
            <a:fld id="{9FFE7074-E719-4A72-A131-51638B034415}" type="slidenum">
              <a:rPr lang="en-GB" smtClean="0"/>
              <a:t>15</a:t>
            </a:fld>
            <a:endParaRPr lang="en-GB"/>
          </a:p>
        </p:txBody>
      </p:sp>
    </p:spTree>
    <p:extLst>
      <p:ext uri="{BB962C8B-B14F-4D97-AF65-F5344CB8AC3E}">
        <p14:creationId xmlns:p14="http://schemas.microsoft.com/office/powerpoint/2010/main" val="7928112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 is also possible to build models that include pathways of influence from one mediator to another. In this example, we assume that Reading grades in Grade 8 causally influence Math scores in the same year. Once again, please note that I am making this assumption just to illustrate how the modelling works, but from a substantive point of view a similar assumption of a causal link is difficult to justify. </a:t>
            </a:r>
          </a:p>
          <a:p>
            <a:r>
              <a:rPr lang="en-GB" i="0" dirty="0"/>
              <a:t>Model 6 in the options invokes models with serial multiple mediators. The order of the variables after “m” for mediator indicates the order of influence, in this case from </a:t>
            </a:r>
            <a:r>
              <a:rPr lang="en-GB" i="0" dirty="0" err="1"/>
              <a:t>read8</a:t>
            </a:r>
            <a:r>
              <a:rPr lang="en-GB" i="0" dirty="0"/>
              <a:t> to </a:t>
            </a:r>
            <a:r>
              <a:rPr lang="en-GB" i="0" dirty="0" err="1"/>
              <a:t>math8</a:t>
            </a:r>
            <a:r>
              <a:rPr lang="en-GB" i="0" dirty="0"/>
              <a:t>. </a:t>
            </a:r>
          </a:p>
          <a:p>
            <a:r>
              <a:rPr lang="en-GB" i="0" dirty="0"/>
              <a:t>In this case there are 3 indirect effects of family High Income on Grade 12 math scores: </a:t>
            </a:r>
          </a:p>
          <a:p>
            <a:r>
              <a:rPr lang="en-GB" i="0" dirty="0"/>
              <a:t>One indirect effect through Grade 8 reading scores, another through Grade 8 math scores, a third one through Reading and Math scores in Grade 8. The contrast=1 option also provides tests that compare if the difference of these tests is significantly different from 0.  The results would indicate a significant difference of the indirect effect through reading and maths compared to the other two indirect effects. </a:t>
            </a:r>
          </a:p>
          <a:p>
            <a:r>
              <a:rPr lang="en-GB" i="0" dirty="0"/>
              <a:t>That said, I should stress once again that one has to be very careful in using the results of the statistical models as proof of causal links. The fact that the results of the model show this model fits with the data does not prove in any way that reading scores positively influence math scores in the same year. </a:t>
            </a:r>
          </a:p>
        </p:txBody>
      </p:sp>
      <p:sp>
        <p:nvSpPr>
          <p:cNvPr id="4" name="Slide Number Placeholder 3"/>
          <p:cNvSpPr>
            <a:spLocks noGrp="1"/>
          </p:cNvSpPr>
          <p:nvPr>
            <p:ph type="sldNum" sz="quarter" idx="5"/>
          </p:nvPr>
        </p:nvSpPr>
        <p:spPr/>
        <p:txBody>
          <a:bodyPr/>
          <a:lstStyle/>
          <a:p>
            <a:fld id="{9FFE7074-E719-4A72-A131-51638B034415}" type="slidenum">
              <a:rPr lang="en-GB" smtClean="0"/>
              <a:t>16</a:t>
            </a:fld>
            <a:endParaRPr lang="en-GB"/>
          </a:p>
        </p:txBody>
      </p:sp>
    </p:spTree>
    <p:extLst>
      <p:ext uri="{BB962C8B-B14F-4D97-AF65-F5344CB8AC3E}">
        <p14:creationId xmlns:p14="http://schemas.microsoft.com/office/powerpoint/2010/main" val="18235328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fact, as one of the references provided with these resources highlight, estimating mediation models with cross-sectional studies can only provide accurate estimates of mediation effects in very restrictive conditions. When these conditions are not met, which is often, cross-sectional studies will provide biased estimates of mediation effects, and the results can be very misleading. </a:t>
            </a:r>
          </a:p>
          <a:p>
            <a:r>
              <a:rPr lang="en-GB" dirty="0"/>
              <a:t>This makes sense because, as I emphasised on different occasions, mediation models are causal models, they assume some processes of influence and mechanism of change that take time to unfold. If, for example, we apply a treatment to our soil to promote plant growth, we would need some time to observe the effect of the treatment on the supposed mediator, fungi reduction, and some time to observe the consequential effect that reduction of fungi has on plant growth. </a:t>
            </a:r>
          </a:p>
          <a:p>
            <a:r>
              <a:rPr lang="en-GB" dirty="0"/>
              <a:t>Really and truly, mediation models entail longitudinal data –in most cases. </a:t>
            </a:r>
          </a:p>
        </p:txBody>
      </p:sp>
      <p:sp>
        <p:nvSpPr>
          <p:cNvPr id="4" name="Slide Number Placeholder 3"/>
          <p:cNvSpPr>
            <a:spLocks noGrp="1"/>
          </p:cNvSpPr>
          <p:nvPr>
            <p:ph type="sldNum" sz="quarter" idx="5"/>
          </p:nvPr>
        </p:nvSpPr>
        <p:spPr/>
        <p:txBody>
          <a:bodyPr/>
          <a:lstStyle/>
          <a:p>
            <a:fld id="{9FFE7074-E719-4A72-A131-51638B034415}" type="slidenum">
              <a:rPr lang="en-GB" smtClean="0"/>
              <a:t>17</a:t>
            </a:fld>
            <a:endParaRPr lang="en-GB"/>
          </a:p>
        </p:txBody>
      </p:sp>
    </p:spTree>
    <p:extLst>
      <p:ext uri="{BB962C8B-B14F-4D97-AF65-F5344CB8AC3E}">
        <p14:creationId xmlns:p14="http://schemas.microsoft.com/office/powerpoint/2010/main" val="38564018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With longitudinal data, we can also consider more complex situations. While </a:t>
            </a:r>
            <a:r>
              <a:rPr lang="en-GB" dirty="0" err="1"/>
              <a:t>X0</a:t>
            </a:r>
            <a:r>
              <a:rPr lang="en-GB" dirty="0"/>
              <a:t> affects M1, and M1 affects Y2, M0 can also affect M1, and </a:t>
            </a:r>
            <a:r>
              <a:rPr lang="en-GB" dirty="0" err="1"/>
              <a:t>Y1</a:t>
            </a:r>
            <a:r>
              <a:rPr lang="en-GB" dirty="0"/>
              <a:t> affects Y2.</a:t>
            </a:r>
          </a:p>
          <a:p>
            <a:endParaRPr lang="en-GB" dirty="0"/>
          </a:p>
          <a:p>
            <a:r>
              <a:rPr lang="en-GB" dirty="0"/>
              <a:t>These are autoregressive effects that reflect the stability of individual differences across time. These more complex models can be estimated using Structural Equation Modelling, which provides a more flexible approach to mediation analysis, one where different types of variables can be included. </a:t>
            </a:r>
          </a:p>
          <a:p>
            <a:r>
              <a:rPr lang="en-GB" dirty="0"/>
              <a:t> By controlling for these effects, we test if the predictor is associated with significant changes in the mediator, once controlling for the mediator variable at a previous time point, and if treatment is associated with significant changes in the outcome, once controlling for the status of this outcome at previous time points. </a:t>
            </a:r>
          </a:p>
        </p:txBody>
      </p:sp>
      <p:sp>
        <p:nvSpPr>
          <p:cNvPr id="4" name="Slide Number Placeholder 3"/>
          <p:cNvSpPr>
            <a:spLocks noGrp="1"/>
          </p:cNvSpPr>
          <p:nvPr>
            <p:ph type="sldNum" sz="quarter" idx="5"/>
          </p:nvPr>
        </p:nvSpPr>
        <p:spPr/>
        <p:txBody>
          <a:bodyPr/>
          <a:lstStyle/>
          <a:p>
            <a:fld id="{9FFE7074-E719-4A72-A131-51638B034415}" type="slidenum">
              <a:rPr lang="en-GB" smtClean="0"/>
              <a:t>18</a:t>
            </a:fld>
            <a:endParaRPr lang="en-GB"/>
          </a:p>
        </p:txBody>
      </p:sp>
    </p:spTree>
    <p:extLst>
      <p:ext uri="{BB962C8B-B14F-4D97-AF65-F5344CB8AC3E}">
        <p14:creationId xmlns:p14="http://schemas.microsoft.com/office/powerpoint/2010/main" val="40566193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Panel data indeed can be used to test models like this. The three variables are collected at three time points. Not that, unless the predictor X is a variable controlled experimentally, then we need model the correlation between the predictor and the other variables at time 0, the start of the study.  We can then assess the autoregressive effects of the three processes, here indicated by the dotted lines. </a:t>
            </a:r>
          </a:p>
          <a:p>
            <a:r>
              <a:rPr lang="en-GB" dirty="0"/>
              <a:t>The effects from X to M “a” are assessed on two occasions, as are those from M to Y. While the indirect effect is estimated by regressing Y2 on X0, while controlling for stability of individual differences and other processes. </a:t>
            </a:r>
          </a:p>
          <a:p>
            <a:r>
              <a:rPr lang="en-GB" dirty="0"/>
              <a:t>Using path analysis, we can also use this model to test the STATIONARITY of the causal process, e.g. if the magnitude of effects from Predictor X to Mediator M and from Mediator M to outcome Y are similar across time. </a:t>
            </a:r>
          </a:p>
          <a:p>
            <a:r>
              <a:rPr lang="en-GB" dirty="0"/>
              <a:t>We can also test for “equilibrium”: do the cross-sectional variances , here represented by the grey circles and arrows, remain similar over time or do they change? </a:t>
            </a:r>
          </a:p>
        </p:txBody>
      </p:sp>
      <p:sp>
        <p:nvSpPr>
          <p:cNvPr id="4" name="Slide Number Placeholder 3"/>
          <p:cNvSpPr>
            <a:spLocks noGrp="1"/>
          </p:cNvSpPr>
          <p:nvPr>
            <p:ph type="sldNum" sz="quarter" idx="5"/>
          </p:nvPr>
        </p:nvSpPr>
        <p:spPr/>
        <p:txBody>
          <a:bodyPr/>
          <a:lstStyle/>
          <a:p>
            <a:fld id="{9FFE7074-E719-4A72-A131-51638B034415}" type="slidenum">
              <a:rPr lang="en-GB" smtClean="0"/>
              <a:t>19</a:t>
            </a:fld>
            <a:endParaRPr lang="en-GB"/>
          </a:p>
        </p:txBody>
      </p:sp>
    </p:spTree>
    <p:extLst>
      <p:ext uri="{BB962C8B-B14F-4D97-AF65-F5344CB8AC3E}">
        <p14:creationId xmlns:p14="http://schemas.microsoft.com/office/powerpoint/2010/main" val="2637747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will firstly recap some of the key concepts from part #1.</a:t>
            </a:r>
          </a:p>
        </p:txBody>
      </p:sp>
      <p:sp>
        <p:nvSpPr>
          <p:cNvPr id="4" name="Slide Number Placeholder 3"/>
          <p:cNvSpPr>
            <a:spLocks noGrp="1"/>
          </p:cNvSpPr>
          <p:nvPr>
            <p:ph type="sldNum" sz="quarter" idx="5"/>
          </p:nvPr>
        </p:nvSpPr>
        <p:spPr/>
        <p:txBody>
          <a:bodyPr/>
          <a:lstStyle/>
          <a:p>
            <a:fld id="{9FFE7074-E719-4A72-A131-51638B034415}" type="slidenum">
              <a:rPr lang="en-GB" smtClean="0"/>
              <a:t>2</a:t>
            </a:fld>
            <a:endParaRPr lang="en-GB"/>
          </a:p>
        </p:txBody>
      </p:sp>
    </p:spTree>
    <p:extLst>
      <p:ext uri="{BB962C8B-B14F-4D97-AF65-F5344CB8AC3E}">
        <p14:creationId xmlns:p14="http://schemas.microsoft.com/office/powerpoint/2010/main" val="40149833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GB" sz="1800" b="0" i="0" u="none" strike="noStrike" baseline="0" dirty="0">
              <a:solidFill>
                <a:srgbClr val="000000"/>
              </a:solidFill>
              <a:latin typeface="Charis SIL"/>
            </a:endParaRPr>
          </a:p>
          <a:p>
            <a:r>
              <a:rPr lang="en-GB" sz="1800" b="0" i="0" u="none" strike="noStrike" baseline="0" dirty="0">
                <a:solidFill>
                  <a:srgbClr val="000000"/>
                </a:solidFill>
                <a:latin typeface="Charis SIL"/>
              </a:rPr>
              <a:t> Anxiety sensitivity is the tendency to interpret unpleasant physiological sensations as dangerous.. AS prospectively predicted alcohol problems (</a:t>
            </a:r>
            <a:r>
              <a:rPr lang="en-GB" sz="1800" b="0" i="1" u="none" strike="noStrike" baseline="0" dirty="0">
                <a:solidFill>
                  <a:srgbClr val="000000"/>
                </a:solidFill>
                <a:latin typeface="STIX"/>
              </a:rPr>
              <a:t>β</a:t>
            </a:r>
            <a:r>
              <a:rPr lang="en-GB" sz="1800" b="0" i="0" u="none" strike="noStrike" baseline="0" dirty="0">
                <a:solidFill>
                  <a:srgbClr val="000000"/>
                </a:solidFill>
                <a:latin typeface="STIX"/>
              </a:rPr>
              <a:t>′ </a:t>
            </a:r>
            <a:r>
              <a:rPr lang="en-GB" sz="1800" b="0" i="0" u="none" strike="noStrike" baseline="0" dirty="0">
                <a:solidFill>
                  <a:srgbClr val="000000"/>
                </a:solidFill>
                <a:latin typeface="Charis SIL"/>
              </a:rPr>
              <a:t>s = 0.05</a:t>
            </a:r>
            <a:r>
              <a:rPr lang="en-GB" sz="1800" b="0" i="0" u="none" strike="noStrike" baseline="0" dirty="0">
                <a:solidFill>
                  <a:srgbClr val="000000"/>
                </a:solidFill>
                <a:latin typeface="STIX"/>
              </a:rPr>
              <a:t>–</a:t>
            </a:r>
            <a:r>
              <a:rPr lang="en-GB" sz="1800" b="0" i="0" u="none" strike="noStrike" baseline="0" dirty="0">
                <a:solidFill>
                  <a:srgbClr val="000000"/>
                </a:solidFill>
                <a:latin typeface="Charis SIL"/>
              </a:rPr>
              <a:t>0.07) but not alcohol consumption (</a:t>
            </a:r>
            <a:r>
              <a:rPr lang="en-GB" sz="1800" b="0" i="1" u="none" strike="noStrike" baseline="0" dirty="0">
                <a:solidFill>
                  <a:srgbClr val="000000"/>
                </a:solidFill>
                <a:latin typeface="STIX"/>
              </a:rPr>
              <a:t>β</a:t>
            </a:r>
            <a:r>
              <a:rPr lang="en-GB" sz="1800" b="0" i="0" u="none" strike="noStrike" baseline="0" dirty="0">
                <a:solidFill>
                  <a:srgbClr val="000000"/>
                </a:solidFill>
                <a:latin typeface="STIX"/>
              </a:rPr>
              <a:t>′ </a:t>
            </a:r>
            <a:r>
              <a:rPr lang="en-GB" sz="1800" b="0" i="0" u="none" strike="noStrike" baseline="0" dirty="0">
                <a:solidFill>
                  <a:srgbClr val="000000"/>
                </a:solidFill>
                <a:latin typeface="Charis SIL"/>
              </a:rPr>
              <a:t>s = 0.02</a:t>
            </a:r>
            <a:r>
              <a:rPr lang="en-GB" sz="1800" b="0" i="0" u="none" strike="noStrike" baseline="0" dirty="0">
                <a:solidFill>
                  <a:srgbClr val="000000"/>
                </a:solidFill>
                <a:latin typeface="STIX"/>
              </a:rPr>
              <a:t>–</a:t>
            </a:r>
            <a:r>
              <a:rPr lang="en-GB" sz="1800" b="0" i="0" u="none" strike="noStrike" baseline="0" dirty="0">
                <a:solidFill>
                  <a:srgbClr val="000000"/>
                </a:solidFill>
                <a:latin typeface="Charis SIL"/>
              </a:rPr>
              <a:t>0.04) across high school. Anxiety mediated AS</a:t>
            </a:r>
            <a:r>
              <a:rPr lang="en-GB" sz="1800" b="0" i="0" u="none" strike="noStrike" baseline="0" dirty="0">
                <a:solidFill>
                  <a:srgbClr val="000000"/>
                </a:solidFill>
                <a:latin typeface="STIX"/>
              </a:rPr>
              <a:t>’</a:t>
            </a:r>
            <a:r>
              <a:rPr lang="en-GB" sz="1800" b="0" i="0" u="none" strike="noStrike" baseline="0" dirty="0">
                <a:solidFill>
                  <a:srgbClr val="000000"/>
                </a:solidFill>
                <a:latin typeface="Charis SIL"/>
              </a:rPr>
              <a:t>s predictive effects on alcohol problems (</a:t>
            </a:r>
            <a:r>
              <a:rPr lang="en-GB" sz="1800" b="0" i="1" u="none" strike="noStrike" baseline="0" dirty="0">
                <a:solidFill>
                  <a:srgbClr val="000000"/>
                </a:solidFill>
                <a:latin typeface="STIX"/>
              </a:rPr>
              <a:t>β</a:t>
            </a:r>
            <a:r>
              <a:rPr lang="en-GB" sz="1800" b="0" i="1" u="none" strike="noStrike" baseline="0" dirty="0" err="1">
                <a:solidFill>
                  <a:srgbClr val="000000"/>
                </a:solidFill>
                <a:latin typeface="Charis SIL"/>
              </a:rPr>
              <a:t>indirect</a:t>
            </a:r>
            <a:r>
              <a:rPr lang="en-GB" sz="1800" b="0" i="0" u="none" strike="noStrike" baseline="0" dirty="0" err="1">
                <a:solidFill>
                  <a:srgbClr val="000000"/>
                </a:solidFill>
                <a:latin typeface="STIX"/>
              </a:rPr>
              <a:t>’</a:t>
            </a:r>
            <a:r>
              <a:rPr lang="en-GB" sz="1800" b="0" i="0" u="none" strike="noStrike" baseline="0" dirty="0" err="1">
                <a:solidFill>
                  <a:srgbClr val="000000"/>
                </a:solidFill>
                <a:latin typeface="Charis SIL"/>
              </a:rPr>
              <a:t>s</a:t>
            </a:r>
            <a:r>
              <a:rPr lang="en-GB" sz="1800" b="0" i="0" u="none" strike="noStrike" baseline="0" dirty="0">
                <a:solidFill>
                  <a:srgbClr val="000000"/>
                </a:solidFill>
                <a:latin typeface="Charis SIL"/>
              </a:rPr>
              <a:t> = 0.01, 95% CI [0.003, 0.03]) across high school. </a:t>
            </a:r>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20</a:t>
            </a:fld>
            <a:endParaRPr lang="en-GB"/>
          </a:p>
        </p:txBody>
      </p:sp>
    </p:spTree>
    <p:extLst>
      <p:ext uri="{BB962C8B-B14F-4D97-AF65-F5344CB8AC3E}">
        <p14:creationId xmlns:p14="http://schemas.microsoft.com/office/powerpoint/2010/main" val="35605301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use of SEM also allows to integrate other types of models into mediation analysis. For example, if the moderator is observed over repeated periods of time, we can use latent growth curve models to estimate the intercept and slope, i.e. initial </a:t>
            </a:r>
            <a:r>
              <a:rPr lang="en-GB" dirty="0" err="1"/>
              <a:t>stutus</a:t>
            </a:r>
            <a:r>
              <a:rPr lang="en-GB" dirty="0"/>
              <a:t> and rate of change of the moderator. These parameters that represent change in the moderator can then be included in the mediation model to test if changes in the mediating variable transmit the effect of the independent variable on the outcome. </a:t>
            </a:r>
          </a:p>
        </p:txBody>
      </p:sp>
      <p:sp>
        <p:nvSpPr>
          <p:cNvPr id="4" name="Slide Number Placeholder 3"/>
          <p:cNvSpPr>
            <a:spLocks noGrp="1"/>
          </p:cNvSpPr>
          <p:nvPr>
            <p:ph type="sldNum" sz="quarter" idx="5"/>
          </p:nvPr>
        </p:nvSpPr>
        <p:spPr/>
        <p:txBody>
          <a:bodyPr/>
          <a:lstStyle/>
          <a:p>
            <a:fld id="{9FFE7074-E719-4A72-A131-51638B034415}" type="slidenum">
              <a:rPr lang="en-GB" smtClean="0"/>
              <a:t>21</a:t>
            </a:fld>
            <a:endParaRPr lang="en-GB"/>
          </a:p>
        </p:txBody>
      </p:sp>
    </p:spTree>
    <p:extLst>
      <p:ext uri="{BB962C8B-B14F-4D97-AF65-F5344CB8AC3E}">
        <p14:creationId xmlns:p14="http://schemas.microsoft.com/office/powerpoint/2010/main" val="24203546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Finally, it is also possible to adapt mediation models to situations where the predictor and the mediators are at different levels compared to the outcome. For example, in this scenario we have children who are clustered within classes in a School. We may have an intervention that can promote better school results. The intervention is delivered at the class level. The moderating mechanisms here may be also at the class level. For example, the intervention may work by improving teacher-pupil communication, so the intervention influences a moderator that is also the class-level,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There are some packages that can run these types of analyses. However, structural equation models that integrate Generalised Linear Models provide a more flexible approach, one that allows to consider observed as well as latent variables in the mediation model, and can include different types of variables, e.g. binary, ordered categorical, counts. </a:t>
            </a:r>
          </a:p>
          <a:p>
            <a:endParaRPr lang="en-GB" dirty="0"/>
          </a:p>
          <a:p>
            <a:endParaRPr lang="en-GB" dirty="0"/>
          </a:p>
          <a:p>
            <a:r>
              <a:rPr lang="en-GB" dirty="0"/>
              <a:t>https://stats.oarc.ucla.edu/stata/faq/how-can-i-perform-mediation-with-multilevel-data-method-1/</a:t>
            </a:r>
          </a:p>
          <a:p>
            <a:endParaRPr lang="en-GB" dirty="0"/>
          </a:p>
          <a:p>
            <a:r>
              <a:rPr lang="en-GB" dirty="0"/>
              <a:t>https://stats.oarc.ucla.edu/stata/faq/how-can-i-perform-mediation-with-multilevel-data-method-2/</a:t>
            </a:r>
          </a:p>
          <a:p>
            <a:endParaRPr lang="en-GB" dirty="0"/>
          </a:p>
          <a:p>
            <a:r>
              <a:rPr lang="en-GB" dirty="0"/>
              <a:t>https://stats.oarc.ucla.edu/r/faq/how-can-i-perform-mediation-with-multilevel-data-method-2/</a:t>
            </a:r>
          </a:p>
          <a:p>
            <a:endParaRPr lang="en-GB" dirty="0"/>
          </a:p>
          <a:p>
            <a:r>
              <a:rPr lang="en-GB" dirty="0"/>
              <a:t>https://cran.r-project.org/web/packages/mlma/vignettes/MLMAvignette.html</a:t>
            </a:r>
          </a:p>
        </p:txBody>
      </p:sp>
      <p:sp>
        <p:nvSpPr>
          <p:cNvPr id="4" name="Slide Number Placeholder 3"/>
          <p:cNvSpPr>
            <a:spLocks noGrp="1"/>
          </p:cNvSpPr>
          <p:nvPr>
            <p:ph type="sldNum" sz="quarter" idx="5"/>
          </p:nvPr>
        </p:nvSpPr>
        <p:spPr/>
        <p:txBody>
          <a:bodyPr/>
          <a:lstStyle/>
          <a:p>
            <a:fld id="{9FFE7074-E719-4A72-A131-51638B034415}" type="slidenum">
              <a:rPr lang="en-GB" smtClean="0"/>
              <a:t>22</a:t>
            </a:fld>
            <a:endParaRPr lang="en-GB"/>
          </a:p>
        </p:txBody>
      </p:sp>
    </p:spTree>
    <p:extLst>
      <p:ext uri="{BB962C8B-B14F-4D97-AF65-F5344CB8AC3E}">
        <p14:creationId xmlns:p14="http://schemas.microsoft.com/office/powerpoint/2010/main" val="4553147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1371600" rtl="0" eaLnBrk="1" fontAlgn="auto" latinLnBrk="0" hangingPunct="1">
              <a:lnSpc>
                <a:spcPct val="100000"/>
              </a:lnSpc>
              <a:spcBef>
                <a:spcPts val="0"/>
              </a:spcBef>
              <a:spcAft>
                <a:spcPts val="0"/>
              </a:spcAft>
              <a:buClrTx/>
              <a:buSzTx/>
              <a:buFontTx/>
              <a:buNone/>
              <a:tabLst/>
              <a:defRPr/>
            </a:pPr>
            <a:fld id="{17F230F0-8B93-9541-A11C-5C07D4A256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3716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5814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3</a:t>
            </a:fld>
            <a:endParaRPr lang="en-GB"/>
          </a:p>
        </p:txBody>
      </p:sp>
    </p:spTree>
    <p:extLst>
      <p:ext uri="{BB962C8B-B14F-4D97-AF65-F5344CB8AC3E}">
        <p14:creationId xmlns:p14="http://schemas.microsoft.com/office/powerpoint/2010/main" val="2152203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 is important to always keep in mind that mediation models are causal models, they make some assumptions about causal mechanisms and causal links. </a:t>
            </a:r>
          </a:p>
          <a:p>
            <a:r>
              <a:rPr lang="en-GB" dirty="0"/>
              <a:t>Therefore it is important to think carefully about the causal mechanisms assumed by the model and how we can control for threats to the validity of the arguments we are putting forward with our models. </a:t>
            </a:r>
          </a:p>
          <a:p>
            <a:r>
              <a:rPr lang="en-GB" dirty="0"/>
              <a:t>If the predictor X in a model is an experimental variable, for example a treatment that participants receive if they are randomly selected to receive it, as long as participants who receive the treatment and those who don’t are otherwise treated in the same way during the study, we can be confident that the treatment is the only plausible cause for differences in the outcomes between two groups. </a:t>
            </a:r>
          </a:p>
          <a:p>
            <a:r>
              <a:rPr lang="en-GB" dirty="0"/>
              <a:t>But often we cannot run experimental studies. Furthermore, while the predictor in experimental studies can be randomly allocated, the mediators are not, and the mediators are assumed to causally influence the outcome. </a:t>
            </a:r>
          </a:p>
          <a:p>
            <a:r>
              <a:rPr lang="en-GB" dirty="0"/>
              <a:t>The association between the mediator and the outcome may be due to a third variable that influence both. </a:t>
            </a:r>
          </a:p>
        </p:txBody>
      </p:sp>
      <p:sp>
        <p:nvSpPr>
          <p:cNvPr id="4" name="Slide Number Placeholder 3"/>
          <p:cNvSpPr>
            <a:spLocks noGrp="1"/>
          </p:cNvSpPr>
          <p:nvPr>
            <p:ph type="sldNum" sz="quarter" idx="5"/>
          </p:nvPr>
        </p:nvSpPr>
        <p:spPr/>
        <p:txBody>
          <a:bodyPr/>
          <a:lstStyle/>
          <a:p>
            <a:fld id="{9FFE7074-E719-4A72-A131-51638B034415}" type="slidenum">
              <a:rPr lang="en-GB" smtClean="0"/>
              <a:t>4</a:t>
            </a:fld>
            <a:endParaRPr lang="en-GB"/>
          </a:p>
        </p:txBody>
      </p:sp>
    </p:spTree>
    <p:extLst>
      <p:ext uri="{BB962C8B-B14F-4D97-AF65-F5344CB8AC3E}">
        <p14:creationId xmlns:p14="http://schemas.microsoft.com/office/powerpoint/2010/main" val="3292335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Take the example of a treatment that applied on our soil promotes successful growth of plants. This treatment may work partly because it effectively eliminates fungi and other organisms that hinders plants growth. </a:t>
            </a:r>
          </a:p>
          <a:p>
            <a:r>
              <a:rPr lang="en-GB" dirty="0"/>
              <a:t>However, there are some possible confounders that may explain this causal link. For example, the pH or acidity in the terrain can negatively influence fungi, and, on the other hand, the same level of pH that is negative for fungi may be optimal for plants. </a:t>
            </a:r>
          </a:p>
          <a:p>
            <a:r>
              <a:rPr lang="en-GB" dirty="0"/>
              <a:t>In this case, the indirect effect of treatment </a:t>
            </a:r>
            <a:r>
              <a:rPr lang="en-GB" i="1" dirty="0"/>
              <a:t>through fungi reduction</a:t>
            </a:r>
            <a:r>
              <a:rPr lang="en-GB" i="0" dirty="0"/>
              <a:t> would be biased and confounded. We would argue that the mechanism of action of the treatment involves reducing fungi, but this is would be not true if some other uncontrolled mechanism can explain the link between mediator and outcome. </a:t>
            </a:r>
            <a:endParaRPr lang="en-GB" dirty="0"/>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5</a:t>
            </a:fld>
            <a:endParaRPr lang="en-GB"/>
          </a:p>
        </p:txBody>
      </p:sp>
    </p:spTree>
    <p:extLst>
      <p:ext uri="{BB962C8B-B14F-4D97-AF65-F5344CB8AC3E}">
        <p14:creationId xmlns:p14="http://schemas.microsoft.com/office/powerpoint/2010/main" val="3322375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take this chance to add an important clarification. We need to be clear about what is being confounded in this example.</a:t>
            </a:r>
          </a:p>
          <a:p>
            <a:r>
              <a:rPr lang="en-GB" dirty="0"/>
              <a:t>In the example, the pH confounder is a confounder of the indirect effect from treatment to outcome. That is, if you are interested in better understanding the mechanism of action of the treatment, than you want to make sure you control for counter-arguments that may indicate that the treatment is not actually working by acting on fungi or other mediators. </a:t>
            </a:r>
          </a:p>
          <a:p>
            <a:r>
              <a:rPr lang="en-GB" dirty="0"/>
              <a:t>However, if your main interest is testing if treatment works and promotes flower growth, whether the mechanisms of action are through fungi or involve pH does not really interest you, all you are asking is whether the treatment will make your plant grow: if the treatment was tested using an experimental procedures in a substantial number of samples, you can be confident it works. </a:t>
            </a:r>
          </a:p>
          <a:p>
            <a:r>
              <a:rPr lang="en-GB" dirty="0"/>
              <a:t>The point is that pH in the example does not confound the total effect of Treatment on Outcome. If your interest is in estimating the total effect, or whether the treatment works, you do not need to adjust for these confounders. However, if your interest is in understanding the mechanisms of action of the treatment, than pH is an important source of confounding of your supposed indirect mechanism of action. </a:t>
            </a:r>
          </a:p>
        </p:txBody>
      </p:sp>
      <p:sp>
        <p:nvSpPr>
          <p:cNvPr id="4" name="Slide Number Placeholder 3"/>
          <p:cNvSpPr>
            <a:spLocks noGrp="1"/>
          </p:cNvSpPr>
          <p:nvPr>
            <p:ph type="sldNum" sz="quarter" idx="5"/>
          </p:nvPr>
        </p:nvSpPr>
        <p:spPr/>
        <p:txBody>
          <a:bodyPr/>
          <a:lstStyle/>
          <a:p>
            <a:fld id="{9FFE7074-E719-4A72-A131-51638B034415}" type="slidenum">
              <a:rPr lang="en-GB" smtClean="0"/>
              <a:t>6</a:t>
            </a:fld>
            <a:endParaRPr lang="en-GB"/>
          </a:p>
        </p:txBody>
      </p:sp>
    </p:spTree>
    <p:extLst>
      <p:ext uri="{BB962C8B-B14F-4D97-AF65-F5344CB8AC3E}">
        <p14:creationId xmlns:p14="http://schemas.microsoft.com/office/powerpoint/2010/main" val="18691349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will point out an important resource for reflecting about the causal models you are building and the controls you need. Directed Acyclic Graphs are ways to represent directions of causal influences between variables. These graphs are called directed acyclic because edges  represent a direction of causality between variables and do not flow back onto themselves. </a:t>
            </a:r>
          </a:p>
          <a:p>
            <a:r>
              <a:rPr lang="en-GB" dirty="0"/>
              <a:t>These graphs are useful in representing conditions in which  we can correctly estimate a causal effect of a predictor on an outcome. </a:t>
            </a:r>
          </a:p>
          <a:p>
            <a:r>
              <a:rPr lang="en-GB" dirty="0"/>
              <a:t>Taking the example before, I can specify treatment as the Exposure and Growth as the outcome of interest. In the right menu  I can select what type of causal effect I want to identify. If I want to identify the total effect, there are no adjustments necessary. If I wanted to know about whether the treatment works, provided there are no other mechanisms that influence treatment and outcome, then I do not need to adjust for other possible intervening mechanisms. </a:t>
            </a:r>
          </a:p>
        </p:txBody>
      </p:sp>
      <p:sp>
        <p:nvSpPr>
          <p:cNvPr id="4" name="Slide Number Placeholder 3"/>
          <p:cNvSpPr>
            <a:spLocks noGrp="1"/>
          </p:cNvSpPr>
          <p:nvPr>
            <p:ph type="sldNum" sz="quarter" idx="5"/>
          </p:nvPr>
        </p:nvSpPr>
        <p:spPr/>
        <p:txBody>
          <a:bodyPr/>
          <a:lstStyle/>
          <a:p>
            <a:fld id="{9FFE7074-E719-4A72-A131-51638B034415}" type="slidenum">
              <a:rPr lang="en-GB" smtClean="0"/>
              <a:t>7</a:t>
            </a:fld>
            <a:endParaRPr lang="en-GB"/>
          </a:p>
        </p:txBody>
      </p:sp>
    </p:spTree>
    <p:extLst>
      <p:ext uri="{BB962C8B-B14F-4D97-AF65-F5344CB8AC3E}">
        <p14:creationId xmlns:p14="http://schemas.microsoft.com/office/powerpoint/2010/main" val="226588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However, if I want to estimate the direct effect of the treatment, or conversely, the indirect effect, I will have to control for fungus and pH level. </a:t>
            </a:r>
          </a:p>
          <a:p>
            <a:r>
              <a:rPr lang="en-GB" dirty="0"/>
              <a:t>The point is that DAGs can help you describe the supposed causal pathways in the phenomena you are studying in a qualitative way and check the type of adjustment and tests you need to be able to investigate causal hypotheses. </a:t>
            </a:r>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8</a:t>
            </a:fld>
            <a:endParaRPr lang="en-GB"/>
          </a:p>
        </p:txBody>
      </p:sp>
    </p:spTree>
    <p:extLst>
      <p:ext uri="{BB962C8B-B14F-4D97-AF65-F5344CB8AC3E}">
        <p14:creationId xmlns:p14="http://schemas.microsoft.com/office/powerpoint/2010/main" val="4036748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in a previous example I tested a model whereby the effect of family income on grade 12 maths scores was supposed to be mediated by grade 8 reading scores. </a:t>
            </a:r>
          </a:p>
          <a:p>
            <a:r>
              <a:rPr lang="en-GB" dirty="0"/>
              <a:t>We could think of many factors that might act as confounders of this supposed pathway. For example, Maternal educational attainment may influence the child’s scores in grade 8 and grade 12. So the supposed effect of family income through grade 8 scores may be a spurious one, whereby the mechanism of influence involves maternal education instead. </a:t>
            </a:r>
          </a:p>
          <a:p>
            <a:r>
              <a:rPr lang="en-GB" dirty="0"/>
              <a:t>Another variable that may bias this supposed mechanism through grade 8 scores is gender: girls may be more academically driven and do better in grade 8 and 12. </a:t>
            </a:r>
          </a:p>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9</a:t>
            </a:fld>
            <a:endParaRPr lang="en-GB"/>
          </a:p>
        </p:txBody>
      </p:sp>
    </p:spTree>
    <p:extLst>
      <p:ext uri="{BB962C8B-B14F-4D97-AF65-F5344CB8AC3E}">
        <p14:creationId xmlns:p14="http://schemas.microsoft.com/office/powerpoint/2010/main" val="3666615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154A4-0D5B-B50B-CF18-EA60017745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D213FF9-E228-FAAC-F1C6-067873444C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02E8796-81E2-7ED8-F8C5-373DD16FE047}"/>
              </a:ext>
            </a:extLst>
          </p:cNvPr>
          <p:cNvSpPr>
            <a:spLocks noGrp="1"/>
          </p:cNvSpPr>
          <p:nvPr>
            <p:ph type="dt" sz="half" idx="10"/>
          </p:nvPr>
        </p:nvSpPr>
        <p:spPr/>
        <p:txBody>
          <a:bodyPr/>
          <a:lstStyle/>
          <a:p>
            <a:fld id="{EBBD74FB-D3ED-42CC-BE13-3F0501CC7CC9}" type="datetimeFigureOut">
              <a:rPr lang="en-GB" smtClean="0"/>
              <a:t>17/12/2023</a:t>
            </a:fld>
            <a:endParaRPr lang="en-GB"/>
          </a:p>
        </p:txBody>
      </p:sp>
      <p:sp>
        <p:nvSpPr>
          <p:cNvPr id="5" name="Footer Placeholder 4">
            <a:extLst>
              <a:ext uri="{FF2B5EF4-FFF2-40B4-BE49-F238E27FC236}">
                <a16:creationId xmlns:a16="http://schemas.microsoft.com/office/drawing/2014/main" id="{3AA70E93-C758-453C-5C0C-0941D64D9B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A545D3-02E9-80B6-E90D-D42E8487B79E}"/>
              </a:ext>
            </a:extLst>
          </p:cNvPr>
          <p:cNvSpPr>
            <a:spLocks noGrp="1"/>
          </p:cNvSpPr>
          <p:nvPr>
            <p:ph type="sldNum" sz="quarter" idx="12"/>
          </p:nvPr>
        </p:nvSpPr>
        <p:spPr/>
        <p:txBody>
          <a:bodyPr/>
          <a:lstStyle/>
          <a:p>
            <a:fld id="{BD934F50-837C-4B32-BA1B-2DEB9212A35A}" type="slidenum">
              <a:rPr lang="en-GB" smtClean="0"/>
              <a:t>‹#›</a:t>
            </a:fld>
            <a:endParaRPr lang="en-GB"/>
          </a:p>
        </p:txBody>
      </p:sp>
    </p:spTree>
    <p:extLst>
      <p:ext uri="{BB962C8B-B14F-4D97-AF65-F5344CB8AC3E}">
        <p14:creationId xmlns:p14="http://schemas.microsoft.com/office/powerpoint/2010/main" val="559312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9CF59-8EF1-7439-F4DC-1E5A6F5BB62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EBA0972-D163-6494-964B-9D97086DE7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C93B30-D173-DDB4-1608-B55CB69E4B1A}"/>
              </a:ext>
            </a:extLst>
          </p:cNvPr>
          <p:cNvSpPr>
            <a:spLocks noGrp="1"/>
          </p:cNvSpPr>
          <p:nvPr>
            <p:ph type="dt" sz="half" idx="10"/>
          </p:nvPr>
        </p:nvSpPr>
        <p:spPr/>
        <p:txBody>
          <a:bodyPr/>
          <a:lstStyle/>
          <a:p>
            <a:fld id="{EBBD74FB-D3ED-42CC-BE13-3F0501CC7CC9}" type="datetimeFigureOut">
              <a:rPr lang="en-GB" smtClean="0"/>
              <a:t>17/12/2023</a:t>
            </a:fld>
            <a:endParaRPr lang="en-GB"/>
          </a:p>
        </p:txBody>
      </p:sp>
      <p:sp>
        <p:nvSpPr>
          <p:cNvPr id="5" name="Footer Placeholder 4">
            <a:extLst>
              <a:ext uri="{FF2B5EF4-FFF2-40B4-BE49-F238E27FC236}">
                <a16:creationId xmlns:a16="http://schemas.microsoft.com/office/drawing/2014/main" id="{CF1B153B-CEF4-50EA-EFC8-9B7A69A8A3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C220A4-5CF8-2C4D-60D4-02AB5EEF7BE8}"/>
              </a:ext>
            </a:extLst>
          </p:cNvPr>
          <p:cNvSpPr>
            <a:spLocks noGrp="1"/>
          </p:cNvSpPr>
          <p:nvPr>
            <p:ph type="sldNum" sz="quarter" idx="12"/>
          </p:nvPr>
        </p:nvSpPr>
        <p:spPr/>
        <p:txBody>
          <a:bodyPr/>
          <a:lstStyle/>
          <a:p>
            <a:fld id="{BD934F50-837C-4B32-BA1B-2DEB9212A35A}" type="slidenum">
              <a:rPr lang="en-GB" smtClean="0"/>
              <a:t>‹#›</a:t>
            </a:fld>
            <a:endParaRPr lang="en-GB"/>
          </a:p>
        </p:txBody>
      </p:sp>
    </p:spTree>
    <p:extLst>
      <p:ext uri="{BB962C8B-B14F-4D97-AF65-F5344CB8AC3E}">
        <p14:creationId xmlns:p14="http://schemas.microsoft.com/office/powerpoint/2010/main" val="3545611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14C5EF-D418-E328-B78E-A3CBC4FFA76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45424BF-1F6D-85BD-48A1-A77CD346E5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484F61-8404-BE80-36CE-ABE9CB7530CF}"/>
              </a:ext>
            </a:extLst>
          </p:cNvPr>
          <p:cNvSpPr>
            <a:spLocks noGrp="1"/>
          </p:cNvSpPr>
          <p:nvPr>
            <p:ph type="dt" sz="half" idx="10"/>
          </p:nvPr>
        </p:nvSpPr>
        <p:spPr/>
        <p:txBody>
          <a:bodyPr/>
          <a:lstStyle/>
          <a:p>
            <a:fld id="{EBBD74FB-D3ED-42CC-BE13-3F0501CC7CC9}" type="datetimeFigureOut">
              <a:rPr lang="en-GB" smtClean="0"/>
              <a:t>17/12/2023</a:t>
            </a:fld>
            <a:endParaRPr lang="en-GB"/>
          </a:p>
        </p:txBody>
      </p:sp>
      <p:sp>
        <p:nvSpPr>
          <p:cNvPr id="5" name="Footer Placeholder 4">
            <a:extLst>
              <a:ext uri="{FF2B5EF4-FFF2-40B4-BE49-F238E27FC236}">
                <a16:creationId xmlns:a16="http://schemas.microsoft.com/office/drawing/2014/main" id="{EB2BBE2C-1283-3E3B-9557-8CFD945F17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4A6F45-A403-6847-E83B-AAA8BDF70818}"/>
              </a:ext>
            </a:extLst>
          </p:cNvPr>
          <p:cNvSpPr>
            <a:spLocks noGrp="1"/>
          </p:cNvSpPr>
          <p:nvPr>
            <p:ph type="sldNum" sz="quarter" idx="12"/>
          </p:nvPr>
        </p:nvSpPr>
        <p:spPr/>
        <p:txBody>
          <a:bodyPr/>
          <a:lstStyle/>
          <a:p>
            <a:fld id="{BD934F50-837C-4B32-BA1B-2DEB9212A35A}" type="slidenum">
              <a:rPr lang="en-GB" smtClean="0"/>
              <a:t>‹#›</a:t>
            </a:fld>
            <a:endParaRPr lang="en-GB"/>
          </a:p>
        </p:txBody>
      </p:sp>
    </p:spTree>
    <p:extLst>
      <p:ext uri="{BB962C8B-B14F-4D97-AF65-F5344CB8AC3E}">
        <p14:creationId xmlns:p14="http://schemas.microsoft.com/office/powerpoint/2010/main" val="20830505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dirty="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0D4EC6D5-1C0E-488C-847D-E6BC6FEF3CE9}"/>
              </a:ext>
            </a:extLst>
          </p:cNvPr>
          <p:cNvPicPr>
            <a:picLocks noChangeAspect="1"/>
          </p:cNvPicPr>
          <p:nvPr userDrawn="1"/>
        </p:nvPicPr>
        <p:blipFill>
          <a:blip r:embed="rId6"/>
          <a:stretch>
            <a:fillRect/>
          </a:stretch>
        </p:blipFill>
        <p:spPr>
          <a:xfrm>
            <a:off x="4488450" y="6283183"/>
            <a:ext cx="2095238" cy="447619"/>
          </a:xfrm>
          <a:prstGeom prst="rect">
            <a:avLst/>
          </a:prstGeom>
        </p:spPr>
      </p:pic>
    </p:spTree>
    <p:extLst>
      <p:ext uri="{BB962C8B-B14F-4D97-AF65-F5344CB8AC3E}">
        <p14:creationId xmlns:p14="http://schemas.microsoft.com/office/powerpoint/2010/main" val="2522594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BF20498E-62FC-44C7-A5AE-A35AE88D0EC6}"/>
              </a:ext>
            </a:extLst>
          </p:cNvPr>
          <p:cNvPicPr>
            <a:picLocks noChangeAspect="1"/>
          </p:cNvPicPr>
          <p:nvPr userDrawn="1"/>
        </p:nvPicPr>
        <p:blipFill>
          <a:blip r:embed="rId6"/>
          <a:stretch>
            <a:fillRect/>
          </a:stretch>
        </p:blipFill>
        <p:spPr>
          <a:xfrm>
            <a:off x="4488450" y="6283183"/>
            <a:ext cx="2095238" cy="447619"/>
          </a:xfrm>
          <a:prstGeom prst="rect">
            <a:avLst/>
          </a:prstGeom>
        </p:spPr>
      </p:pic>
    </p:spTree>
    <p:extLst>
      <p:ext uri="{BB962C8B-B14F-4D97-AF65-F5344CB8AC3E}">
        <p14:creationId xmlns:p14="http://schemas.microsoft.com/office/powerpoint/2010/main" val="2872102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accent5"/>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accent5"/>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7FC403FE-61E7-4335-AC11-5FAD3B7A0AB9}"/>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18557359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4">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13" name="Picture 12">
            <a:extLst>
              <a:ext uri="{FF2B5EF4-FFF2-40B4-BE49-F238E27FC236}">
                <a16:creationId xmlns:a16="http://schemas.microsoft.com/office/drawing/2014/main" id="{05083779-71FF-47D9-B8A2-14F68818BA39}"/>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22767469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28D7D-7D49-6149-85A9-790F6302B6EA}"/>
              </a:ext>
            </a:extLst>
          </p:cNvPr>
          <p:cNvSpPr>
            <a:spLocks noGrp="1"/>
          </p:cNvSpPr>
          <p:nvPr>
            <p:ph type="title"/>
          </p:nvPr>
        </p:nvSpPr>
        <p:spPr>
          <a:xfrm>
            <a:off x="363254" y="967770"/>
            <a:ext cx="11452792" cy="3320230"/>
          </a:xfrm>
          <a:prstGeom prst="rect">
            <a:avLst/>
          </a:prstGeo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ACEC164E-B923-E240-9549-3665C48CF812}"/>
              </a:ext>
            </a:extLst>
          </p:cNvPr>
          <p:cNvSpPr>
            <a:spLocks noGrp="1"/>
          </p:cNvSpPr>
          <p:nvPr>
            <p:ph type="body" idx="1"/>
          </p:nvPr>
        </p:nvSpPr>
        <p:spPr>
          <a:xfrm>
            <a:off x="363254" y="4314986"/>
            <a:ext cx="11452792" cy="1892774"/>
          </a:xfrm>
        </p:spPr>
        <p:txBody>
          <a:bodyPr/>
          <a:lstStyle>
            <a:lvl1pPr marL="0" indent="0">
              <a:buNone/>
              <a:defRPr sz="2400">
                <a:solidFill>
                  <a:schemeClr val="tx1">
                    <a:tint val="75000"/>
                  </a:schemeClr>
                </a:solidFill>
              </a:defRPr>
            </a:lvl1pPr>
            <a:lvl2pPr marL="457223" indent="0">
              <a:buNone/>
              <a:defRPr sz="20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21695305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270E3-D185-C543-A176-FE39E0825954}"/>
              </a:ext>
            </a:extLst>
          </p:cNvPr>
          <p:cNvSpPr>
            <a:spLocks noGrp="1"/>
          </p:cNvSpPr>
          <p:nvPr>
            <p:ph type="title"/>
          </p:nvPr>
        </p:nvSpPr>
        <p:spPr>
          <a:xfrm>
            <a:off x="363254" y="967770"/>
            <a:ext cx="11465492" cy="1325563"/>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CA0CB8F3-4A2C-DA4D-A16E-D94E7874353D}"/>
              </a:ext>
            </a:extLst>
          </p:cNvPr>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4176548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997A0-490A-784A-A385-F0CA6C7678EF}"/>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820E3A61-4AAF-E649-B9B9-0ED494C8F013}"/>
              </a:ext>
            </a:extLst>
          </p:cNvPr>
          <p:cNvSpPr>
            <a:spLocks noGrp="1"/>
          </p:cNvSpPr>
          <p:nvPr>
            <p:ph sz="half" idx="1"/>
          </p:nvPr>
        </p:nvSpPr>
        <p:spPr>
          <a:xfrm>
            <a:off x="363254" y="2178754"/>
            <a:ext cx="5618968" cy="4049326"/>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a:extLst>
              <a:ext uri="{FF2B5EF4-FFF2-40B4-BE49-F238E27FC236}">
                <a16:creationId xmlns:a16="http://schemas.microsoft.com/office/drawing/2014/main" id="{3907FADD-BF12-F941-A7FA-DA0D0D943A6D}"/>
              </a:ext>
            </a:extLst>
          </p:cNvPr>
          <p:cNvSpPr>
            <a:spLocks noGrp="1"/>
          </p:cNvSpPr>
          <p:nvPr>
            <p:ph sz="half" idx="2"/>
          </p:nvPr>
        </p:nvSpPr>
        <p:spPr>
          <a:xfrm>
            <a:off x="6197252" y="2178754"/>
            <a:ext cx="5631494" cy="404932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26456919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0B68ED-93B3-CA48-BD14-08002B653C67}"/>
              </a:ext>
            </a:extLst>
          </p:cNvPr>
          <p:cNvSpPr>
            <a:spLocks noGrp="1"/>
          </p:cNvSpPr>
          <p:nvPr>
            <p:ph type="body" idx="1"/>
          </p:nvPr>
        </p:nvSpPr>
        <p:spPr>
          <a:xfrm>
            <a:off x="360079" y="2178754"/>
            <a:ext cx="5612445" cy="686258"/>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ECB3630-FA56-C944-829B-CDE5800343EE}"/>
              </a:ext>
            </a:extLst>
          </p:cNvPr>
          <p:cNvSpPr>
            <a:spLocks noGrp="1"/>
          </p:cNvSpPr>
          <p:nvPr>
            <p:ph sz="half" idx="2"/>
          </p:nvPr>
        </p:nvSpPr>
        <p:spPr>
          <a:xfrm>
            <a:off x="360079" y="3002666"/>
            <a:ext cx="5612445" cy="32254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FF61A93-23B8-BE4F-B7AB-D0733A8FA513}"/>
              </a:ext>
            </a:extLst>
          </p:cNvPr>
          <p:cNvSpPr>
            <a:spLocks noGrp="1"/>
          </p:cNvSpPr>
          <p:nvPr>
            <p:ph type="body" sz="quarter" idx="3"/>
          </p:nvPr>
        </p:nvSpPr>
        <p:spPr>
          <a:xfrm>
            <a:off x="6197252" y="2178754"/>
            <a:ext cx="5634670" cy="686258"/>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5FF97EC-EC9C-4542-AD36-17998146D92E}"/>
              </a:ext>
            </a:extLst>
          </p:cNvPr>
          <p:cNvSpPr>
            <a:spLocks noGrp="1"/>
          </p:cNvSpPr>
          <p:nvPr>
            <p:ph sz="quarter" idx="4"/>
          </p:nvPr>
        </p:nvSpPr>
        <p:spPr>
          <a:xfrm>
            <a:off x="6197252" y="3002666"/>
            <a:ext cx="5634670" cy="32254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4" name="Title 1">
            <a:extLst>
              <a:ext uri="{FF2B5EF4-FFF2-40B4-BE49-F238E27FC236}">
                <a16:creationId xmlns:a16="http://schemas.microsoft.com/office/drawing/2014/main" id="{7B4DD1CF-364C-6F46-BCE5-2169AE16F142}"/>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2702797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4BCE6-7D4E-AE9A-97B7-74F01E026E9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4E10E55-7C2D-3E5D-FB1D-F1E4A74966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54A771-C472-3935-3E50-E62263860BBB}"/>
              </a:ext>
            </a:extLst>
          </p:cNvPr>
          <p:cNvSpPr>
            <a:spLocks noGrp="1"/>
          </p:cNvSpPr>
          <p:nvPr>
            <p:ph type="dt" sz="half" idx="10"/>
          </p:nvPr>
        </p:nvSpPr>
        <p:spPr/>
        <p:txBody>
          <a:bodyPr/>
          <a:lstStyle/>
          <a:p>
            <a:fld id="{EBBD74FB-D3ED-42CC-BE13-3F0501CC7CC9}" type="datetimeFigureOut">
              <a:rPr lang="en-GB" smtClean="0"/>
              <a:t>17/12/2023</a:t>
            </a:fld>
            <a:endParaRPr lang="en-GB"/>
          </a:p>
        </p:txBody>
      </p:sp>
      <p:sp>
        <p:nvSpPr>
          <p:cNvPr id="5" name="Footer Placeholder 4">
            <a:extLst>
              <a:ext uri="{FF2B5EF4-FFF2-40B4-BE49-F238E27FC236}">
                <a16:creationId xmlns:a16="http://schemas.microsoft.com/office/drawing/2014/main" id="{21D26954-D32F-9D50-66A7-C039445584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ABE176-EEC5-0000-58C6-4FE3E7817801}"/>
              </a:ext>
            </a:extLst>
          </p:cNvPr>
          <p:cNvSpPr>
            <a:spLocks noGrp="1"/>
          </p:cNvSpPr>
          <p:nvPr>
            <p:ph type="sldNum" sz="quarter" idx="12"/>
          </p:nvPr>
        </p:nvSpPr>
        <p:spPr/>
        <p:txBody>
          <a:bodyPr/>
          <a:lstStyle/>
          <a:p>
            <a:fld id="{BD934F50-837C-4B32-BA1B-2DEB9212A35A}" type="slidenum">
              <a:rPr lang="en-GB" smtClean="0"/>
              <a:t>‹#›</a:t>
            </a:fld>
            <a:endParaRPr lang="en-GB"/>
          </a:p>
        </p:txBody>
      </p:sp>
    </p:spTree>
    <p:extLst>
      <p:ext uri="{BB962C8B-B14F-4D97-AF65-F5344CB8AC3E}">
        <p14:creationId xmlns:p14="http://schemas.microsoft.com/office/powerpoint/2010/main" val="29800209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B45BDD3-1A9E-F648-95FA-6F2F7556B7A1}"/>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30667465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48621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D75CF-FE81-4D4E-AE17-2E9279689125}"/>
              </a:ext>
            </a:extLst>
          </p:cNvPr>
          <p:cNvSpPr>
            <a:spLocks noGrp="1"/>
          </p:cNvSpPr>
          <p:nvPr>
            <p:ph type="title"/>
          </p:nvPr>
        </p:nvSpPr>
        <p:spPr>
          <a:xfrm>
            <a:off x="363255" y="967770"/>
            <a:ext cx="4408771" cy="1048147"/>
          </a:xfrm>
          <a:prstGeom prst="rect">
            <a:avLst/>
          </a:prstGeo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C865C69E-D9E2-4945-8D10-0A69C219A1E3}"/>
              </a:ext>
            </a:extLst>
          </p:cNvPr>
          <p:cNvSpPr>
            <a:spLocks noGrp="1"/>
          </p:cNvSpPr>
          <p:nvPr>
            <p:ph idx="1"/>
          </p:nvPr>
        </p:nvSpPr>
        <p:spPr>
          <a:xfrm>
            <a:off x="5183188" y="967769"/>
            <a:ext cx="6645558" cy="518919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4EFAA12-1017-D24F-BA1C-92103FDAEFCD}"/>
              </a:ext>
            </a:extLst>
          </p:cNvPr>
          <p:cNvSpPr>
            <a:spLocks noGrp="1"/>
          </p:cNvSpPr>
          <p:nvPr>
            <p:ph type="body" sz="half" idx="2"/>
          </p:nvPr>
        </p:nvSpPr>
        <p:spPr>
          <a:xfrm>
            <a:off x="363255" y="2146179"/>
            <a:ext cx="4408771" cy="4010781"/>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Tree>
    <p:extLst>
      <p:ext uri="{BB962C8B-B14F-4D97-AF65-F5344CB8AC3E}">
        <p14:creationId xmlns:p14="http://schemas.microsoft.com/office/powerpoint/2010/main" val="3841227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2B756D8-B8E7-9243-A2BE-A2440AAEBEFB}"/>
              </a:ext>
            </a:extLst>
          </p:cNvPr>
          <p:cNvSpPr>
            <a:spLocks noGrp="1"/>
          </p:cNvSpPr>
          <p:nvPr>
            <p:ph type="pic" idx="1"/>
          </p:nvPr>
        </p:nvSpPr>
        <p:spPr>
          <a:xfrm>
            <a:off x="5183188" y="967770"/>
            <a:ext cx="6645558" cy="5189190"/>
          </a:xfrm>
        </p:spPr>
        <p:txBody>
          <a:bodyPr/>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endParaRPr lang="en-GB"/>
          </a:p>
        </p:txBody>
      </p:sp>
      <p:sp>
        <p:nvSpPr>
          <p:cNvPr id="12" name="Title 1">
            <a:extLst>
              <a:ext uri="{FF2B5EF4-FFF2-40B4-BE49-F238E27FC236}">
                <a16:creationId xmlns:a16="http://schemas.microsoft.com/office/drawing/2014/main" id="{0617FF34-4298-D249-9A85-19BC767418AE}"/>
              </a:ext>
            </a:extLst>
          </p:cNvPr>
          <p:cNvSpPr>
            <a:spLocks noGrp="1"/>
          </p:cNvSpPr>
          <p:nvPr>
            <p:ph type="title"/>
          </p:nvPr>
        </p:nvSpPr>
        <p:spPr>
          <a:xfrm>
            <a:off x="363255" y="967770"/>
            <a:ext cx="4408771" cy="1048147"/>
          </a:xfrm>
          <a:prstGeom prst="rect">
            <a:avLst/>
          </a:prstGeom>
        </p:spPr>
        <p:txBody>
          <a:bodyPr anchor="b"/>
          <a:lstStyle>
            <a:lvl1pPr>
              <a:defRPr sz="3200"/>
            </a:lvl1pPr>
          </a:lstStyle>
          <a:p>
            <a:r>
              <a:rPr lang="en-GB"/>
              <a:t>Click to edit Master title style</a:t>
            </a:r>
          </a:p>
        </p:txBody>
      </p:sp>
      <p:sp>
        <p:nvSpPr>
          <p:cNvPr id="13" name="Text Placeholder 3">
            <a:extLst>
              <a:ext uri="{FF2B5EF4-FFF2-40B4-BE49-F238E27FC236}">
                <a16:creationId xmlns:a16="http://schemas.microsoft.com/office/drawing/2014/main" id="{4F544FF3-EE4A-8745-81B6-51F48CC57D59}"/>
              </a:ext>
            </a:extLst>
          </p:cNvPr>
          <p:cNvSpPr>
            <a:spLocks noGrp="1"/>
          </p:cNvSpPr>
          <p:nvPr>
            <p:ph type="body" sz="half" idx="2"/>
          </p:nvPr>
        </p:nvSpPr>
        <p:spPr>
          <a:xfrm>
            <a:off x="363255" y="2146179"/>
            <a:ext cx="4408771" cy="4010781"/>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Tree>
    <p:extLst>
      <p:ext uri="{BB962C8B-B14F-4D97-AF65-F5344CB8AC3E}">
        <p14:creationId xmlns:p14="http://schemas.microsoft.com/office/powerpoint/2010/main" val="37206241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hasCustomPrompt="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dirty="0"/>
              <a:t>www.ncrm.ac.uk</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6" name="Picture 5">
            <a:extLst>
              <a:ext uri="{FF2B5EF4-FFF2-40B4-BE49-F238E27FC236}">
                <a16:creationId xmlns:a16="http://schemas.microsoft.com/office/drawing/2014/main" id="{B78C5519-B7E1-4CE8-98B6-98C6C5A57B50}"/>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3792257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7D94E-1C18-4C0C-7082-E0DC26DA43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7886297-E40D-0C51-7BCD-D689DE048BC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1BF4A6-8245-4055-0E93-6D74305CDE8F}"/>
              </a:ext>
            </a:extLst>
          </p:cNvPr>
          <p:cNvSpPr>
            <a:spLocks noGrp="1"/>
          </p:cNvSpPr>
          <p:nvPr>
            <p:ph type="dt" sz="half" idx="10"/>
          </p:nvPr>
        </p:nvSpPr>
        <p:spPr/>
        <p:txBody>
          <a:bodyPr/>
          <a:lstStyle/>
          <a:p>
            <a:fld id="{EBBD74FB-D3ED-42CC-BE13-3F0501CC7CC9}" type="datetimeFigureOut">
              <a:rPr lang="en-GB" smtClean="0"/>
              <a:t>17/12/2023</a:t>
            </a:fld>
            <a:endParaRPr lang="en-GB"/>
          </a:p>
        </p:txBody>
      </p:sp>
      <p:sp>
        <p:nvSpPr>
          <p:cNvPr id="5" name="Footer Placeholder 4">
            <a:extLst>
              <a:ext uri="{FF2B5EF4-FFF2-40B4-BE49-F238E27FC236}">
                <a16:creationId xmlns:a16="http://schemas.microsoft.com/office/drawing/2014/main" id="{C6FBEB6D-3D7F-9DA2-E020-3A9BA356A6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FC3B99-B375-26C8-9879-A9E0B68D34D8}"/>
              </a:ext>
            </a:extLst>
          </p:cNvPr>
          <p:cNvSpPr>
            <a:spLocks noGrp="1"/>
          </p:cNvSpPr>
          <p:nvPr>
            <p:ph type="sldNum" sz="quarter" idx="12"/>
          </p:nvPr>
        </p:nvSpPr>
        <p:spPr/>
        <p:txBody>
          <a:bodyPr/>
          <a:lstStyle/>
          <a:p>
            <a:fld id="{BD934F50-837C-4B32-BA1B-2DEB9212A35A}" type="slidenum">
              <a:rPr lang="en-GB" smtClean="0"/>
              <a:t>‹#›</a:t>
            </a:fld>
            <a:endParaRPr lang="en-GB"/>
          </a:p>
        </p:txBody>
      </p:sp>
    </p:spTree>
    <p:extLst>
      <p:ext uri="{BB962C8B-B14F-4D97-AF65-F5344CB8AC3E}">
        <p14:creationId xmlns:p14="http://schemas.microsoft.com/office/powerpoint/2010/main" val="4152596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6A2AC-5C33-0FE5-8050-D2D24D5EFD0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28831D4-1EA4-D86B-9B9C-AD521855FC0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A499FF6-AD9F-A839-DCEB-DDC522FE89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51AE9DD-4BCF-01CA-1B3A-9FB88DE731E1}"/>
              </a:ext>
            </a:extLst>
          </p:cNvPr>
          <p:cNvSpPr>
            <a:spLocks noGrp="1"/>
          </p:cNvSpPr>
          <p:nvPr>
            <p:ph type="dt" sz="half" idx="10"/>
          </p:nvPr>
        </p:nvSpPr>
        <p:spPr/>
        <p:txBody>
          <a:bodyPr/>
          <a:lstStyle/>
          <a:p>
            <a:fld id="{EBBD74FB-D3ED-42CC-BE13-3F0501CC7CC9}" type="datetimeFigureOut">
              <a:rPr lang="en-GB" smtClean="0"/>
              <a:t>17/12/2023</a:t>
            </a:fld>
            <a:endParaRPr lang="en-GB"/>
          </a:p>
        </p:txBody>
      </p:sp>
      <p:sp>
        <p:nvSpPr>
          <p:cNvPr id="6" name="Footer Placeholder 5">
            <a:extLst>
              <a:ext uri="{FF2B5EF4-FFF2-40B4-BE49-F238E27FC236}">
                <a16:creationId xmlns:a16="http://schemas.microsoft.com/office/drawing/2014/main" id="{BA1BE585-61F3-7CAC-33E0-0AB07C052D1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DE11E0-DB74-1165-D42E-F29A0234A4C5}"/>
              </a:ext>
            </a:extLst>
          </p:cNvPr>
          <p:cNvSpPr>
            <a:spLocks noGrp="1"/>
          </p:cNvSpPr>
          <p:nvPr>
            <p:ph type="sldNum" sz="quarter" idx="12"/>
          </p:nvPr>
        </p:nvSpPr>
        <p:spPr/>
        <p:txBody>
          <a:bodyPr/>
          <a:lstStyle/>
          <a:p>
            <a:fld id="{BD934F50-837C-4B32-BA1B-2DEB9212A35A}" type="slidenum">
              <a:rPr lang="en-GB" smtClean="0"/>
              <a:t>‹#›</a:t>
            </a:fld>
            <a:endParaRPr lang="en-GB"/>
          </a:p>
        </p:txBody>
      </p:sp>
    </p:spTree>
    <p:extLst>
      <p:ext uri="{BB962C8B-B14F-4D97-AF65-F5344CB8AC3E}">
        <p14:creationId xmlns:p14="http://schemas.microsoft.com/office/powerpoint/2010/main" val="627792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AD962-01AC-C0F3-E757-AC648B6B8C6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DFD168A-B0C0-3EB2-D9AA-EAAED68730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5B70532-828E-BDC2-9560-D2E65A0535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DD2950B-2AF4-2544-7A35-4C88C8135C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29E93C0-0B22-1BCA-AA63-457FBA9978B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F51191A-3FA7-8894-AF14-283AC3E4221A}"/>
              </a:ext>
            </a:extLst>
          </p:cNvPr>
          <p:cNvSpPr>
            <a:spLocks noGrp="1"/>
          </p:cNvSpPr>
          <p:nvPr>
            <p:ph type="dt" sz="half" idx="10"/>
          </p:nvPr>
        </p:nvSpPr>
        <p:spPr/>
        <p:txBody>
          <a:bodyPr/>
          <a:lstStyle/>
          <a:p>
            <a:fld id="{EBBD74FB-D3ED-42CC-BE13-3F0501CC7CC9}" type="datetimeFigureOut">
              <a:rPr lang="en-GB" smtClean="0"/>
              <a:t>17/12/2023</a:t>
            </a:fld>
            <a:endParaRPr lang="en-GB"/>
          </a:p>
        </p:txBody>
      </p:sp>
      <p:sp>
        <p:nvSpPr>
          <p:cNvPr id="8" name="Footer Placeholder 7">
            <a:extLst>
              <a:ext uri="{FF2B5EF4-FFF2-40B4-BE49-F238E27FC236}">
                <a16:creationId xmlns:a16="http://schemas.microsoft.com/office/drawing/2014/main" id="{EA02C805-881F-4868-DE8A-32B0105C215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F346E16-5215-DBF9-05E8-D49883E934E6}"/>
              </a:ext>
            </a:extLst>
          </p:cNvPr>
          <p:cNvSpPr>
            <a:spLocks noGrp="1"/>
          </p:cNvSpPr>
          <p:nvPr>
            <p:ph type="sldNum" sz="quarter" idx="12"/>
          </p:nvPr>
        </p:nvSpPr>
        <p:spPr/>
        <p:txBody>
          <a:bodyPr/>
          <a:lstStyle/>
          <a:p>
            <a:fld id="{BD934F50-837C-4B32-BA1B-2DEB9212A35A}" type="slidenum">
              <a:rPr lang="en-GB" smtClean="0"/>
              <a:t>‹#›</a:t>
            </a:fld>
            <a:endParaRPr lang="en-GB"/>
          </a:p>
        </p:txBody>
      </p:sp>
    </p:spTree>
    <p:extLst>
      <p:ext uri="{BB962C8B-B14F-4D97-AF65-F5344CB8AC3E}">
        <p14:creationId xmlns:p14="http://schemas.microsoft.com/office/powerpoint/2010/main" val="3514932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E9357-22AC-09B1-2081-D4D6DC1CFC3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11AF123-09C4-C7D9-51F4-3E1A1B83C3B0}"/>
              </a:ext>
            </a:extLst>
          </p:cNvPr>
          <p:cNvSpPr>
            <a:spLocks noGrp="1"/>
          </p:cNvSpPr>
          <p:nvPr>
            <p:ph type="dt" sz="half" idx="10"/>
          </p:nvPr>
        </p:nvSpPr>
        <p:spPr/>
        <p:txBody>
          <a:bodyPr/>
          <a:lstStyle/>
          <a:p>
            <a:fld id="{EBBD74FB-D3ED-42CC-BE13-3F0501CC7CC9}" type="datetimeFigureOut">
              <a:rPr lang="en-GB" smtClean="0"/>
              <a:t>17/12/2023</a:t>
            </a:fld>
            <a:endParaRPr lang="en-GB"/>
          </a:p>
        </p:txBody>
      </p:sp>
      <p:sp>
        <p:nvSpPr>
          <p:cNvPr id="4" name="Footer Placeholder 3">
            <a:extLst>
              <a:ext uri="{FF2B5EF4-FFF2-40B4-BE49-F238E27FC236}">
                <a16:creationId xmlns:a16="http://schemas.microsoft.com/office/drawing/2014/main" id="{7936B006-5DC7-1267-9968-1153A9E3E2C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0DC295C-D3C5-EA8F-CD20-96950AE0AE89}"/>
              </a:ext>
            </a:extLst>
          </p:cNvPr>
          <p:cNvSpPr>
            <a:spLocks noGrp="1"/>
          </p:cNvSpPr>
          <p:nvPr>
            <p:ph type="sldNum" sz="quarter" idx="12"/>
          </p:nvPr>
        </p:nvSpPr>
        <p:spPr/>
        <p:txBody>
          <a:bodyPr/>
          <a:lstStyle/>
          <a:p>
            <a:fld id="{BD934F50-837C-4B32-BA1B-2DEB9212A35A}" type="slidenum">
              <a:rPr lang="en-GB" smtClean="0"/>
              <a:t>‹#›</a:t>
            </a:fld>
            <a:endParaRPr lang="en-GB"/>
          </a:p>
        </p:txBody>
      </p:sp>
    </p:spTree>
    <p:extLst>
      <p:ext uri="{BB962C8B-B14F-4D97-AF65-F5344CB8AC3E}">
        <p14:creationId xmlns:p14="http://schemas.microsoft.com/office/powerpoint/2010/main" val="1419311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2FA102-8E15-178A-7F94-EEF3F233777D}"/>
              </a:ext>
            </a:extLst>
          </p:cNvPr>
          <p:cNvSpPr>
            <a:spLocks noGrp="1"/>
          </p:cNvSpPr>
          <p:nvPr>
            <p:ph type="dt" sz="half" idx="10"/>
          </p:nvPr>
        </p:nvSpPr>
        <p:spPr/>
        <p:txBody>
          <a:bodyPr/>
          <a:lstStyle/>
          <a:p>
            <a:fld id="{EBBD74FB-D3ED-42CC-BE13-3F0501CC7CC9}" type="datetimeFigureOut">
              <a:rPr lang="en-GB" smtClean="0"/>
              <a:t>17/12/2023</a:t>
            </a:fld>
            <a:endParaRPr lang="en-GB"/>
          </a:p>
        </p:txBody>
      </p:sp>
      <p:sp>
        <p:nvSpPr>
          <p:cNvPr id="3" name="Footer Placeholder 2">
            <a:extLst>
              <a:ext uri="{FF2B5EF4-FFF2-40B4-BE49-F238E27FC236}">
                <a16:creationId xmlns:a16="http://schemas.microsoft.com/office/drawing/2014/main" id="{F057C48D-CB6C-1B43-023B-081E9C215F6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31796DE-0E57-3C87-5CFA-31EC65F90572}"/>
              </a:ext>
            </a:extLst>
          </p:cNvPr>
          <p:cNvSpPr>
            <a:spLocks noGrp="1"/>
          </p:cNvSpPr>
          <p:nvPr>
            <p:ph type="sldNum" sz="quarter" idx="12"/>
          </p:nvPr>
        </p:nvSpPr>
        <p:spPr/>
        <p:txBody>
          <a:bodyPr/>
          <a:lstStyle/>
          <a:p>
            <a:fld id="{BD934F50-837C-4B32-BA1B-2DEB9212A35A}" type="slidenum">
              <a:rPr lang="en-GB" smtClean="0"/>
              <a:t>‹#›</a:t>
            </a:fld>
            <a:endParaRPr lang="en-GB"/>
          </a:p>
        </p:txBody>
      </p:sp>
    </p:spTree>
    <p:extLst>
      <p:ext uri="{BB962C8B-B14F-4D97-AF65-F5344CB8AC3E}">
        <p14:creationId xmlns:p14="http://schemas.microsoft.com/office/powerpoint/2010/main" val="2969389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E5F3B-E441-6192-0F51-CC7CE7807B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841F841-5135-861B-F784-C227CE8C0C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53BB79B-7146-A832-1E9F-D5C180486A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3607D2-33CF-F0B6-2164-744054BDF133}"/>
              </a:ext>
            </a:extLst>
          </p:cNvPr>
          <p:cNvSpPr>
            <a:spLocks noGrp="1"/>
          </p:cNvSpPr>
          <p:nvPr>
            <p:ph type="dt" sz="half" idx="10"/>
          </p:nvPr>
        </p:nvSpPr>
        <p:spPr/>
        <p:txBody>
          <a:bodyPr/>
          <a:lstStyle/>
          <a:p>
            <a:fld id="{EBBD74FB-D3ED-42CC-BE13-3F0501CC7CC9}" type="datetimeFigureOut">
              <a:rPr lang="en-GB" smtClean="0"/>
              <a:t>17/12/2023</a:t>
            </a:fld>
            <a:endParaRPr lang="en-GB"/>
          </a:p>
        </p:txBody>
      </p:sp>
      <p:sp>
        <p:nvSpPr>
          <p:cNvPr id="6" name="Footer Placeholder 5">
            <a:extLst>
              <a:ext uri="{FF2B5EF4-FFF2-40B4-BE49-F238E27FC236}">
                <a16:creationId xmlns:a16="http://schemas.microsoft.com/office/drawing/2014/main" id="{F22D2250-0840-A064-EED1-0636FA9AD37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C06585-22EA-37C8-C870-9F13D0053EA9}"/>
              </a:ext>
            </a:extLst>
          </p:cNvPr>
          <p:cNvSpPr>
            <a:spLocks noGrp="1"/>
          </p:cNvSpPr>
          <p:nvPr>
            <p:ph type="sldNum" sz="quarter" idx="12"/>
          </p:nvPr>
        </p:nvSpPr>
        <p:spPr/>
        <p:txBody>
          <a:bodyPr/>
          <a:lstStyle/>
          <a:p>
            <a:fld id="{BD934F50-837C-4B32-BA1B-2DEB9212A35A}" type="slidenum">
              <a:rPr lang="en-GB" smtClean="0"/>
              <a:t>‹#›</a:t>
            </a:fld>
            <a:endParaRPr lang="en-GB"/>
          </a:p>
        </p:txBody>
      </p:sp>
    </p:spTree>
    <p:extLst>
      <p:ext uri="{BB962C8B-B14F-4D97-AF65-F5344CB8AC3E}">
        <p14:creationId xmlns:p14="http://schemas.microsoft.com/office/powerpoint/2010/main" val="3834208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D4296-D5C7-791D-E745-E1C1CA463C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41FE8F9-80D4-E2E2-76FD-6B39ACB2AF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244CE0F-C09A-2ABF-9B93-1D0E06E1AF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4432ED-835D-6F9D-223B-B19D688D58FC}"/>
              </a:ext>
            </a:extLst>
          </p:cNvPr>
          <p:cNvSpPr>
            <a:spLocks noGrp="1"/>
          </p:cNvSpPr>
          <p:nvPr>
            <p:ph type="dt" sz="half" idx="10"/>
          </p:nvPr>
        </p:nvSpPr>
        <p:spPr/>
        <p:txBody>
          <a:bodyPr/>
          <a:lstStyle/>
          <a:p>
            <a:fld id="{EBBD74FB-D3ED-42CC-BE13-3F0501CC7CC9}" type="datetimeFigureOut">
              <a:rPr lang="en-GB" smtClean="0"/>
              <a:t>17/12/2023</a:t>
            </a:fld>
            <a:endParaRPr lang="en-GB"/>
          </a:p>
        </p:txBody>
      </p:sp>
      <p:sp>
        <p:nvSpPr>
          <p:cNvPr id="6" name="Footer Placeholder 5">
            <a:extLst>
              <a:ext uri="{FF2B5EF4-FFF2-40B4-BE49-F238E27FC236}">
                <a16:creationId xmlns:a16="http://schemas.microsoft.com/office/drawing/2014/main" id="{402B1656-4F36-B019-9A18-2F22A5F2CB9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ED2AD41-0D67-1CE2-2919-4FF7A83EF0FF}"/>
              </a:ext>
            </a:extLst>
          </p:cNvPr>
          <p:cNvSpPr>
            <a:spLocks noGrp="1"/>
          </p:cNvSpPr>
          <p:nvPr>
            <p:ph type="sldNum" sz="quarter" idx="12"/>
          </p:nvPr>
        </p:nvSpPr>
        <p:spPr/>
        <p:txBody>
          <a:bodyPr/>
          <a:lstStyle/>
          <a:p>
            <a:fld id="{BD934F50-837C-4B32-BA1B-2DEB9212A35A}" type="slidenum">
              <a:rPr lang="en-GB" smtClean="0"/>
              <a:t>‹#›</a:t>
            </a:fld>
            <a:endParaRPr lang="en-GB"/>
          </a:p>
        </p:txBody>
      </p:sp>
    </p:spTree>
    <p:extLst>
      <p:ext uri="{BB962C8B-B14F-4D97-AF65-F5344CB8AC3E}">
        <p14:creationId xmlns:p14="http://schemas.microsoft.com/office/powerpoint/2010/main" val="776494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86600-1E59-9B7A-028B-4162FFE666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1D4FC2E-FFE4-1E07-637B-70BEA09680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126A0E-1D79-8D9C-FE69-9179647C3C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BD74FB-D3ED-42CC-BE13-3F0501CC7CC9}" type="datetimeFigureOut">
              <a:rPr lang="en-GB" smtClean="0"/>
              <a:t>17/12/2023</a:t>
            </a:fld>
            <a:endParaRPr lang="en-GB"/>
          </a:p>
        </p:txBody>
      </p:sp>
      <p:sp>
        <p:nvSpPr>
          <p:cNvPr id="5" name="Footer Placeholder 4">
            <a:extLst>
              <a:ext uri="{FF2B5EF4-FFF2-40B4-BE49-F238E27FC236}">
                <a16:creationId xmlns:a16="http://schemas.microsoft.com/office/drawing/2014/main" id="{6FE01942-5432-39DD-D88C-E2F6E16DC4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E520009-2CC8-B3C1-B756-6044523F93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934F50-837C-4B32-BA1B-2DEB9212A35A}" type="slidenum">
              <a:rPr lang="en-GB" smtClean="0"/>
              <a:t>‹#›</a:t>
            </a:fld>
            <a:endParaRPr lang="en-GB"/>
          </a:p>
        </p:txBody>
      </p:sp>
    </p:spTree>
    <p:extLst>
      <p:ext uri="{BB962C8B-B14F-4D97-AF65-F5344CB8AC3E}">
        <p14:creationId xmlns:p14="http://schemas.microsoft.com/office/powerpoint/2010/main" val="3683368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ADCABCB-53D2-2848-96D0-2209714C4672}"/>
              </a:ext>
            </a:extLst>
          </p:cNvPr>
          <p:cNvSpPr>
            <a:spLocks noGrp="1"/>
          </p:cNvSpPr>
          <p:nvPr>
            <p:ph type="body" idx="1"/>
          </p:nvPr>
        </p:nvSpPr>
        <p:spPr>
          <a:xfrm>
            <a:off x="363254" y="2506276"/>
            <a:ext cx="11465492" cy="3711645"/>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 name="Title Placeholder 9">
            <a:extLst>
              <a:ext uri="{FF2B5EF4-FFF2-40B4-BE49-F238E27FC236}">
                <a16:creationId xmlns:a16="http://schemas.microsoft.com/office/drawing/2014/main" id="{AC2D8B6F-598E-8249-89D1-C6BBA7F3BA4F}"/>
              </a:ext>
            </a:extLst>
          </p:cNvPr>
          <p:cNvSpPr>
            <a:spLocks noGrp="1"/>
          </p:cNvSpPr>
          <p:nvPr>
            <p:ph type="title"/>
          </p:nvPr>
        </p:nvSpPr>
        <p:spPr>
          <a:xfrm>
            <a:off x="363254" y="967770"/>
            <a:ext cx="11465492" cy="1325563"/>
          </a:xfrm>
          <a:prstGeom prst="rect">
            <a:avLst/>
          </a:prstGeom>
        </p:spPr>
        <p:txBody>
          <a:bodyPr vert="horz" lIns="91440" tIns="45720" rIns="91440" bIns="45720" rtlCol="0" anchor="ctr">
            <a:normAutofit/>
          </a:bodyPr>
          <a:lstStyle/>
          <a:p>
            <a:r>
              <a:rPr lang="en-GB" dirty="0"/>
              <a:t>Click to edit Master title style</a:t>
            </a:r>
          </a:p>
        </p:txBody>
      </p:sp>
      <p:pic>
        <p:nvPicPr>
          <p:cNvPr id="13" name="Picture 12">
            <a:extLst>
              <a:ext uri="{FF2B5EF4-FFF2-40B4-BE49-F238E27FC236}">
                <a16:creationId xmlns:a16="http://schemas.microsoft.com/office/drawing/2014/main" id="{7EF70C31-5F59-4D46-8052-4E0D39FFBDB8}"/>
              </a:ext>
              <a:ext uri="{C183D7F6-B498-43B3-948B-1728B52AA6E4}">
                <adec:decorative xmlns:adec="http://schemas.microsoft.com/office/drawing/2017/decorative" val="1"/>
              </a:ext>
            </a:extLst>
          </p:cNvPr>
          <p:cNvPicPr>
            <a:picLocks noChangeAspect="1"/>
          </p:cNvPicPr>
          <p:nvPr userDrawn="1"/>
        </p:nvPicPr>
        <p:blipFill>
          <a:blip r:embed="rId15"/>
          <a:stretch>
            <a:fillRect/>
          </a:stretch>
        </p:blipFill>
        <p:spPr>
          <a:xfrm>
            <a:off x="0" y="6469694"/>
            <a:ext cx="12192000" cy="388306"/>
          </a:xfrm>
          <a:prstGeom prst="rect">
            <a:avLst/>
          </a:prstGeom>
        </p:spPr>
      </p:pic>
    </p:spTree>
    <p:extLst>
      <p:ext uri="{BB962C8B-B14F-4D97-AF65-F5344CB8AC3E}">
        <p14:creationId xmlns:p14="http://schemas.microsoft.com/office/powerpoint/2010/main" val="36037470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46" rtl="0" eaLnBrk="1" latinLnBrk="0" hangingPunct="1">
        <a:lnSpc>
          <a:spcPct val="90000"/>
        </a:lnSpc>
        <a:spcBef>
          <a:spcPct val="0"/>
        </a:spcBef>
        <a:buNone/>
        <a:defRPr sz="3600" b="1" kern="1200">
          <a:solidFill>
            <a:schemeClr val="accent2"/>
          </a:solidFill>
          <a:latin typeface="+mj-lt"/>
          <a:ea typeface="+mj-ea"/>
          <a:cs typeface="+mj-cs"/>
        </a:defRPr>
      </a:lvl1pPr>
    </p:titleStyle>
    <p:body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20.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60.png"/></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70.png"/></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70.png"/></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8.png"/><Relationship Id="rId7" Type="http://schemas.openxmlformats.org/officeDocument/2006/relationships/image" Target="../media/image23.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11.svg"/><Relationship Id="rId11" Type="http://schemas.openxmlformats.org/officeDocument/2006/relationships/image" Target="../media/image27.png"/><Relationship Id="rId5" Type="http://schemas.openxmlformats.org/officeDocument/2006/relationships/image" Target="../media/image10.png"/><Relationship Id="rId10" Type="http://schemas.openxmlformats.org/officeDocument/2006/relationships/image" Target="../media/image26.png"/><Relationship Id="rId4" Type="http://schemas.openxmlformats.org/officeDocument/2006/relationships/image" Target="../media/image9.svg"/><Relationship Id="rId9" Type="http://schemas.openxmlformats.org/officeDocument/2006/relationships/image" Target="../media/image25.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6.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24BF3-8D71-FC41-9B7C-67362AE1561D}"/>
              </a:ext>
            </a:extLst>
          </p:cNvPr>
          <p:cNvSpPr>
            <a:spLocks noGrp="1"/>
          </p:cNvSpPr>
          <p:nvPr>
            <p:ph type="ctrTitle"/>
          </p:nvPr>
        </p:nvSpPr>
        <p:spPr>
          <a:xfrm>
            <a:off x="363254" y="2698376"/>
            <a:ext cx="11465492" cy="2048185"/>
          </a:xfrm>
        </p:spPr>
        <p:txBody>
          <a:bodyPr>
            <a:normAutofit/>
          </a:bodyPr>
          <a:lstStyle/>
          <a:p>
            <a:r>
              <a:rPr lang="en-GB" sz="4400" dirty="0"/>
              <a:t>Introduction to Mediation and Moderation</a:t>
            </a:r>
            <a:br>
              <a:rPr lang="en-GB" sz="4400" dirty="0"/>
            </a:br>
            <a:r>
              <a:rPr lang="en-GB" sz="4400" dirty="0"/>
              <a:t>Part #2</a:t>
            </a:r>
            <a:endParaRPr lang="en-GB" sz="4400" b="0" dirty="0"/>
          </a:p>
        </p:txBody>
      </p:sp>
      <p:sp>
        <p:nvSpPr>
          <p:cNvPr id="3" name="Subtitle 2">
            <a:extLst>
              <a:ext uri="{FF2B5EF4-FFF2-40B4-BE49-F238E27FC236}">
                <a16:creationId xmlns:a16="http://schemas.microsoft.com/office/drawing/2014/main" id="{B2652966-0829-4244-ABC0-F1A8CC7C3184}"/>
              </a:ext>
            </a:extLst>
          </p:cNvPr>
          <p:cNvSpPr>
            <a:spLocks noGrp="1"/>
          </p:cNvSpPr>
          <p:nvPr>
            <p:ph type="subTitle" idx="1"/>
          </p:nvPr>
        </p:nvSpPr>
        <p:spPr>
          <a:xfrm>
            <a:off x="363254" y="4996069"/>
            <a:ext cx="11465492" cy="1535110"/>
          </a:xfrm>
        </p:spPr>
        <p:txBody>
          <a:bodyPr/>
          <a:lstStyle/>
          <a:p>
            <a:r>
              <a:rPr lang="en-GB" dirty="0"/>
              <a:t>Dr Oliver Perra</a:t>
            </a:r>
          </a:p>
          <a:p>
            <a:endParaRPr lang="en-GB" dirty="0"/>
          </a:p>
        </p:txBody>
      </p:sp>
    </p:spTree>
    <p:extLst>
      <p:ext uri="{BB962C8B-B14F-4D97-AF65-F5344CB8AC3E}">
        <p14:creationId xmlns:p14="http://schemas.microsoft.com/office/powerpoint/2010/main" val="1298582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Example: Confounding</a:t>
            </a:r>
          </a:p>
        </p:txBody>
      </p:sp>
      <p:sp>
        <p:nvSpPr>
          <p:cNvPr id="19" name="TextBox 18">
            <a:extLst>
              <a:ext uri="{FF2B5EF4-FFF2-40B4-BE49-F238E27FC236}">
                <a16:creationId xmlns:a16="http://schemas.microsoft.com/office/drawing/2014/main" id="{6166D3C3-85D2-AACE-709A-03E52F1B2808}"/>
              </a:ext>
            </a:extLst>
          </p:cNvPr>
          <p:cNvSpPr txBox="1"/>
          <p:nvPr/>
        </p:nvSpPr>
        <p:spPr>
          <a:xfrm>
            <a:off x="905069" y="1427584"/>
            <a:ext cx="8742784" cy="1200329"/>
          </a:xfrm>
          <a:prstGeom prst="rect">
            <a:avLst/>
          </a:prstGeom>
          <a:noFill/>
        </p:spPr>
        <p:txBody>
          <a:bodyPr wrap="square" rtlCol="0">
            <a:spAutoFit/>
          </a:bodyPr>
          <a:lstStyle/>
          <a:p>
            <a:r>
              <a:rPr lang="en-GB" dirty="0"/>
              <a:t>Students assessed in standardised scores of Maths and Reading at grade 8 and grade 12. </a:t>
            </a:r>
          </a:p>
          <a:p>
            <a:r>
              <a:rPr lang="en-GB" dirty="0"/>
              <a:t>Some attended private High Schools. </a:t>
            </a:r>
          </a:p>
          <a:p>
            <a:endParaRPr lang="en-GB" dirty="0"/>
          </a:p>
          <a:p>
            <a:endParaRPr lang="en-GB" dirty="0"/>
          </a:p>
        </p:txBody>
      </p:sp>
      <p:sp>
        <p:nvSpPr>
          <p:cNvPr id="20" name="Rectangle 19">
            <a:extLst>
              <a:ext uri="{FF2B5EF4-FFF2-40B4-BE49-F238E27FC236}">
                <a16:creationId xmlns:a16="http://schemas.microsoft.com/office/drawing/2014/main" id="{EAB6CE24-D935-AE40-3005-63AF2FEC92CA}"/>
              </a:ext>
            </a:extLst>
          </p:cNvPr>
          <p:cNvSpPr/>
          <p:nvPr/>
        </p:nvSpPr>
        <p:spPr>
          <a:xfrm>
            <a:off x="970384" y="4642219"/>
            <a:ext cx="2010747"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HighInc8</a:t>
            </a:r>
            <a:endParaRPr lang="en-GB" sz="1100" b="1" dirty="0"/>
          </a:p>
        </p:txBody>
      </p:sp>
      <p:sp>
        <p:nvSpPr>
          <p:cNvPr id="21" name="Rectangle 20">
            <a:extLst>
              <a:ext uri="{FF2B5EF4-FFF2-40B4-BE49-F238E27FC236}">
                <a16:creationId xmlns:a16="http://schemas.microsoft.com/office/drawing/2014/main" id="{20018B96-2B90-3B2B-0AAE-0A971CCF0685}"/>
              </a:ext>
            </a:extLst>
          </p:cNvPr>
          <p:cNvSpPr/>
          <p:nvPr/>
        </p:nvSpPr>
        <p:spPr>
          <a:xfrm>
            <a:off x="6803263" y="4610668"/>
            <a:ext cx="1687594"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Math12</a:t>
            </a:r>
            <a:endParaRPr lang="en-GB" sz="6000" b="1" dirty="0"/>
          </a:p>
        </p:txBody>
      </p:sp>
      <p:sp>
        <p:nvSpPr>
          <p:cNvPr id="22" name="Rectangle 21">
            <a:extLst>
              <a:ext uri="{FF2B5EF4-FFF2-40B4-BE49-F238E27FC236}">
                <a16:creationId xmlns:a16="http://schemas.microsoft.com/office/drawing/2014/main" id="{6FBD793F-1093-AC7D-851E-BB1F58DC960B}"/>
              </a:ext>
            </a:extLst>
          </p:cNvPr>
          <p:cNvSpPr/>
          <p:nvPr/>
        </p:nvSpPr>
        <p:spPr>
          <a:xfrm>
            <a:off x="4218992" y="2750935"/>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Read8</a:t>
            </a:r>
            <a:endParaRPr lang="en-GB" sz="3200" b="1" dirty="0"/>
          </a:p>
        </p:txBody>
      </p:sp>
      <p:cxnSp>
        <p:nvCxnSpPr>
          <p:cNvPr id="23" name="Straight Arrow Connector 22">
            <a:extLst>
              <a:ext uri="{FF2B5EF4-FFF2-40B4-BE49-F238E27FC236}">
                <a16:creationId xmlns:a16="http://schemas.microsoft.com/office/drawing/2014/main" id="{86E7F0EB-1C69-D333-7EE4-37FE908E1995}"/>
              </a:ext>
            </a:extLst>
          </p:cNvPr>
          <p:cNvCxnSpPr>
            <a:cxnSpLocks/>
            <a:stCxn id="20" idx="3"/>
            <a:endCxn id="21" idx="1"/>
          </p:cNvCxnSpPr>
          <p:nvPr/>
        </p:nvCxnSpPr>
        <p:spPr>
          <a:xfrm flipV="1">
            <a:off x="2981131" y="5085013"/>
            <a:ext cx="3822132" cy="31551"/>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764A77B-B00E-5AD5-1C71-F1BBC2CA5743}"/>
              </a:ext>
            </a:extLst>
          </p:cNvPr>
          <p:cNvCxnSpPr>
            <a:cxnSpLocks/>
            <a:stCxn id="20" idx="0"/>
            <a:endCxn id="22" idx="1"/>
          </p:cNvCxnSpPr>
          <p:nvPr/>
        </p:nvCxnSpPr>
        <p:spPr>
          <a:xfrm flipV="1">
            <a:off x="1975758" y="3225280"/>
            <a:ext cx="2243234" cy="1416939"/>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7FB85CE-1DD1-40C6-C6AE-AD0E97804FC2}"/>
              </a:ext>
            </a:extLst>
          </p:cNvPr>
          <p:cNvCxnSpPr>
            <a:cxnSpLocks/>
            <a:stCxn id="22" idx="3"/>
            <a:endCxn id="21" idx="1"/>
          </p:cNvCxnSpPr>
          <p:nvPr/>
        </p:nvCxnSpPr>
        <p:spPr>
          <a:xfrm>
            <a:off x="5529632" y="3225280"/>
            <a:ext cx="1273631" cy="1859733"/>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Oval 28">
                <a:extLst>
                  <a:ext uri="{FF2B5EF4-FFF2-40B4-BE49-F238E27FC236}">
                    <a16:creationId xmlns:a16="http://schemas.microsoft.com/office/drawing/2014/main" id="{96B5A2CA-4E7B-0093-6859-4EDA3C40A2C0}"/>
                  </a:ext>
                </a:extLst>
              </p:cNvPr>
              <p:cNvSpPr/>
              <p:nvPr/>
            </p:nvSpPr>
            <p:spPr>
              <a:xfrm>
                <a:off x="4572000" y="2274889"/>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𝑅</m:t>
                          </m:r>
                          <m:r>
                            <a:rPr lang="en-GB" b="0" i="1" smtClean="0">
                              <a:latin typeface="Cambria Math" panose="02040503050406030204" pitchFamily="18" charset="0"/>
                            </a:rPr>
                            <m:t>8</m:t>
                          </m:r>
                        </m:sub>
                      </m:sSub>
                    </m:oMath>
                  </m:oMathPara>
                </a14:m>
                <a:endParaRPr lang="en-GB" dirty="0"/>
              </a:p>
            </p:txBody>
          </p:sp>
        </mc:Choice>
        <mc:Fallback xmlns="">
          <p:sp>
            <p:nvSpPr>
              <p:cNvPr id="29" name="Oval 28">
                <a:extLst>
                  <a:ext uri="{FF2B5EF4-FFF2-40B4-BE49-F238E27FC236}">
                    <a16:creationId xmlns:a16="http://schemas.microsoft.com/office/drawing/2014/main" id="{96B5A2CA-4E7B-0093-6859-4EDA3C40A2C0}"/>
                  </a:ext>
                </a:extLst>
              </p:cNvPr>
              <p:cNvSpPr>
                <a:spLocks noRot="1" noChangeAspect="1" noMove="1" noResize="1" noEditPoints="1" noAdjustHandles="1" noChangeArrowheads="1" noChangeShapeType="1" noTextEdit="1"/>
              </p:cNvSpPr>
              <p:nvPr/>
            </p:nvSpPr>
            <p:spPr>
              <a:xfrm>
                <a:off x="4572000" y="2274889"/>
                <a:ext cx="755780" cy="353024"/>
              </a:xfrm>
              <a:prstGeom prst="ellipse">
                <a:avLst/>
              </a:prstGeom>
              <a:blipFill>
                <a:blip r:embed="rId3"/>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30" name="Straight Arrow Connector 29">
            <a:extLst>
              <a:ext uri="{FF2B5EF4-FFF2-40B4-BE49-F238E27FC236}">
                <a16:creationId xmlns:a16="http://schemas.microsoft.com/office/drawing/2014/main" id="{F2DF32C1-C8F8-AC0D-E1E1-ACAE058B0932}"/>
              </a:ext>
            </a:extLst>
          </p:cNvPr>
          <p:cNvCxnSpPr>
            <a:stCxn id="29" idx="4"/>
            <a:endCxn id="22" idx="0"/>
          </p:cNvCxnSpPr>
          <p:nvPr/>
        </p:nvCxnSpPr>
        <p:spPr>
          <a:xfrm flipH="1">
            <a:off x="4874312" y="2627913"/>
            <a:ext cx="75578" cy="123022"/>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1" name="Oval 30">
                <a:extLst>
                  <a:ext uri="{FF2B5EF4-FFF2-40B4-BE49-F238E27FC236}">
                    <a16:creationId xmlns:a16="http://schemas.microsoft.com/office/drawing/2014/main" id="{163573D9-7ABA-58AA-8D5E-4518D76B71E3}"/>
                  </a:ext>
                </a:extLst>
              </p:cNvPr>
              <p:cNvSpPr/>
              <p:nvPr/>
            </p:nvSpPr>
            <p:spPr>
              <a:xfrm>
                <a:off x="7319865" y="4006691"/>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r>
                            <a:rPr lang="en-GB" b="0" i="1" smtClean="0">
                              <a:latin typeface="Cambria Math" panose="02040503050406030204" pitchFamily="18" charset="0"/>
                            </a:rPr>
                            <m:t>12</m:t>
                          </m:r>
                        </m:sub>
                      </m:sSub>
                    </m:oMath>
                  </m:oMathPara>
                </a14:m>
                <a:endParaRPr lang="en-GB" dirty="0"/>
              </a:p>
            </p:txBody>
          </p:sp>
        </mc:Choice>
        <mc:Fallback xmlns="">
          <p:sp>
            <p:nvSpPr>
              <p:cNvPr id="31" name="Oval 30">
                <a:extLst>
                  <a:ext uri="{FF2B5EF4-FFF2-40B4-BE49-F238E27FC236}">
                    <a16:creationId xmlns:a16="http://schemas.microsoft.com/office/drawing/2014/main" id="{163573D9-7ABA-58AA-8D5E-4518D76B71E3}"/>
                  </a:ext>
                </a:extLst>
              </p:cNvPr>
              <p:cNvSpPr>
                <a:spLocks noRot="1" noChangeAspect="1" noMove="1" noResize="1" noEditPoints="1" noAdjustHandles="1" noChangeArrowheads="1" noChangeShapeType="1" noTextEdit="1"/>
              </p:cNvSpPr>
              <p:nvPr/>
            </p:nvSpPr>
            <p:spPr>
              <a:xfrm>
                <a:off x="7319865" y="4006691"/>
                <a:ext cx="755780" cy="353024"/>
              </a:xfrm>
              <a:prstGeom prst="ellipse">
                <a:avLst/>
              </a:prstGeom>
              <a:blipFill>
                <a:blip r:embed="rId4"/>
                <a:stretch>
                  <a:fillRect/>
                </a:stretch>
              </a:blipFill>
              <a:ln>
                <a:solidFill>
                  <a:srgbClr val="0070C0"/>
                </a:solidFill>
              </a:ln>
            </p:spPr>
            <p:txBody>
              <a:bodyPr/>
              <a:lstStyle/>
              <a:p>
                <a:r>
                  <a:rPr lang="en-GB">
                    <a:noFill/>
                  </a:rPr>
                  <a:t> </a:t>
                </a:r>
              </a:p>
            </p:txBody>
          </p:sp>
        </mc:Fallback>
      </mc:AlternateContent>
      <p:cxnSp>
        <p:nvCxnSpPr>
          <p:cNvPr id="32" name="Straight Arrow Connector 31">
            <a:extLst>
              <a:ext uri="{FF2B5EF4-FFF2-40B4-BE49-F238E27FC236}">
                <a16:creationId xmlns:a16="http://schemas.microsoft.com/office/drawing/2014/main" id="{CCE9D817-A1E2-CFBC-8C62-A35A603B7555}"/>
              </a:ext>
            </a:extLst>
          </p:cNvPr>
          <p:cNvCxnSpPr>
            <a:stCxn id="31" idx="4"/>
          </p:cNvCxnSpPr>
          <p:nvPr/>
        </p:nvCxnSpPr>
        <p:spPr>
          <a:xfrm flipH="1">
            <a:off x="7604449" y="4359715"/>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73889B88-CA7E-19D1-873C-91CB0574A0BE}"/>
              </a:ext>
            </a:extLst>
          </p:cNvPr>
          <p:cNvSpPr/>
          <p:nvPr/>
        </p:nvSpPr>
        <p:spPr>
          <a:xfrm>
            <a:off x="131481" y="2500505"/>
            <a:ext cx="2243234" cy="1054170"/>
          </a:xfrm>
          <a:prstGeom prst="rect">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u="sng" dirty="0"/>
              <a:t>Mat</a:t>
            </a:r>
            <a:r>
              <a:rPr lang="en-GB" sz="3600" dirty="0"/>
              <a:t>ernal </a:t>
            </a:r>
            <a:r>
              <a:rPr lang="en-GB" sz="3600" u="sng" dirty="0"/>
              <a:t>Ed</a:t>
            </a:r>
            <a:r>
              <a:rPr lang="en-GB" sz="3600" dirty="0"/>
              <a:t>uc.</a:t>
            </a:r>
          </a:p>
        </p:txBody>
      </p:sp>
      <p:cxnSp>
        <p:nvCxnSpPr>
          <p:cNvPr id="7" name="Straight Arrow Connector 6">
            <a:extLst>
              <a:ext uri="{FF2B5EF4-FFF2-40B4-BE49-F238E27FC236}">
                <a16:creationId xmlns:a16="http://schemas.microsoft.com/office/drawing/2014/main" id="{F89AFC4E-69DF-62C9-7542-BCF4111B5FA2}"/>
              </a:ext>
            </a:extLst>
          </p:cNvPr>
          <p:cNvCxnSpPr>
            <a:cxnSpLocks/>
            <a:stCxn id="3" idx="3"/>
            <a:endCxn id="22" idx="1"/>
          </p:cNvCxnSpPr>
          <p:nvPr/>
        </p:nvCxnSpPr>
        <p:spPr>
          <a:xfrm>
            <a:off x="2374715" y="3027590"/>
            <a:ext cx="1844277" cy="197690"/>
          </a:xfrm>
          <a:prstGeom prst="straightConnector1">
            <a:avLst/>
          </a:prstGeom>
          <a:ln w="1270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A6035382-0999-229A-2859-52C24665A60B}"/>
              </a:ext>
            </a:extLst>
          </p:cNvPr>
          <p:cNvCxnSpPr>
            <a:cxnSpLocks/>
            <a:stCxn id="3" idx="3"/>
          </p:cNvCxnSpPr>
          <p:nvPr/>
        </p:nvCxnSpPr>
        <p:spPr>
          <a:xfrm>
            <a:off x="2374715" y="3027590"/>
            <a:ext cx="4287655" cy="1946314"/>
          </a:xfrm>
          <a:prstGeom prst="straightConnector1">
            <a:avLst/>
          </a:prstGeom>
          <a:ln w="1270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95651E47-6F0E-91F4-C727-F7A3C414E2FC}"/>
              </a:ext>
            </a:extLst>
          </p:cNvPr>
          <p:cNvSpPr/>
          <p:nvPr/>
        </p:nvSpPr>
        <p:spPr>
          <a:xfrm>
            <a:off x="52955" y="3693529"/>
            <a:ext cx="2243234" cy="604444"/>
          </a:xfrm>
          <a:prstGeom prst="rect">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dirty="0"/>
              <a:t>Male</a:t>
            </a:r>
          </a:p>
        </p:txBody>
      </p:sp>
      <p:cxnSp>
        <p:nvCxnSpPr>
          <p:cNvPr id="8" name="Straight Arrow Connector 7">
            <a:extLst>
              <a:ext uri="{FF2B5EF4-FFF2-40B4-BE49-F238E27FC236}">
                <a16:creationId xmlns:a16="http://schemas.microsoft.com/office/drawing/2014/main" id="{CAF08873-F1E0-FCAF-8CAD-606BE571A1A6}"/>
              </a:ext>
            </a:extLst>
          </p:cNvPr>
          <p:cNvCxnSpPr>
            <a:cxnSpLocks/>
            <a:stCxn id="5" idx="3"/>
          </p:cNvCxnSpPr>
          <p:nvPr/>
        </p:nvCxnSpPr>
        <p:spPr>
          <a:xfrm>
            <a:off x="2296189" y="3995751"/>
            <a:ext cx="4333014" cy="1006155"/>
          </a:xfrm>
          <a:prstGeom prst="straightConnector1">
            <a:avLst/>
          </a:prstGeom>
          <a:ln w="1270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D960EE01-CC9B-C593-D146-22AA0DCA3DDB}"/>
              </a:ext>
            </a:extLst>
          </p:cNvPr>
          <p:cNvCxnSpPr>
            <a:cxnSpLocks/>
            <a:stCxn id="5" idx="3"/>
            <a:endCxn id="22" idx="1"/>
          </p:cNvCxnSpPr>
          <p:nvPr/>
        </p:nvCxnSpPr>
        <p:spPr>
          <a:xfrm flipV="1">
            <a:off x="2296189" y="3225280"/>
            <a:ext cx="1922803" cy="770471"/>
          </a:xfrm>
          <a:prstGeom prst="straightConnector1">
            <a:avLst/>
          </a:prstGeom>
          <a:ln w="1270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AFCE36A3-2742-5E05-C025-98B910F6D4DA}"/>
              </a:ext>
            </a:extLst>
          </p:cNvPr>
          <p:cNvSpPr txBox="1"/>
          <p:nvPr/>
        </p:nvSpPr>
        <p:spPr>
          <a:xfrm>
            <a:off x="5947800" y="2140308"/>
            <a:ext cx="6093822" cy="1200329"/>
          </a:xfrm>
          <a:prstGeom prst="rect">
            <a:avLst/>
          </a:prstGeom>
          <a:solidFill>
            <a:schemeClr val="bg1">
              <a:lumMod val="85000"/>
            </a:schemeClr>
          </a:solidFill>
        </p:spPr>
        <p:txBody>
          <a:bodyPr wrap="square">
            <a:spAutoFit/>
          </a:bodyPr>
          <a:lstStyle/>
          <a:p>
            <a:r>
              <a:rPr lang="en-GB" dirty="0">
                <a:latin typeface="Lucida Console" panose="020B0609040504020204" pitchFamily="49" charset="0"/>
              </a:rPr>
              <a:t>process (data=d,</a:t>
            </a:r>
          </a:p>
          <a:p>
            <a:r>
              <a:rPr lang="en-GB" dirty="0">
                <a:latin typeface="Lucida Console" panose="020B0609040504020204" pitchFamily="49" charset="0"/>
              </a:rPr>
              <a:t>y="math12",x="</a:t>
            </a:r>
            <a:r>
              <a:rPr lang="en-GB" dirty="0" err="1">
                <a:latin typeface="Lucida Console" panose="020B0609040504020204" pitchFamily="49" charset="0"/>
              </a:rPr>
              <a:t>highinc</a:t>
            </a:r>
            <a:r>
              <a:rPr lang="en-GB" dirty="0">
                <a:latin typeface="Lucida Console" panose="020B0609040504020204" pitchFamily="49" charset="0"/>
              </a:rPr>
              <a:t>",m="read8", </a:t>
            </a:r>
            <a:r>
              <a:rPr lang="en-GB" b="1" dirty="0" err="1">
                <a:latin typeface="Lucida Console" panose="020B0609040504020204" pitchFamily="49" charset="0"/>
              </a:rPr>
              <a:t>cov</a:t>
            </a:r>
            <a:r>
              <a:rPr lang="en-GB" b="1" dirty="0">
                <a:latin typeface="Lucida Console" panose="020B0609040504020204" pitchFamily="49" charset="0"/>
              </a:rPr>
              <a:t>=c("</a:t>
            </a:r>
            <a:r>
              <a:rPr lang="en-GB" b="1" dirty="0" err="1">
                <a:latin typeface="Lucida Console" panose="020B0609040504020204" pitchFamily="49" charset="0"/>
              </a:rPr>
              <a:t>male","mated</a:t>
            </a:r>
            <a:r>
              <a:rPr lang="en-GB" b="1" dirty="0">
                <a:latin typeface="Lucida Console" panose="020B0609040504020204" pitchFamily="49" charset="0"/>
              </a:rPr>
              <a:t>"),</a:t>
            </a:r>
          </a:p>
          <a:p>
            <a:r>
              <a:rPr lang="en-GB" dirty="0">
                <a:latin typeface="Lucida Console" panose="020B0609040504020204" pitchFamily="49" charset="0"/>
              </a:rPr>
              <a:t>total=1, boot=10000, model=4, seed=90460)</a:t>
            </a:r>
          </a:p>
        </p:txBody>
      </p:sp>
    </p:spTree>
    <p:extLst>
      <p:ext uri="{BB962C8B-B14F-4D97-AF65-F5344CB8AC3E}">
        <p14:creationId xmlns:p14="http://schemas.microsoft.com/office/powerpoint/2010/main" val="2993690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Parallel mediators</a:t>
            </a:r>
          </a:p>
        </p:txBody>
      </p:sp>
      <p:sp>
        <p:nvSpPr>
          <p:cNvPr id="19" name="TextBox 18">
            <a:extLst>
              <a:ext uri="{FF2B5EF4-FFF2-40B4-BE49-F238E27FC236}">
                <a16:creationId xmlns:a16="http://schemas.microsoft.com/office/drawing/2014/main" id="{6166D3C3-85D2-AACE-709A-03E52F1B2808}"/>
              </a:ext>
            </a:extLst>
          </p:cNvPr>
          <p:cNvSpPr txBox="1"/>
          <p:nvPr/>
        </p:nvSpPr>
        <p:spPr>
          <a:xfrm>
            <a:off x="270236" y="1122610"/>
            <a:ext cx="10500868" cy="1384995"/>
          </a:xfrm>
          <a:prstGeom prst="rect">
            <a:avLst/>
          </a:prstGeom>
          <a:noFill/>
        </p:spPr>
        <p:txBody>
          <a:bodyPr wrap="square" rtlCol="0">
            <a:spAutoFit/>
          </a:bodyPr>
          <a:lstStyle/>
          <a:p>
            <a:r>
              <a:rPr lang="en-GB" sz="2400" dirty="0"/>
              <a:t>The predictor influences the outcome through two or more mediators. The mediators do not influence one other.  However, they may be correlated.</a:t>
            </a:r>
          </a:p>
          <a:p>
            <a:endParaRPr lang="en-GB" dirty="0"/>
          </a:p>
          <a:p>
            <a:endParaRPr lang="en-GB" dirty="0"/>
          </a:p>
        </p:txBody>
      </p:sp>
      <p:sp>
        <p:nvSpPr>
          <p:cNvPr id="20" name="Rectangle 19">
            <a:extLst>
              <a:ext uri="{FF2B5EF4-FFF2-40B4-BE49-F238E27FC236}">
                <a16:creationId xmlns:a16="http://schemas.microsoft.com/office/drawing/2014/main" id="{EAB6CE24-D935-AE40-3005-63AF2FEC92CA}"/>
              </a:ext>
            </a:extLst>
          </p:cNvPr>
          <p:cNvSpPr/>
          <p:nvPr/>
        </p:nvSpPr>
        <p:spPr>
          <a:xfrm>
            <a:off x="447870" y="3885370"/>
            <a:ext cx="2010747"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HighInc8</a:t>
            </a:r>
            <a:endParaRPr lang="en-GB" sz="1100" b="1" dirty="0"/>
          </a:p>
        </p:txBody>
      </p:sp>
      <p:sp>
        <p:nvSpPr>
          <p:cNvPr id="21" name="Rectangle 20">
            <a:extLst>
              <a:ext uri="{FF2B5EF4-FFF2-40B4-BE49-F238E27FC236}">
                <a16:creationId xmlns:a16="http://schemas.microsoft.com/office/drawing/2014/main" id="{20018B96-2B90-3B2B-0AAE-0A971CCF0685}"/>
              </a:ext>
            </a:extLst>
          </p:cNvPr>
          <p:cNvSpPr/>
          <p:nvPr/>
        </p:nvSpPr>
        <p:spPr>
          <a:xfrm>
            <a:off x="8360229" y="3885370"/>
            <a:ext cx="1687594"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Math12</a:t>
            </a:r>
            <a:endParaRPr lang="en-GB" sz="6000" b="1" dirty="0"/>
          </a:p>
        </p:txBody>
      </p:sp>
      <p:sp>
        <p:nvSpPr>
          <p:cNvPr id="22" name="Rectangle 21">
            <a:extLst>
              <a:ext uri="{FF2B5EF4-FFF2-40B4-BE49-F238E27FC236}">
                <a16:creationId xmlns:a16="http://schemas.microsoft.com/office/drawing/2014/main" id="{6FBD793F-1093-AC7D-851E-BB1F58DC960B}"/>
              </a:ext>
            </a:extLst>
          </p:cNvPr>
          <p:cNvSpPr/>
          <p:nvPr/>
        </p:nvSpPr>
        <p:spPr>
          <a:xfrm>
            <a:off x="4210030" y="2638502"/>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Read8</a:t>
            </a:r>
            <a:endParaRPr lang="en-GB" sz="3200" b="1" dirty="0"/>
          </a:p>
        </p:txBody>
      </p:sp>
      <p:cxnSp>
        <p:nvCxnSpPr>
          <p:cNvPr id="23" name="Straight Arrow Connector 22">
            <a:extLst>
              <a:ext uri="{FF2B5EF4-FFF2-40B4-BE49-F238E27FC236}">
                <a16:creationId xmlns:a16="http://schemas.microsoft.com/office/drawing/2014/main" id="{86E7F0EB-1C69-D333-7EE4-37FE908E1995}"/>
              </a:ext>
            </a:extLst>
          </p:cNvPr>
          <p:cNvCxnSpPr>
            <a:cxnSpLocks/>
            <a:stCxn id="20" idx="3"/>
            <a:endCxn id="21" idx="1"/>
          </p:cNvCxnSpPr>
          <p:nvPr/>
        </p:nvCxnSpPr>
        <p:spPr>
          <a:xfrm>
            <a:off x="2458617" y="4359715"/>
            <a:ext cx="5901612" cy="0"/>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764A77B-B00E-5AD5-1C71-F1BBC2CA5743}"/>
              </a:ext>
            </a:extLst>
          </p:cNvPr>
          <p:cNvCxnSpPr>
            <a:cxnSpLocks/>
            <a:stCxn id="20" idx="0"/>
            <a:endCxn id="22" idx="1"/>
          </p:cNvCxnSpPr>
          <p:nvPr/>
        </p:nvCxnSpPr>
        <p:spPr>
          <a:xfrm flipV="1">
            <a:off x="1453244" y="3112847"/>
            <a:ext cx="2756786" cy="772523"/>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7FB85CE-1DD1-40C6-C6AE-AD0E97804FC2}"/>
              </a:ext>
            </a:extLst>
          </p:cNvPr>
          <p:cNvCxnSpPr>
            <a:cxnSpLocks/>
            <a:stCxn id="22" idx="3"/>
            <a:endCxn id="21" idx="1"/>
          </p:cNvCxnSpPr>
          <p:nvPr/>
        </p:nvCxnSpPr>
        <p:spPr>
          <a:xfrm>
            <a:off x="5520670" y="3112847"/>
            <a:ext cx="2839559" cy="124686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Oval 28">
                <a:extLst>
                  <a:ext uri="{FF2B5EF4-FFF2-40B4-BE49-F238E27FC236}">
                    <a16:creationId xmlns:a16="http://schemas.microsoft.com/office/drawing/2014/main" id="{96B5A2CA-4E7B-0093-6859-4EDA3C40A2C0}"/>
                  </a:ext>
                </a:extLst>
              </p:cNvPr>
              <p:cNvSpPr/>
              <p:nvPr/>
            </p:nvSpPr>
            <p:spPr>
              <a:xfrm>
                <a:off x="4627206" y="2154581"/>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𝑅</m:t>
                          </m:r>
                          <m:r>
                            <a:rPr lang="en-GB" b="0" i="1" smtClean="0">
                              <a:latin typeface="Cambria Math" panose="02040503050406030204" pitchFamily="18" charset="0"/>
                            </a:rPr>
                            <m:t>8</m:t>
                          </m:r>
                        </m:sub>
                      </m:sSub>
                    </m:oMath>
                  </m:oMathPara>
                </a14:m>
                <a:endParaRPr lang="en-GB" dirty="0"/>
              </a:p>
            </p:txBody>
          </p:sp>
        </mc:Choice>
        <mc:Fallback xmlns="">
          <p:sp>
            <p:nvSpPr>
              <p:cNvPr id="29" name="Oval 28">
                <a:extLst>
                  <a:ext uri="{FF2B5EF4-FFF2-40B4-BE49-F238E27FC236}">
                    <a16:creationId xmlns:a16="http://schemas.microsoft.com/office/drawing/2014/main" id="{96B5A2CA-4E7B-0093-6859-4EDA3C40A2C0}"/>
                  </a:ext>
                </a:extLst>
              </p:cNvPr>
              <p:cNvSpPr>
                <a:spLocks noRot="1" noChangeAspect="1" noMove="1" noResize="1" noEditPoints="1" noAdjustHandles="1" noChangeArrowheads="1" noChangeShapeType="1" noTextEdit="1"/>
              </p:cNvSpPr>
              <p:nvPr/>
            </p:nvSpPr>
            <p:spPr>
              <a:xfrm>
                <a:off x="4627206" y="2154581"/>
                <a:ext cx="755780" cy="353024"/>
              </a:xfrm>
              <a:prstGeom prst="ellipse">
                <a:avLst/>
              </a:prstGeom>
              <a:blipFill>
                <a:blip r:embed="rId3"/>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30" name="Straight Arrow Connector 29">
            <a:extLst>
              <a:ext uri="{FF2B5EF4-FFF2-40B4-BE49-F238E27FC236}">
                <a16:creationId xmlns:a16="http://schemas.microsoft.com/office/drawing/2014/main" id="{F2DF32C1-C8F8-AC0D-E1E1-ACAE058B0932}"/>
              </a:ext>
            </a:extLst>
          </p:cNvPr>
          <p:cNvCxnSpPr>
            <a:stCxn id="29" idx="4"/>
            <a:endCxn id="22" idx="0"/>
          </p:cNvCxnSpPr>
          <p:nvPr/>
        </p:nvCxnSpPr>
        <p:spPr>
          <a:xfrm flipH="1">
            <a:off x="4865350" y="2507605"/>
            <a:ext cx="139746" cy="13089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1" name="Oval 30">
                <a:extLst>
                  <a:ext uri="{FF2B5EF4-FFF2-40B4-BE49-F238E27FC236}">
                    <a16:creationId xmlns:a16="http://schemas.microsoft.com/office/drawing/2014/main" id="{163573D9-7ABA-58AA-8D5E-4518D76B71E3}"/>
                  </a:ext>
                </a:extLst>
              </p:cNvPr>
              <p:cNvSpPr/>
              <p:nvPr/>
            </p:nvSpPr>
            <p:spPr>
              <a:xfrm>
                <a:off x="8915089" y="3253337"/>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r>
                            <a:rPr lang="en-GB" b="0" i="1" smtClean="0">
                              <a:latin typeface="Cambria Math" panose="02040503050406030204" pitchFamily="18" charset="0"/>
                            </a:rPr>
                            <m:t>12</m:t>
                          </m:r>
                        </m:sub>
                      </m:sSub>
                    </m:oMath>
                  </m:oMathPara>
                </a14:m>
                <a:endParaRPr lang="en-GB" dirty="0"/>
              </a:p>
            </p:txBody>
          </p:sp>
        </mc:Choice>
        <mc:Fallback xmlns="">
          <p:sp>
            <p:nvSpPr>
              <p:cNvPr id="31" name="Oval 30">
                <a:extLst>
                  <a:ext uri="{FF2B5EF4-FFF2-40B4-BE49-F238E27FC236}">
                    <a16:creationId xmlns:a16="http://schemas.microsoft.com/office/drawing/2014/main" id="{163573D9-7ABA-58AA-8D5E-4518D76B71E3}"/>
                  </a:ext>
                </a:extLst>
              </p:cNvPr>
              <p:cNvSpPr>
                <a:spLocks noRot="1" noChangeAspect="1" noMove="1" noResize="1" noEditPoints="1" noAdjustHandles="1" noChangeArrowheads="1" noChangeShapeType="1" noTextEdit="1"/>
              </p:cNvSpPr>
              <p:nvPr/>
            </p:nvSpPr>
            <p:spPr>
              <a:xfrm>
                <a:off x="8915089" y="3253337"/>
                <a:ext cx="755780" cy="353024"/>
              </a:xfrm>
              <a:prstGeom prst="ellipse">
                <a:avLst/>
              </a:prstGeom>
              <a:blipFill>
                <a:blip r:embed="rId4"/>
                <a:stretch>
                  <a:fillRect/>
                </a:stretch>
              </a:blipFill>
              <a:ln>
                <a:solidFill>
                  <a:srgbClr val="0070C0"/>
                </a:solidFill>
              </a:ln>
            </p:spPr>
            <p:txBody>
              <a:bodyPr/>
              <a:lstStyle/>
              <a:p>
                <a:r>
                  <a:rPr lang="en-GB">
                    <a:noFill/>
                  </a:rPr>
                  <a:t> </a:t>
                </a:r>
              </a:p>
            </p:txBody>
          </p:sp>
        </mc:Fallback>
      </mc:AlternateContent>
      <p:cxnSp>
        <p:nvCxnSpPr>
          <p:cNvPr id="32" name="Straight Arrow Connector 31">
            <a:extLst>
              <a:ext uri="{FF2B5EF4-FFF2-40B4-BE49-F238E27FC236}">
                <a16:creationId xmlns:a16="http://schemas.microsoft.com/office/drawing/2014/main" id="{CCE9D817-A1E2-CFBC-8C62-A35A603B7555}"/>
              </a:ext>
            </a:extLst>
          </p:cNvPr>
          <p:cNvCxnSpPr>
            <a:stCxn id="31" idx="4"/>
          </p:cNvCxnSpPr>
          <p:nvPr/>
        </p:nvCxnSpPr>
        <p:spPr>
          <a:xfrm flipH="1">
            <a:off x="9199673" y="3606361"/>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E08AC319-4499-4B8B-CB21-424D82A0D644}"/>
              </a:ext>
            </a:extLst>
          </p:cNvPr>
          <p:cNvSpPr/>
          <p:nvPr/>
        </p:nvSpPr>
        <p:spPr>
          <a:xfrm>
            <a:off x="4146421" y="5430416"/>
            <a:ext cx="171735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t>Math8</a:t>
            </a:r>
          </a:p>
        </p:txBody>
      </p:sp>
      <p:cxnSp>
        <p:nvCxnSpPr>
          <p:cNvPr id="13" name="Straight Arrow Connector 12">
            <a:extLst>
              <a:ext uri="{FF2B5EF4-FFF2-40B4-BE49-F238E27FC236}">
                <a16:creationId xmlns:a16="http://schemas.microsoft.com/office/drawing/2014/main" id="{68C16839-D74B-787E-8292-41C38748A90A}"/>
              </a:ext>
            </a:extLst>
          </p:cNvPr>
          <p:cNvCxnSpPr>
            <a:cxnSpLocks/>
            <a:stCxn id="20" idx="2"/>
            <a:endCxn id="12" idx="1"/>
          </p:cNvCxnSpPr>
          <p:nvPr/>
        </p:nvCxnSpPr>
        <p:spPr>
          <a:xfrm>
            <a:off x="1453244" y="4834060"/>
            <a:ext cx="2693177" cy="1070701"/>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FBC66601-91F6-DC0E-DBE3-4A81B4EC9120}"/>
              </a:ext>
            </a:extLst>
          </p:cNvPr>
          <p:cNvCxnSpPr>
            <a:cxnSpLocks/>
            <a:stCxn id="12" idx="3"/>
          </p:cNvCxnSpPr>
          <p:nvPr/>
        </p:nvCxnSpPr>
        <p:spPr>
          <a:xfrm flipV="1">
            <a:off x="5863771" y="4438559"/>
            <a:ext cx="2496458" cy="1466202"/>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8" name="Oval 37">
                <a:extLst>
                  <a:ext uri="{FF2B5EF4-FFF2-40B4-BE49-F238E27FC236}">
                    <a16:creationId xmlns:a16="http://schemas.microsoft.com/office/drawing/2014/main" id="{10BA7C4C-76AC-A9B3-132B-369E86D8D28B}"/>
                  </a:ext>
                </a:extLst>
              </p:cNvPr>
              <p:cNvSpPr/>
              <p:nvPr/>
            </p:nvSpPr>
            <p:spPr>
              <a:xfrm>
                <a:off x="4992518" y="6457968"/>
                <a:ext cx="676155" cy="400032"/>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r>
                            <a:rPr lang="en-GB" b="0" i="1" smtClean="0">
                              <a:latin typeface="Cambria Math" panose="02040503050406030204" pitchFamily="18" charset="0"/>
                            </a:rPr>
                            <m:t>8</m:t>
                          </m:r>
                        </m:sub>
                      </m:sSub>
                    </m:oMath>
                  </m:oMathPara>
                </a14:m>
                <a:endParaRPr lang="en-GB" dirty="0"/>
              </a:p>
            </p:txBody>
          </p:sp>
        </mc:Choice>
        <mc:Fallback xmlns="">
          <p:sp>
            <p:nvSpPr>
              <p:cNvPr id="38" name="Oval 37">
                <a:extLst>
                  <a:ext uri="{FF2B5EF4-FFF2-40B4-BE49-F238E27FC236}">
                    <a16:creationId xmlns:a16="http://schemas.microsoft.com/office/drawing/2014/main" id="{10BA7C4C-76AC-A9B3-132B-369E86D8D28B}"/>
                  </a:ext>
                </a:extLst>
              </p:cNvPr>
              <p:cNvSpPr>
                <a:spLocks noRot="1" noChangeAspect="1" noMove="1" noResize="1" noEditPoints="1" noAdjustHandles="1" noChangeArrowheads="1" noChangeShapeType="1" noTextEdit="1"/>
              </p:cNvSpPr>
              <p:nvPr/>
            </p:nvSpPr>
            <p:spPr>
              <a:xfrm>
                <a:off x="4992518" y="6457968"/>
                <a:ext cx="676155" cy="400032"/>
              </a:xfrm>
              <a:prstGeom prst="ellipse">
                <a:avLst/>
              </a:prstGeom>
              <a:blipFill>
                <a:blip r:embed="rId5"/>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39" name="Straight Arrow Connector 38">
            <a:extLst>
              <a:ext uri="{FF2B5EF4-FFF2-40B4-BE49-F238E27FC236}">
                <a16:creationId xmlns:a16="http://schemas.microsoft.com/office/drawing/2014/main" id="{1F982445-A0F3-42E9-0923-D954517F9ABC}"/>
              </a:ext>
            </a:extLst>
          </p:cNvPr>
          <p:cNvCxnSpPr>
            <a:cxnSpLocks/>
          </p:cNvCxnSpPr>
          <p:nvPr/>
        </p:nvCxnSpPr>
        <p:spPr>
          <a:xfrm flipH="1" flipV="1">
            <a:off x="4953033" y="6379106"/>
            <a:ext cx="338078" cy="11244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226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Parallel mediators</a:t>
            </a:r>
          </a:p>
        </p:txBody>
      </p:sp>
      <p:sp>
        <p:nvSpPr>
          <p:cNvPr id="19" name="TextBox 18">
            <a:extLst>
              <a:ext uri="{FF2B5EF4-FFF2-40B4-BE49-F238E27FC236}">
                <a16:creationId xmlns:a16="http://schemas.microsoft.com/office/drawing/2014/main" id="{6166D3C3-85D2-AACE-709A-03E52F1B2808}"/>
              </a:ext>
            </a:extLst>
          </p:cNvPr>
          <p:cNvSpPr txBox="1"/>
          <p:nvPr/>
        </p:nvSpPr>
        <p:spPr>
          <a:xfrm>
            <a:off x="270236" y="1122610"/>
            <a:ext cx="10500868" cy="1384995"/>
          </a:xfrm>
          <a:prstGeom prst="rect">
            <a:avLst/>
          </a:prstGeom>
          <a:noFill/>
        </p:spPr>
        <p:txBody>
          <a:bodyPr wrap="square" rtlCol="0">
            <a:spAutoFit/>
          </a:bodyPr>
          <a:lstStyle/>
          <a:p>
            <a:r>
              <a:rPr lang="en-GB" sz="2400" dirty="0"/>
              <a:t>The predictor influences the outcome through two or more mediators. The mediators do not influence one other.  However, they may be correlated.</a:t>
            </a:r>
          </a:p>
          <a:p>
            <a:endParaRPr lang="en-GB" dirty="0"/>
          </a:p>
          <a:p>
            <a:endParaRPr lang="en-GB" dirty="0"/>
          </a:p>
        </p:txBody>
      </p:sp>
      <p:pic>
        <p:nvPicPr>
          <p:cNvPr id="4" name="Picture 3">
            <a:extLst>
              <a:ext uri="{FF2B5EF4-FFF2-40B4-BE49-F238E27FC236}">
                <a16:creationId xmlns:a16="http://schemas.microsoft.com/office/drawing/2014/main" id="{A97623B5-18C2-66F1-4C7B-5A52B5CA0E4A}"/>
              </a:ext>
            </a:extLst>
          </p:cNvPr>
          <p:cNvPicPr>
            <a:picLocks noChangeAspect="1"/>
          </p:cNvPicPr>
          <p:nvPr/>
        </p:nvPicPr>
        <p:blipFill>
          <a:blip r:embed="rId3"/>
          <a:stretch>
            <a:fillRect/>
          </a:stretch>
        </p:blipFill>
        <p:spPr>
          <a:xfrm>
            <a:off x="1338750" y="2338597"/>
            <a:ext cx="4437102" cy="2180806"/>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6B08F2F8-D280-7CD3-F613-05A1B5884718}"/>
                  </a:ext>
                </a:extLst>
              </p:cNvPr>
              <p:cNvSpPr txBox="1"/>
              <p:nvPr/>
            </p:nvSpPr>
            <p:spPr>
              <a:xfrm>
                <a:off x="-48126" y="4519403"/>
                <a:ext cx="12721388" cy="4097212"/>
              </a:xfrm>
              <a:prstGeom prst="rect">
                <a:avLst/>
              </a:prstGeom>
              <a:noFill/>
            </p:spPr>
            <p:txBody>
              <a:bodyPr wrap="square" rtlCol="0">
                <a:spAutoFit/>
              </a:bodyPr>
              <a:lstStyle/>
              <a:p>
                <a:r>
                  <a:rPr lang="en-GB" sz="2800" dirty="0"/>
                  <a:t>M1 (Read8)</a:t>
                </a:r>
                <a14:m>
                  <m:oMath xmlns:m="http://schemas.openxmlformats.org/officeDocument/2006/math">
                    <m:r>
                      <a:rPr lang="en-GB" sz="2800" b="0" i="1" smtClean="0">
                        <a:latin typeface="Cambria Math" panose="02040503050406030204" pitchFamily="18" charset="0"/>
                      </a:rPr>
                      <m:t> =</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𝑖𝑛𝑡𝑒𝑟𝑐𝑒𝑝𝑡</m:t>
                        </m:r>
                      </m:e>
                      <m:sub>
                        <m:r>
                          <a:rPr lang="en-GB" sz="2800" b="0" i="1" smtClean="0">
                            <a:latin typeface="Cambria Math" panose="02040503050406030204" pitchFamily="18" charset="0"/>
                          </a:rPr>
                          <m:t>𝑅</m:t>
                        </m:r>
                        <m:r>
                          <a:rPr lang="en-GB" sz="2800" b="0" i="1" smtClean="0">
                            <a:latin typeface="Cambria Math" panose="02040503050406030204" pitchFamily="18" charset="0"/>
                          </a:rPr>
                          <m:t>8</m:t>
                        </m:r>
                      </m:sub>
                    </m:sSub>
                    <m:r>
                      <a:rPr lang="en-GB" sz="2800" b="0" i="1" smtClean="0">
                        <a:latin typeface="Cambria Math" panose="02040503050406030204" pitchFamily="18" charset="0"/>
                      </a:rPr>
                      <m:t> +</m:t>
                    </m:r>
                    <m:r>
                      <a:rPr lang="en-GB" sz="2800" b="0" i="1" smtClean="0">
                        <a:latin typeface="Cambria Math" panose="02040503050406030204" pitchFamily="18" charset="0"/>
                      </a:rPr>
                      <m:t>𝑎</m:t>
                    </m:r>
                    <m:r>
                      <a:rPr lang="en-GB" sz="2800" b="0" i="1" smtClean="0">
                        <a:latin typeface="Cambria Math" panose="02040503050406030204" pitchFamily="18" charset="0"/>
                      </a:rPr>
                      <m:t>1 (</m:t>
                    </m:r>
                    <m:r>
                      <a:rPr lang="en-GB" sz="2800" b="0" i="1" smtClean="0">
                        <a:latin typeface="Cambria Math" panose="02040503050406030204" pitchFamily="18" charset="0"/>
                      </a:rPr>
                      <m:t>𝐻𝑖𝑔h𝐼𝑛𝑐𝑜𝑚𝑒</m:t>
                    </m:r>
                    <m:r>
                      <a:rPr lang="en-GB" sz="2800" b="0" i="1" smtClean="0">
                        <a:latin typeface="Cambria Math" panose="02040503050406030204" pitchFamily="18" charset="0"/>
                      </a:rPr>
                      <m:t>)</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 </m:t>
                        </m:r>
                        <m:r>
                          <a:rPr lang="en-GB" sz="2800" b="0" i="1" smtClean="0">
                            <a:latin typeface="Cambria Math" panose="02040503050406030204" pitchFamily="18" charset="0"/>
                          </a:rPr>
                          <m:t>𝑒</m:t>
                        </m:r>
                      </m:e>
                      <m:sub>
                        <m:r>
                          <a:rPr lang="en-GB" sz="2800" b="0" i="1" smtClean="0">
                            <a:latin typeface="Cambria Math" panose="02040503050406030204" pitchFamily="18" charset="0"/>
                          </a:rPr>
                          <m:t>𝑟𝑒𝑎𝑑</m:t>
                        </m:r>
                        <m:r>
                          <a:rPr lang="en-GB" sz="2800" b="0" i="1" smtClean="0">
                            <a:latin typeface="Cambria Math" panose="02040503050406030204" pitchFamily="18" charset="0"/>
                          </a:rPr>
                          <m:t>8</m:t>
                        </m:r>
                      </m:sub>
                    </m:sSub>
                  </m:oMath>
                </a14:m>
                <a:r>
                  <a:rPr lang="en-GB" sz="2800" dirty="0"/>
                  <a:t> </a:t>
                </a:r>
              </a:p>
              <a:p>
                <a:r>
                  <a:rPr lang="en-GB" sz="2800" dirty="0"/>
                  <a:t>M2 (Math8)</a:t>
                </a:r>
                <a14:m>
                  <m:oMath xmlns:m="http://schemas.openxmlformats.org/officeDocument/2006/math">
                    <m:r>
                      <a:rPr lang="en-GB" sz="2800" b="0" i="1" smtClean="0">
                        <a:latin typeface="Cambria Math" panose="02040503050406030204" pitchFamily="18" charset="0"/>
                      </a:rPr>
                      <m:t> =</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𝑖𝑛𝑡𝑒𝑟𝑐𝑒𝑝𝑡</m:t>
                        </m:r>
                      </m:e>
                      <m:sub>
                        <m:r>
                          <a:rPr lang="en-GB" sz="2800" b="0" i="1" smtClean="0">
                            <a:latin typeface="Cambria Math" panose="02040503050406030204" pitchFamily="18" charset="0"/>
                          </a:rPr>
                          <m:t>𝑀</m:t>
                        </m:r>
                        <m:r>
                          <a:rPr lang="en-GB" sz="2800" b="0" i="1" smtClean="0">
                            <a:latin typeface="Cambria Math" panose="02040503050406030204" pitchFamily="18" charset="0"/>
                          </a:rPr>
                          <m:t>8</m:t>
                        </m:r>
                      </m:sub>
                    </m:sSub>
                    <m:r>
                      <a:rPr lang="en-GB" sz="2800" b="0" i="1" smtClean="0">
                        <a:latin typeface="Cambria Math" panose="02040503050406030204" pitchFamily="18" charset="0"/>
                      </a:rPr>
                      <m:t> +</m:t>
                    </m:r>
                    <m:r>
                      <a:rPr lang="en-GB" sz="2800" b="0" i="1" smtClean="0">
                        <a:latin typeface="Cambria Math" panose="02040503050406030204" pitchFamily="18" charset="0"/>
                      </a:rPr>
                      <m:t>𝑎</m:t>
                    </m:r>
                    <m:r>
                      <a:rPr lang="en-GB" sz="2800" b="0" i="1" smtClean="0">
                        <a:latin typeface="Cambria Math" panose="02040503050406030204" pitchFamily="18" charset="0"/>
                      </a:rPr>
                      <m:t>2 (</m:t>
                    </m:r>
                    <m:r>
                      <a:rPr lang="en-GB" sz="2800" b="0" i="1" smtClean="0">
                        <a:latin typeface="Cambria Math" panose="02040503050406030204" pitchFamily="18" charset="0"/>
                      </a:rPr>
                      <m:t>𝐻𝑖𝑔h𝐼𝑛𝑐𝑜𝑚𝑒</m:t>
                    </m:r>
                    <m:r>
                      <a:rPr lang="en-GB" sz="2800" b="0" i="1" smtClean="0">
                        <a:latin typeface="Cambria Math" panose="02040503050406030204" pitchFamily="18" charset="0"/>
                      </a:rPr>
                      <m:t>)</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 </m:t>
                        </m:r>
                        <m:r>
                          <a:rPr lang="en-GB" sz="2800" b="0" i="1" smtClean="0">
                            <a:latin typeface="Cambria Math" panose="02040503050406030204" pitchFamily="18" charset="0"/>
                          </a:rPr>
                          <m:t>𝑒</m:t>
                        </m:r>
                      </m:e>
                      <m:sub>
                        <m:r>
                          <a:rPr lang="en-GB" sz="2800" b="0" i="1" smtClean="0">
                            <a:latin typeface="Cambria Math" panose="02040503050406030204" pitchFamily="18" charset="0"/>
                          </a:rPr>
                          <m:t>𝑚𝑎𝑡h</m:t>
                        </m:r>
                        <m:r>
                          <a:rPr lang="en-GB" sz="2800" b="0" i="1" smtClean="0">
                            <a:latin typeface="Cambria Math" panose="02040503050406030204" pitchFamily="18" charset="0"/>
                          </a:rPr>
                          <m:t>8</m:t>
                        </m:r>
                      </m:sub>
                    </m:sSub>
                  </m:oMath>
                </a14:m>
                <a:r>
                  <a:rPr lang="en-GB" sz="2800" dirty="0"/>
                  <a:t> </a:t>
                </a:r>
              </a:p>
              <a:p>
                <a:r>
                  <a:rPr lang="en-GB" sz="2800" b="0" dirty="0"/>
                  <a:t>Math12</a:t>
                </a:r>
                <a14:m>
                  <m:oMath xmlns:m="http://schemas.openxmlformats.org/officeDocument/2006/math">
                    <m:r>
                      <a:rPr lang="en-GB" sz="2800" b="0" i="1" smtClean="0">
                        <a:latin typeface="Cambria Math" panose="02040503050406030204" pitchFamily="18" charset="0"/>
                      </a:rPr>
                      <m:t> =</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𝑖𝑛𝑡𝑒𝑟𝑐𝑒𝑝𝑡</m:t>
                        </m:r>
                      </m:e>
                      <m:sub>
                        <m:r>
                          <a:rPr lang="en-GB" sz="2800" b="0" i="1" smtClean="0">
                            <a:latin typeface="Cambria Math" panose="02040503050406030204" pitchFamily="18" charset="0"/>
                          </a:rPr>
                          <m:t>𝑚𝑎𝑡h</m:t>
                        </m:r>
                        <m:r>
                          <a:rPr lang="en-GB" sz="2800" b="0" i="1" smtClean="0">
                            <a:latin typeface="Cambria Math" panose="02040503050406030204" pitchFamily="18" charset="0"/>
                          </a:rPr>
                          <m:t>12</m:t>
                        </m:r>
                      </m:sub>
                    </m:sSub>
                    <m:r>
                      <a:rPr lang="en-GB" sz="2800" b="0" i="1" smtClean="0">
                        <a:latin typeface="Cambria Math" panose="02040503050406030204" pitchFamily="18" charset="0"/>
                      </a:rPr>
                      <m:t> +</m:t>
                    </m:r>
                    <m:r>
                      <a:rPr lang="en-GB" sz="2800" b="0" i="1" smtClean="0">
                        <a:solidFill>
                          <a:srgbClr val="C00000"/>
                        </a:solidFill>
                        <a:latin typeface="Cambria Math" panose="02040503050406030204" pitchFamily="18" charset="0"/>
                      </a:rPr>
                      <m:t>𝑐</m:t>
                    </m:r>
                    <m:r>
                      <a:rPr lang="en-GB" sz="2800" b="0" i="1" smtClean="0">
                        <a:latin typeface="Cambria Math" panose="02040503050406030204" pitchFamily="18" charset="0"/>
                      </a:rPr>
                      <m:t> (</m:t>
                    </m:r>
                    <m:r>
                      <a:rPr lang="en-GB" sz="2800" b="0" i="1" smtClean="0">
                        <a:latin typeface="Cambria Math" panose="02040503050406030204" pitchFamily="18" charset="0"/>
                      </a:rPr>
                      <m:t>𝐻𝑖h𝐼𝑛𝑐</m:t>
                    </m:r>
                    <m:r>
                      <a:rPr lang="en-GB" sz="2800" b="0" i="1" smtClean="0">
                        <a:latin typeface="Cambria Math" panose="02040503050406030204" pitchFamily="18" charset="0"/>
                      </a:rPr>
                      <m:t>)+</m:t>
                    </m:r>
                    <m:nary>
                      <m:naryPr>
                        <m:chr m:val="∑"/>
                        <m:ctrlPr>
                          <a:rPr lang="en-GB" sz="2800" b="0" i="1" smtClean="0">
                            <a:latin typeface="Cambria Math" panose="02040503050406030204" pitchFamily="18" charset="0"/>
                          </a:rPr>
                        </m:ctrlPr>
                      </m:naryPr>
                      <m:sub>
                        <m:r>
                          <m:rPr>
                            <m:brk m:alnAt="23"/>
                          </m:rPr>
                          <a:rPr lang="en-GB" sz="2800" b="0" i="1" smtClean="0">
                            <a:latin typeface="Cambria Math" panose="02040503050406030204" pitchFamily="18" charset="0"/>
                          </a:rPr>
                          <m:t>𝑖</m:t>
                        </m:r>
                        <m:r>
                          <a:rPr lang="en-GB" sz="2800" b="0" i="1" smtClean="0">
                            <a:latin typeface="Cambria Math" panose="02040503050406030204" pitchFamily="18" charset="0"/>
                          </a:rPr>
                          <m:t>=1</m:t>
                        </m:r>
                      </m:sub>
                      <m:sup>
                        <m:r>
                          <a:rPr lang="en-GB" sz="2800" b="0" i="1" smtClean="0">
                            <a:latin typeface="Cambria Math" panose="02040503050406030204" pitchFamily="18" charset="0"/>
                          </a:rPr>
                          <m:t>𝑘</m:t>
                        </m:r>
                      </m:sup>
                      <m:e>
                        <m:r>
                          <a:rPr lang="en-GB" sz="2800" b="0" i="1" smtClean="0">
                            <a:latin typeface="Cambria Math" panose="02040503050406030204" pitchFamily="18" charset="0"/>
                          </a:rPr>
                          <m:t> </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𝑏</m:t>
                            </m:r>
                          </m:e>
                          <m:sub>
                            <m:r>
                              <a:rPr lang="en-GB" sz="2800" b="0" i="1" smtClean="0">
                                <a:latin typeface="Cambria Math" panose="02040503050406030204" pitchFamily="18" charset="0"/>
                              </a:rPr>
                              <m:t>𝑖</m:t>
                            </m:r>
                          </m:sub>
                        </m:sSub>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𝑀</m:t>
                            </m:r>
                          </m:e>
                          <m:sub>
                            <m:r>
                              <a:rPr lang="en-GB" sz="2800" b="0" i="1" smtClean="0">
                                <a:latin typeface="Cambria Math" panose="02040503050406030204" pitchFamily="18" charset="0"/>
                              </a:rPr>
                              <m:t>𝑖</m:t>
                            </m:r>
                          </m:sub>
                        </m:sSub>
                      </m:e>
                    </m:nary>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 </m:t>
                        </m:r>
                        <m:r>
                          <a:rPr lang="en-GB" sz="2800" b="0" i="1" smtClean="0">
                            <a:latin typeface="Cambria Math" panose="02040503050406030204" pitchFamily="18" charset="0"/>
                          </a:rPr>
                          <m:t>𝑒</m:t>
                        </m:r>
                      </m:e>
                      <m:sub>
                        <m:r>
                          <a:rPr lang="en-GB" sz="2800" b="0" i="1" smtClean="0">
                            <a:latin typeface="Cambria Math" panose="02040503050406030204" pitchFamily="18" charset="0"/>
                          </a:rPr>
                          <m:t>𝑚𝑎𝑡h</m:t>
                        </m:r>
                        <m:r>
                          <a:rPr lang="en-GB" sz="2800" b="0" i="1" smtClean="0">
                            <a:latin typeface="Cambria Math" panose="02040503050406030204" pitchFamily="18" charset="0"/>
                          </a:rPr>
                          <m:t>12</m:t>
                        </m:r>
                      </m:sub>
                    </m:sSub>
                  </m:oMath>
                </a14:m>
                <a:r>
                  <a:rPr lang="en-GB" sz="2800" dirty="0"/>
                  <a:t> </a:t>
                </a:r>
              </a:p>
              <a:p>
                <a:r>
                  <a:rPr lang="en-GB" sz="2800" dirty="0">
                    <a:sym typeface="Wingdings" panose="05000000000000000000" pitchFamily="2" charset="2"/>
                  </a:rPr>
                  <a:t></a:t>
                </a:r>
                <a:endParaRPr lang="en-GB" sz="2800" dirty="0"/>
              </a:p>
              <a:p>
                <a:r>
                  <a:rPr lang="en-GB" sz="2800" b="0" dirty="0"/>
                  <a:t>Math12</a:t>
                </a:r>
                <a14:m>
                  <m:oMath xmlns:m="http://schemas.openxmlformats.org/officeDocument/2006/math">
                    <m:r>
                      <a:rPr lang="en-GB" sz="2800" b="0" i="1" smtClean="0">
                        <a:latin typeface="Cambria Math" panose="02040503050406030204" pitchFamily="18" charset="0"/>
                      </a:rPr>
                      <m:t> =</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𝑖𝑛𝑡𝑒𝑟𝑐𝑒𝑝𝑡</m:t>
                        </m:r>
                      </m:e>
                      <m:sub>
                        <m:r>
                          <a:rPr lang="en-GB" sz="2800" b="0" i="1" smtClean="0">
                            <a:latin typeface="Cambria Math" panose="02040503050406030204" pitchFamily="18" charset="0"/>
                          </a:rPr>
                          <m:t>𝑚𝑎𝑡h</m:t>
                        </m:r>
                        <m:r>
                          <a:rPr lang="en-GB" sz="2800" b="0" i="1" smtClean="0">
                            <a:latin typeface="Cambria Math" panose="02040503050406030204" pitchFamily="18" charset="0"/>
                          </a:rPr>
                          <m:t>12</m:t>
                        </m:r>
                      </m:sub>
                    </m:sSub>
                    <m:r>
                      <a:rPr lang="en-GB" sz="2800" b="0" i="1" smtClean="0">
                        <a:latin typeface="Cambria Math" panose="02040503050406030204" pitchFamily="18" charset="0"/>
                      </a:rPr>
                      <m:t> +</m:t>
                    </m:r>
                    <m:r>
                      <a:rPr lang="en-GB" sz="2800" b="0" i="1" smtClean="0">
                        <a:solidFill>
                          <a:srgbClr val="C00000"/>
                        </a:solidFill>
                        <a:latin typeface="Cambria Math" panose="02040503050406030204" pitchFamily="18" charset="0"/>
                      </a:rPr>
                      <m:t>𝑐</m:t>
                    </m:r>
                    <m:r>
                      <a:rPr lang="en-GB" sz="2800" b="0" i="1" smtClean="0">
                        <a:latin typeface="Cambria Math" panose="02040503050406030204" pitchFamily="18" charset="0"/>
                      </a:rPr>
                      <m:t> </m:t>
                    </m:r>
                    <m:d>
                      <m:dPr>
                        <m:ctrlPr>
                          <a:rPr lang="en-GB" sz="2800" b="0" i="1" smtClean="0">
                            <a:latin typeface="Cambria Math" panose="02040503050406030204" pitchFamily="18" charset="0"/>
                          </a:rPr>
                        </m:ctrlPr>
                      </m:dPr>
                      <m:e>
                        <m:r>
                          <a:rPr lang="en-GB" sz="2800" b="0" i="1" smtClean="0">
                            <a:latin typeface="Cambria Math" panose="02040503050406030204" pitchFamily="18" charset="0"/>
                          </a:rPr>
                          <m:t>𝐻𝑖h𝐼𝑛𝑐</m:t>
                        </m:r>
                      </m:e>
                    </m:d>
                    <m:r>
                      <a:rPr lang="en-GB" sz="2800" b="0" i="1" smtClean="0">
                        <a:latin typeface="Cambria Math" panose="02040503050406030204" pitchFamily="18" charset="0"/>
                      </a:rPr>
                      <m:t>+</m:t>
                    </m:r>
                    <m:r>
                      <a:rPr lang="en-GB" sz="2800" b="0" i="1" smtClean="0">
                        <a:latin typeface="Cambria Math" panose="02040503050406030204" pitchFamily="18" charset="0"/>
                      </a:rPr>
                      <m:t>𝑏</m:t>
                    </m:r>
                    <m:r>
                      <a:rPr lang="en-GB" sz="2800" b="0" i="1" smtClean="0">
                        <a:latin typeface="Cambria Math" panose="02040503050406030204" pitchFamily="18" charset="0"/>
                      </a:rPr>
                      <m:t>1</m:t>
                    </m:r>
                    <m:d>
                      <m:dPr>
                        <m:ctrlPr>
                          <a:rPr lang="en-GB" sz="2800" b="0" i="1" smtClean="0">
                            <a:latin typeface="Cambria Math" panose="02040503050406030204" pitchFamily="18" charset="0"/>
                          </a:rPr>
                        </m:ctrlPr>
                      </m:dPr>
                      <m:e>
                        <m:r>
                          <a:rPr lang="en-GB" sz="2800" b="0" i="1" smtClean="0">
                            <a:latin typeface="Cambria Math" panose="02040503050406030204" pitchFamily="18" charset="0"/>
                          </a:rPr>
                          <m:t>𝑅𝑒𝑎𝑑</m:t>
                        </m:r>
                        <m:r>
                          <a:rPr lang="en-GB" sz="2800" b="0" i="1" smtClean="0">
                            <a:latin typeface="Cambria Math" panose="02040503050406030204" pitchFamily="18" charset="0"/>
                          </a:rPr>
                          <m:t>8</m:t>
                        </m:r>
                      </m:e>
                    </m:d>
                    <m:r>
                      <a:rPr lang="en-GB" sz="2800" b="0" i="1" smtClean="0">
                        <a:latin typeface="Cambria Math" panose="02040503050406030204" pitchFamily="18" charset="0"/>
                      </a:rPr>
                      <m:t>+</m:t>
                    </m:r>
                    <m:r>
                      <a:rPr lang="en-GB" sz="2800" b="0" i="1" smtClean="0">
                        <a:latin typeface="Cambria Math" panose="02040503050406030204" pitchFamily="18" charset="0"/>
                      </a:rPr>
                      <m:t>𝑏</m:t>
                    </m:r>
                    <m:r>
                      <a:rPr lang="en-GB" sz="2800" b="0" i="1" smtClean="0">
                        <a:latin typeface="Cambria Math" panose="02040503050406030204" pitchFamily="18" charset="0"/>
                      </a:rPr>
                      <m:t>2(</m:t>
                    </m:r>
                    <m:r>
                      <a:rPr lang="en-GB" sz="2800" b="0" i="1" smtClean="0">
                        <a:latin typeface="Cambria Math" panose="02040503050406030204" pitchFamily="18" charset="0"/>
                      </a:rPr>
                      <m:t>𝑀𝑎𝑡h</m:t>
                    </m:r>
                    <m:r>
                      <a:rPr lang="en-GB" sz="2800" b="0" i="1" smtClean="0">
                        <a:latin typeface="Cambria Math" panose="02040503050406030204" pitchFamily="18" charset="0"/>
                      </a:rPr>
                      <m:t>8)</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 </m:t>
                        </m:r>
                        <m:r>
                          <a:rPr lang="en-GB" sz="2800" b="0" i="1" smtClean="0">
                            <a:latin typeface="Cambria Math" panose="02040503050406030204" pitchFamily="18" charset="0"/>
                          </a:rPr>
                          <m:t>𝑒</m:t>
                        </m:r>
                      </m:e>
                      <m:sub>
                        <m:r>
                          <a:rPr lang="en-GB" sz="2800" b="0" i="1" smtClean="0">
                            <a:latin typeface="Cambria Math" panose="02040503050406030204" pitchFamily="18" charset="0"/>
                          </a:rPr>
                          <m:t>𝑚𝑎𝑡h</m:t>
                        </m:r>
                        <m:r>
                          <a:rPr lang="en-GB" sz="2800" b="0" i="1" smtClean="0">
                            <a:latin typeface="Cambria Math" panose="02040503050406030204" pitchFamily="18" charset="0"/>
                          </a:rPr>
                          <m:t>12</m:t>
                        </m:r>
                      </m:sub>
                    </m:sSub>
                  </m:oMath>
                </a14:m>
                <a:r>
                  <a:rPr lang="en-GB" sz="2800" dirty="0"/>
                  <a:t> </a:t>
                </a:r>
              </a:p>
              <a:p>
                <a:endParaRPr lang="en-GB" sz="2800" dirty="0"/>
              </a:p>
              <a:p>
                <a:endParaRPr lang="en-GB" dirty="0"/>
              </a:p>
              <a:p>
                <a:endParaRPr lang="en-GB" dirty="0"/>
              </a:p>
              <a:p>
                <a:endParaRPr lang="en-GB" dirty="0"/>
              </a:p>
              <a:p>
                <a:endParaRPr lang="en-GB" dirty="0"/>
              </a:p>
              <a:p>
                <a:r>
                  <a:rPr lang="en-GB" dirty="0"/>
                  <a:t> </a:t>
                </a:r>
              </a:p>
            </p:txBody>
          </p:sp>
        </mc:Choice>
        <mc:Fallback xmlns="">
          <p:sp>
            <p:nvSpPr>
              <p:cNvPr id="5" name="TextBox 4">
                <a:extLst>
                  <a:ext uri="{FF2B5EF4-FFF2-40B4-BE49-F238E27FC236}">
                    <a16:creationId xmlns:a16="http://schemas.microsoft.com/office/drawing/2014/main" id="{6B08F2F8-D280-7CD3-F613-05A1B5884718}"/>
                  </a:ext>
                </a:extLst>
              </p:cNvPr>
              <p:cNvSpPr txBox="1">
                <a:spLocks noRot="1" noChangeAspect="1" noMove="1" noResize="1" noEditPoints="1" noAdjustHandles="1" noChangeArrowheads="1" noChangeShapeType="1" noTextEdit="1"/>
              </p:cNvSpPr>
              <p:nvPr/>
            </p:nvSpPr>
            <p:spPr>
              <a:xfrm>
                <a:off x="-48126" y="4519403"/>
                <a:ext cx="12721388" cy="4097212"/>
              </a:xfrm>
              <a:prstGeom prst="rect">
                <a:avLst/>
              </a:prstGeom>
              <a:blipFill>
                <a:blip r:embed="rId4"/>
                <a:stretch>
                  <a:fillRect l="-958" t="-1339"/>
                </a:stretch>
              </a:blipFill>
            </p:spPr>
            <p:txBody>
              <a:bodyPr/>
              <a:lstStyle/>
              <a:p>
                <a:r>
                  <a:rPr lang="en-GB">
                    <a:noFill/>
                  </a:rPr>
                  <a:t> </a:t>
                </a:r>
              </a:p>
            </p:txBody>
          </p:sp>
        </mc:Fallback>
      </mc:AlternateContent>
      <p:sp>
        <p:nvSpPr>
          <p:cNvPr id="6" name="TextBox 5">
            <a:extLst>
              <a:ext uri="{FF2B5EF4-FFF2-40B4-BE49-F238E27FC236}">
                <a16:creationId xmlns:a16="http://schemas.microsoft.com/office/drawing/2014/main" id="{5FA02D62-1DE2-1298-CEC2-51FE08CFFDA0}"/>
              </a:ext>
            </a:extLst>
          </p:cNvPr>
          <p:cNvSpPr txBox="1"/>
          <p:nvPr/>
        </p:nvSpPr>
        <p:spPr>
          <a:xfrm>
            <a:off x="2105247" y="2679405"/>
            <a:ext cx="412292" cy="369332"/>
          </a:xfrm>
          <a:prstGeom prst="rect">
            <a:avLst/>
          </a:prstGeom>
          <a:noFill/>
        </p:spPr>
        <p:txBody>
          <a:bodyPr wrap="none" rtlCol="0">
            <a:spAutoFit/>
          </a:bodyPr>
          <a:lstStyle/>
          <a:p>
            <a:r>
              <a:rPr lang="en-GB" dirty="0"/>
              <a:t>a1</a:t>
            </a:r>
          </a:p>
        </p:txBody>
      </p:sp>
      <p:sp>
        <p:nvSpPr>
          <p:cNvPr id="8" name="TextBox 7">
            <a:extLst>
              <a:ext uri="{FF2B5EF4-FFF2-40B4-BE49-F238E27FC236}">
                <a16:creationId xmlns:a16="http://schemas.microsoft.com/office/drawing/2014/main" id="{CEFE31C9-AF49-F580-B174-162339CB9B8C}"/>
              </a:ext>
            </a:extLst>
          </p:cNvPr>
          <p:cNvSpPr txBox="1"/>
          <p:nvPr/>
        </p:nvSpPr>
        <p:spPr>
          <a:xfrm>
            <a:off x="2105247" y="3780668"/>
            <a:ext cx="412292" cy="369332"/>
          </a:xfrm>
          <a:prstGeom prst="rect">
            <a:avLst/>
          </a:prstGeom>
          <a:noFill/>
        </p:spPr>
        <p:txBody>
          <a:bodyPr wrap="none" rtlCol="0">
            <a:spAutoFit/>
          </a:bodyPr>
          <a:lstStyle/>
          <a:p>
            <a:r>
              <a:rPr lang="en-GB" dirty="0"/>
              <a:t>a2</a:t>
            </a:r>
          </a:p>
        </p:txBody>
      </p:sp>
      <p:sp>
        <p:nvSpPr>
          <p:cNvPr id="9" name="TextBox 8">
            <a:extLst>
              <a:ext uri="{FF2B5EF4-FFF2-40B4-BE49-F238E27FC236}">
                <a16:creationId xmlns:a16="http://schemas.microsoft.com/office/drawing/2014/main" id="{D617CF8D-78B7-D34B-B50F-3E47804FA74F}"/>
              </a:ext>
            </a:extLst>
          </p:cNvPr>
          <p:cNvSpPr txBox="1"/>
          <p:nvPr/>
        </p:nvSpPr>
        <p:spPr>
          <a:xfrm>
            <a:off x="4107711" y="2533714"/>
            <a:ext cx="423514" cy="369332"/>
          </a:xfrm>
          <a:prstGeom prst="rect">
            <a:avLst/>
          </a:prstGeom>
          <a:noFill/>
        </p:spPr>
        <p:txBody>
          <a:bodyPr wrap="none" rtlCol="0">
            <a:spAutoFit/>
          </a:bodyPr>
          <a:lstStyle/>
          <a:p>
            <a:r>
              <a:rPr lang="en-GB" dirty="0"/>
              <a:t>b1</a:t>
            </a:r>
          </a:p>
        </p:txBody>
      </p:sp>
      <p:sp>
        <p:nvSpPr>
          <p:cNvPr id="10" name="TextBox 9">
            <a:extLst>
              <a:ext uri="{FF2B5EF4-FFF2-40B4-BE49-F238E27FC236}">
                <a16:creationId xmlns:a16="http://schemas.microsoft.com/office/drawing/2014/main" id="{906255C8-AF78-DE93-C5E2-8128E76DF790}"/>
              </a:ext>
            </a:extLst>
          </p:cNvPr>
          <p:cNvSpPr txBox="1"/>
          <p:nvPr/>
        </p:nvSpPr>
        <p:spPr>
          <a:xfrm>
            <a:off x="4185683" y="3934367"/>
            <a:ext cx="423514" cy="369332"/>
          </a:xfrm>
          <a:prstGeom prst="rect">
            <a:avLst/>
          </a:prstGeom>
          <a:noFill/>
        </p:spPr>
        <p:txBody>
          <a:bodyPr wrap="none" rtlCol="0">
            <a:spAutoFit/>
          </a:bodyPr>
          <a:lstStyle/>
          <a:p>
            <a:r>
              <a:rPr lang="en-GB" dirty="0"/>
              <a:t>b2</a:t>
            </a:r>
          </a:p>
        </p:txBody>
      </p:sp>
      <p:sp>
        <p:nvSpPr>
          <p:cNvPr id="11" name="TextBox 10">
            <a:extLst>
              <a:ext uri="{FF2B5EF4-FFF2-40B4-BE49-F238E27FC236}">
                <a16:creationId xmlns:a16="http://schemas.microsoft.com/office/drawing/2014/main" id="{36750B25-39DD-DAFE-66D7-C06A3067F49E}"/>
              </a:ext>
            </a:extLst>
          </p:cNvPr>
          <p:cNvSpPr txBox="1"/>
          <p:nvPr/>
        </p:nvSpPr>
        <p:spPr>
          <a:xfrm>
            <a:off x="3253562" y="3244334"/>
            <a:ext cx="282450" cy="369332"/>
          </a:xfrm>
          <a:prstGeom prst="rect">
            <a:avLst/>
          </a:prstGeom>
          <a:noFill/>
        </p:spPr>
        <p:txBody>
          <a:bodyPr wrap="none" rtlCol="0">
            <a:spAutoFit/>
          </a:bodyPr>
          <a:lstStyle/>
          <a:p>
            <a:r>
              <a:rPr lang="en-GB" dirty="0"/>
              <a:t>c</a:t>
            </a:r>
          </a:p>
        </p:txBody>
      </p:sp>
    </p:spTree>
    <p:extLst>
      <p:ext uri="{BB962C8B-B14F-4D97-AF65-F5344CB8AC3E}">
        <p14:creationId xmlns:p14="http://schemas.microsoft.com/office/powerpoint/2010/main" val="1860269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Parallel mediators</a:t>
            </a:r>
          </a:p>
        </p:txBody>
      </p:sp>
      <p:sp>
        <p:nvSpPr>
          <p:cNvPr id="19" name="TextBox 18">
            <a:extLst>
              <a:ext uri="{FF2B5EF4-FFF2-40B4-BE49-F238E27FC236}">
                <a16:creationId xmlns:a16="http://schemas.microsoft.com/office/drawing/2014/main" id="{6166D3C3-85D2-AACE-709A-03E52F1B2808}"/>
              </a:ext>
            </a:extLst>
          </p:cNvPr>
          <p:cNvSpPr txBox="1"/>
          <p:nvPr/>
        </p:nvSpPr>
        <p:spPr>
          <a:xfrm>
            <a:off x="270236" y="1122610"/>
            <a:ext cx="10500868" cy="1384995"/>
          </a:xfrm>
          <a:prstGeom prst="rect">
            <a:avLst/>
          </a:prstGeom>
          <a:noFill/>
        </p:spPr>
        <p:txBody>
          <a:bodyPr wrap="square" rtlCol="0">
            <a:spAutoFit/>
          </a:bodyPr>
          <a:lstStyle/>
          <a:p>
            <a:r>
              <a:rPr lang="en-GB" sz="2400" dirty="0"/>
              <a:t>The predictor influences the outcome through two or more mediators. The mediators do not influence one other.  However, they may be correlated.</a:t>
            </a:r>
          </a:p>
          <a:p>
            <a:endParaRPr lang="en-GB" dirty="0"/>
          </a:p>
          <a:p>
            <a:endParaRPr lang="en-GB" dirty="0"/>
          </a:p>
        </p:txBody>
      </p:sp>
      <p:pic>
        <p:nvPicPr>
          <p:cNvPr id="4" name="Picture 3">
            <a:extLst>
              <a:ext uri="{FF2B5EF4-FFF2-40B4-BE49-F238E27FC236}">
                <a16:creationId xmlns:a16="http://schemas.microsoft.com/office/drawing/2014/main" id="{A97623B5-18C2-66F1-4C7B-5A52B5CA0E4A}"/>
              </a:ext>
            </a:extLst>
          </p:cNvPr>
          <p:cNvPicPr>
            <a:picLocks noChangeAspect="1"/>
          </p:cNvPicPr>
          <p:nvPr/>
        </p:nvPicPr>
        <p:blipFill>
          <a:blip r:embed="rId3"/>
          <a:stretch>
            <a:fillRect/>
          </a:stretch>
        </p:blipFill>
        <p:spPr>
          <a:xfrm>
            <a:off x="1338750" y="2338597"/>
            <a:ext cx="4437102" cy="2180806"/>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6B08F2F8-D280-7CD3-F613-05A1B5884718}"/>
                  </a:ext>
                </a:extLst>
              </p:cNvPr>
              <p:cNvSpPr txBox="1"/>
              <p:nvPr/>
            </p:nvSpPr>
            <p:spPr>
              <a:xfrm>
                <a:off x="270236" y="4519403"/>
                <a:ext cx="12403026" cy="2328843"/>
              </a:xfrm>
              <a:prstGeom prst="rect">
                <a:avLst/>
              </a:prstGeom>
              <a:noFill/>
            </p:spPr>
            <p:txBody>
              <a:bodyPr wrap="square" rtlCol="0">
                <a:spAutoFit/>
              </a:bodyPr>
              <a:lstStyle/>
              <a:p>
                <a:pPr marL="285750" indent="-285750">
                  <a:buFont typeface="Arial" panose="020B0604020202020204" pitchFamily="34" charset="0"/>
                  <a:buChar char="•"/>
                </a:pPr>
                <a:r>
                  <a:rPr lang="en-GB" sz="2800" dirty="0"/>
                  <a:t>Indirect effect through Read8: </a:t>
                </a:r>
                <a:r>
                  <a:rPr lang="en-GB" sz="2800" dirty="0">
                    <a:sym typeface="Wingdings" panose="05000000000000000000" pitchFamily="2" charset="2"/>
                  </a:rPr>
                  <a:t>a1 * b1;</a:t>
                </a:r>
              </a:p>
              <a:p>
                <a:pPr marL="285750" indent="-285750">
                  <a:buFont typeface="Arial" panose="020B0604020202020204" pitchFamily="34" charset="0"/>
                  <a:buChar char="•"/>
                </a:pPr>
                <a:r>
                  <a:rPr lang="en-GB" sz="2800" dirty="0"/>
                  <a:t>Indirect effect through Math8: </a:t>
                </a:r>
                <a:r>
                  <a:rPr lang="en-GB" sz="2800" dirty="0">
                    <a:sym typeface="Wingdings" panose="05000000000000000000" pitchFamily="2" charset="2"/>
                  </a:rPr>
                  <a:t>a2 * b2.</a:t>
                </a:r>
              </a:p>
              <a:p>
                <a:pPr marL="285750" indent="-285750">
                  <a:buFont typeface="Arial" panose="020B0604020202020204" pitchFamily="34" charset="0"/>
                  <a:buChar char="•"/>
                </a:pPr>
                <a:r>
                  <a:rPr lang="en-GB" sz="2800" dirty="0">
                    <a:sym typeface="Wingdings" panose="05000000000000000000" pitchFamily="2" charset="2"/>
                  </a:rPr>
                  <a:t>Total indirect effect: </a:t>
                </a:r>
                <a14:m>
                  <m:oMath xmlns:m="http://schemas.openxmlformats.org/officeDocument/2006/math">
                    <m:nary>
                      <m:naryPr>
                        <m:chr m:val="∑"/>
                        <m:ctrlPr>
                          <a:rPr lang="en-GB" sz="2800" i="1" smtClean="0">
                            <a:latin typeface="Cambria Math" panose="02040503050406030204" pitchFamily="18" charset="0"/>
                            <a:sym typeface="Wingdings" panose="05000000000000000000" pitchFamily="2" charset="2"/>
                          </a:rPr>
                        </m:ctrlPr>
                      </m:naryPr>
                      <m:sub>
                        <m:r>
                          <m:rPr>
                            <m:brk m:alnAt="23"/>
                          </m:rPr>
                          <a:rPr lang="en-GB" sz="2800" b="0" i="1" smtClean="0">
                            <a:latin typeface="Cambria Math" panose="02040503050406030204" pitchFamily="18" charset="0"/>
                            <a:sym typeface="Wingdings" panose="05000000000000000000" pitchFamily="2" charset="2"/>
                          </a:rPr>
                          <m:t>𝑖</m:t>
                        </m:r>
                        <m:r>
                          <a:rPr lang="en-GB" sz="2800" b="0" i="1" smtClean="0">
                            <a:latin typeface="Cambria Math" panose="02040503050406030204" pitchFamily="18" charset="0"/>
                            <a:sym typeface="Wingdings" panose="05000000000000000000" pitchFamily="2" charset="2"/>
                          </a:rPr>
                          <m:t>=1</m:t>
                        </m:r>
                      </m:sub>
                      <m:sup>
                        <m:r>
                          <a:rPr lang="en-GB" sz="2800" b="0" i="1" smtClean="0">
                            <a:latin typeface="Cambria Math" panose="02040503050406030204" pitchFamily="18" charset="0"/>
                            <a:sym typeface="Wingdings" panose="05000000000000000000" pitchFamily="2" charset="2"/>
                          </a:rPr>
                          <m:t>𝑘</m:t>
                        </m:r>
                      </m:sup>
                      <m:e>
                        <m:sSub>
                          <m:sSubPr>
                            <m:ctrlPr>
                              <a:rPr lang="en-GB" sz="2800" i="1" smtClean="0">
                                <a:latin typeface="Cambria Math" panose="02040503050406030204" pitchFamily="18" charset="0"/>
                                <a:sym typeface="Wingdings" panose="05000000000000000000" pitchFamily="2" charset="2"/>
                              </a:rPr>
                            </m:ctrlPr>
                          </m:sSubPr>
                          <m:e>
                            <m:r>
                              <a:rPr lang="en-GB" sz="2800" b="0" i="1" smtClean="0">
                                <a:latin typeface="Cambria Math" panose="02040503050406030204" pitchFamily="18" charset="0"/>
                                <a:sym typeface="Wingdings" panose="05000000000000000000" pitchFamily="2" charset="2"/>
                              </a:rPr>
                              <m:t>𝑎</m:t>
                            </m:r>
                          </m:e>
                          <m:sub>
                            <m:r>
                              <a:rPr lang="en-GB" sz="2800" b="0" i="1" smtClean="0">
                                <a:latin typeface="Cambria Math" panose="02040503050406030204" pitchFamily="18" charset="0"/>
                                <a:sym typeface="Wingdings" panose="05000000000000000000" pitchFamily="2" charset="2"/>
                              </a:rPr>
                              <m:t>𝑖</m:t>
                            </m:r>
                          </m:sub>
                        </m:sSub>
                        <m:sSub>
                          <m:sSubPr>
                            <m:ctrlPr>
                              <a:rPr lang="en-GB" sz="2800" i="1" smtClean="0">
                                <a:latin typeface="Cambria Math" panose="02040503050406030204" pitchFamily="18" charset="0"/>
                                <a:sym typeface="Wingdings" panose="05000000000000000000" pitchFamily="2" charset="2"/>
                              </a:rPr>
                            </m:ctrlPr>
                          </m:sSubPr>
                          <m:e>
                            <m:r>
                              <a:rPr lang="en-GB" sz="2800" b="0" i="1" smtClean="0">
                                <a:latin typeface="Cambria Math" panose="02040503050406030204" pitchFamily="18" charset="0"/>
                                <a:sym typeface="Wingdings" panose="05000000000000000000" pitchFamily="2" charset="2"/>
                              </a:rPr>
                              <m:t>𝑏</m:t>
                            </m:r>
                          </m:e>
                          <m:sub>
                            <m:r>
                              <a:rPr lang="en-GB" sz="2800" b="0" i="1" smtClean="0">
                                <a:latin typeface="Cambria Math" panose="02040503050406030204" pitchFamily="18" charset="0"/>
                                <a:sym typeface="Wingdings" panose="05000000000000000000" pitchFamily="2" charset="2"/>
                              </a:rPr>
                              <m:t>𝑖</m:t>
                            </m:r>
                          </m:sub>
                        </m:sSub>
                      </m:e>
                    </m:nary>
                  </m:oMath>
                </a14:m>
                <a:endParaRPr lang="en-GB" sz="2800" dirty="0">
                  <a:sym typeface="Wingdings" panose="05000000000000000000" pitchFamily="2" charset="2"/>
                </a:endParaRPr>
              </a:p>
              <a:p>
                <a:pPr marL="285750" indent="-285750">
                  <a:buFont typeface="Arial" panose="020B0604020202020204" pitchFamily="34" charset="0"/>
                  <a:buChar char="•"/>
                </a:pPr>
                <a:endParaRPr lang="en-GB" sz="2800" dirty="0">
                  <a:sym typeface="Wingdings" panose="05000000000000000000" pitchFamily="2" charset="2"/>
                </a:endParaRPr>
              </a:p>
              <a:p>
                <a:pPr marL="285750" indent="-285750">
                  <a:buFont typeface="Arial" panose="020B0604020202020204" pitchFamily="34" charset="0"/>
                  <a:buChar char="•"/>
                </a:pPr>
                <a:endParaRPr lang="en-GB" sz="2800" dirty="0"/>
              </a:p>
            </p:txBody>
          </p:sp>
        </mc:Choice>
        <mc:Fallback xmlns="">
          <p:sp>
            <p:nvSpPr>
              <p:cNvPr id="5" name="TextBox 4">
                <a:extLst>
                  <a:ext uri="{FF2B5EF4-FFF2-40B4-BE49-F238E27FC236}">
                    <a16:creationId xmlns:a16="http://schemas.microsoft.com/office/drawing/2014/main" id="{6B08F2F8-D280-7CD3-F613-05A1B5884718}"/>
                  </a:ext>
                </a:extLst>
              </p:cNvPr>
              <p:cNvSpPr txBox="1">
                <a:spLocks noRot="1" noChangeAspect="1" noMove="1" noResize="1" noEditPoints="1" noAdjustHandles="1" noChangeArrowheads="1" noChangeShapeType="1" noTextEdit="1"/>
              </p:cNvSpPr>
              <p:nvPr/>
            </p:nvSpPr>
            <p:spPr>
              <a:xfrm>
                <a:off x="270236" y="4519403"/>
                <a:ext cx="12403026" cy="2328843"/>
              </a:xfrm>
              <a:prstGeom prst="rect">
                <a:avLst/>
              </a:prstGeom>
              <a:blipFill>
                <a:blip r:embed="rId4"/>
                <a:stretch>
                  <a:fillRect l="-885" t="-2356"/>
                </a:stretch>
              </a:blipFill>
            </p:spPr>
            <p:txBody>
              <a:bodyPr/>
              <a:lstStyle/>
              <a:p>
                <a:r>
                  <a:rPr lang="en-GB">
                    <a:noFill/>
                  </a:rPr>
                  <a:t> </a:t>
                </a:r>
              </a:p>
            </p:txBody>
          </p:sp>
        </mc:Fallback>
      </mc:AlternateContent>
      <p:sp>
        <p:nvSpPr>
          <p:cNvPr id="6" name="TextBox 5">
            <a:extLst>
              <a:ext uri="{FF2B5EF4-FFF2-40B4-BE49-F238E27FC236}">
                <a16:creationId xmlns:a16="http://schemas.microsoft.com/office/drawing/2014/main" id="{5FA02D62-1DE2-1298-CEC2-51FE08CFFDA0}"/>
              </a:ext>
            </a:extLst>
          </p:cNvPr>
          <p:cNvSpPr txBox="1"/>
          <p:nvPr/>
        </p:nvSpPr>
        <p:spPr>
          <a:xfrm>
            <a:off x="2105247" y="2679405"/>
            <a:ext cx="412292" cy="369332"/>
          </a:xfrm>
          <a:prstGeom prst="rect">
            <a:avLst/>
          </a:prstGeom>
          <a:noFill/>
        </p:spPr>
        <p:txBody>
          <a:bodyPr wrap="none" rtlCol="0">
            <a:spAutoFit/>
          </a:bodyPr>
          <a:lstStyle/>
          <a:p>
            <a:r>
              <a:rPr lang="en-GB" dirty="0"/>
              <a:t>a1</a:t>
            </a:r>
          </a:p>
        </p:txBody>
      </p:sp>
      <p:sp>
        <p:nvSpPr>
          <p:cNvPr id="8" name="TextBox 7">
            <a:extLst>
              <a:ext uri="{FF2B5EF4-FFF2-40B4-BE49-F238E27FC236}">
                <a16:creationId xmlns:a16="http://schemas.microsoft.com/office/drawing/2014/main" id="{CEFE31C9-AF49-F580-B174-162339CB9B8C}"/>
              </a:ext>
            </a:extLst>
          </p:cNvPr>
          <p:cNvSpPr txBox="1"/>
          <p:nvPr/>
        </p:nvSpPr>
        <p:spPr>
          <a:xfrm>
            <a:off x="2105247" y="3780668"/>
            <a:ext cx="412292" cy="369332"/>
          </a:xfrm>
          <a:prstGeom prst="rect">
            <a:avLst/>
          </a:prstGeom>
          <a:noFill/>
        </p:spPr>
        <p:txBody>
          <a:bodyPr wrap="none" rtlCol="0">
            <a:spAutoFit/>
          </a:bodyPr>
          <a:lstStyle/>
          <a:p>
            <a:r>
              <a:rPr lang="en-GB" dirty="0"/>
              <a:t>a2</a:t>
            </a:r>
          </a:p>
        </p:txBody>
      </p:sp>
      <p:sp>
        <p:nvSpPr>
          <p:cNvPr id="9" name="TextBox 8">
            <a:extLst>
              <a:ext uri="{FF2B5EF4-FFF2-40B4-BE49-F238E27FC236}">
                <a16:creationId xmlns:a16="http://schemas.microsoft.com/office/drawing/2014/main" id="{D617CF8D-78B7-D34B-B50F-3E47804FA74F}"/>
              </a:ext>
            </a:extLst>
          </p:cNvPr>
          <p:cNvSpPr txBox="1"/>
          <p:nvPr/>
        </p:nvSpPr>
        <p:spPr>
          <a:xfrm>
            <a:off x="4107711" y="2533714"/>
            <a:ext cx="423514" cy="369332"/>
          </a:xfrm>
          <a:prstGeom prst="rect">
            <a:avLst/>
          </a:prstGeom>
          <a:noFill/>
        </p:spPr>
        <p:txBody>
          <a:bodyPr wrap="none" rtlCol="0">
            <a:spAutoFit/>
          </a:bodyPr>
          <a:lstStyle/>
          <a:p>
            <a:r>
              <a:rPr lang="en-GB" dirty="0"/>
              <a:t>b1</a:t>
            </a:r>
          </a:p>
        </p:txBody>
      </p:sp>
      <p:sp>
        <p:nvSpPr>
          <p:cNvPr id="10" name="TextBox 9">
            <a:extLst>
              <a:ext uri="{FF2B5EF4-FFF2-40B4-BE49-F238E27FC236}">
                <a16:creationId xmlns:a16="http://schemas.microsoft.com/office/drawing/2014/main" id="{906255C8-AF78-DE93-C5E2-8128E76DF790}"/>
              </a:ext>
            </a:extLst>
          </p:cNvPr>
          <p:cNvSpPr txBox="1"/>
          <p:nvPr/>
        </p:nvSpPr>
        <p:spPr>
          <a:xfrm>
            <a:off x="4185683" y="3934367"/>
            <a:ext cx="423514" cy="369332"/>
          </a:xfrm>
          <a:prstGeom prst="rect">
            <a:avLst/>
          </a:prstGeom>
          <a:noFill/>
        </p:spPr>
        <p:txBody>
          <a:bodyPr wrap="none" rtlCol="0">
            <a:spAutoFit/>
          </a:bodyPr>
          <a:lstStyle/>
          <a:p>
            <a:r>
              <a:rPr lang="en-GB" dirty="0"/>
              <a:t>b2</a:t>
            </a:r>
          </a:p>
        </p:txBody>
      </p:sp>
      <p:sp>
        <p:nvSpPr>
          <p:cNvPr id="11" name="TextBox 10">
            <a:extLst>
              <a:ext uri="{FF2B5EF4-FFF2-40B4-BE49-F238E27FC236}">
                <a16:creationId xmlns:a16="http://schemas.microsoft.com/office/drawing/2014/main" id="{36750B25-39DD-DAFE-66D7-C06A3067F49E}"/>
              </a:ext>
            </a:extLst>
          </p:cNvPr>
          <p:cNvSpPr txBox="1"/>
          <p:nvPr/>
        </p:nvSpPr>
        <p:spPr>
          <a:xfrm>
            <a:off x="3253562" y="3244334"/>
            <a:ext cx="282450" cy="369332"/>
          </a:xfrm>
          <a:prstGeom prst="rect">
            <a:avLst/>
          </a:prstGeom>
          <a:noFill/>
        </p:spPr>
        <p:txBody>
          <a:bodyPr wrap="none" rtlCol="0">
            <a:spAutoFit/>
          </a:bodyPr>
          <a:lstStyle/>
          <a:p>
            <a:r>
              <a:rPr lang="en-GB" dirty="0"/>
              <a:t>c</a:t>
            </a:r>
          </a:p>
        </p:txBody>
      </p:sp>
    </p:spTree>
    <p:extLst>
      <p:ext uri="{BB962C8B-B14F-4D97-AF65-F5344CB8AC3E}">
        <p14:creationId xmlns:p14="http://schemas.microsoft.com/office/powerpoint/2010/main" val="71295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Parallel mediators</a:t>
            </a:r>
          </a:p>
        </p:txBody>
      </p:sp>
      <p:sp>
        <p:nvSpPr>
          <p:cNvPr id="19" name="TextBox 18">
            <a:extLst>
              <a:ext uri="{FF2B5EF4-FFF2-40B4-BE49-F238E27FC236}">
                <a16:creationId xmlns:a16="http://schemas.microsoft.com/office/drawing/2014/main" id="{6166D3C3-85D2-AACE-709A-03E52F1B2808}"/>
              </a:ext>
            </a:extLst>
          </p:cNvPr>
          <p:cNvSpPr txBox="1"/>
          <p:nvPr/>
        </p:nvSpPr>
        <p:spPr>
          <a:xfrm>
            <a:off x="270236" y="1122610"/>
            <a:ext cx="10500868" cy="1384995"/>
          </a:xfrm>
          <a:prstGeom prst="rect">
            <a:avLst/>
          </a:prstGeom>
          <a:noFill/>
        </p:spPr>
        <p:txBody>
          <a:bodyPr wrap="square" rtlCol="0">
            <a:spAutoFit/>
          </a:bodyPr>
          <a:lstStyle/>
          <a:p>
            <a:r>
              <a:rPr lang="en-GB" sz="2400" dirty="0"/>
              <a:t>The predictor influences the outcome through two or more mediators. The mediators do not influence one other.  However, they may be correlated.</a:t>
            </a:r>
          </a:p>
          <a:p>
            <a:endParaRPr lang="en-GB" dirty="0"/>
          </a:p>
          <a:p>
            <a:endParaRPr lang="en-GB" dirty="0"/>
          </a:p>
        </p:txBody>
      </p:sp>
      <p:pic>
        <p:nvPicPr>
          <p:cNvPr id="4" name="Picture 3">
            <a:extLst>
              <a:ext uri="{FF2B5EF4-FFF2-40B4-BE49-F238E27FC236}">
                <a16:creationId xmlns:a16="http://schemas.microsoft.com/office/drawing/2014/main" id="{A97623B5-18C2-66F1-4C7B-5A52B5CA0E4A}"/>
              </a:ext>
            </a:extLst>
          </p:cNvPr>
          <p:cNvPicPr>
            <a:picLocks noChangeAspect="1"/>
          </p:cNvPicPr>
          <p:nvPr/>
        </p:nvPicPr>
        <p:blipFill>
          <a:blip r:embed="rId3"/>
          <a:stretch>
            <a:fillRect/>
          </a:stretch>
        </p:blipFill>
        <p:spPr>
          <a:xfrm>
            <a:off x="1338750" y="2338597"/>
            <a:ext cx="4437102" cy="2180806"/>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6B08F2F8-D280-7CD3-F613-05A1B5884718}"/>
                  </a:ext>
                </a:extLst>
              </p:cNvPr>
              <p:cNvSpPr txBox="1"/>
              <p:nvPr/>
            </p:nvSpPr>
            <p:spPr>
              <a:xfrm>
                <a:off x="270236" y="4519403"/>
                <a:ext cx="12403026" cy="2328843"/>
              </a:xfrm>
              <a:prstGeom prst="rect">
                <a:avLst/>
              </a:prstGeom>
              <a:noFill/>
            </p:spPr>
            <p:txBody>
              <a:bodyPr wrap="square" rtlCol="0">
                <a:spAutoFit/>
              </a:bodyPr>
              <a:lstStyle/>
              <a:p>
                <a:pPr marL="285750" indent="-285750">
                  <a:buFont typeface="Arial" panose="020B0604020202020204" pitchFamily="34" charset="0"/>
                  <a:buChar char="•"/>
                </a:pPr>
                <a:r>
                  <a:rPr lang="en-GB" sz="2800" dirty="0"/>
                  <a:t>Indirect effect through Read8: </a:t>
                </a:r>
                <a:r>
                  <a:rPr lang="en-GB" sz="2800" dirty="0">
                    <a:sym typeface="Wingdings" panose="05000000000000000000" pitchFamily="2" charset="2"/>
                  </a:rPr>
                  <a:t>a1 * b1;</a:t>
                </a:r>
              </a:p>
              <a:p>
                <a:pPr marL="285750" indent="-285750">
                  <a:buFont typeface="Arial" panose="020B0604020202020204" pitchFamily="34" charset="0"/>
                  <a:buChar char="•"/>
                </a:pPr>
                <a:r>
                  <a:rPr lang="en-GB" sz="2800" dirty="0"/>
                  <a:t>Indirect effect through Math8: </a:t>
                </a:r>
                <a:r>
                  <a:rPr lang="en-GB" sz="2800" dirty="0">
                    <a:sym typeface="Wingdings" panose="05000000000000000000" pitchFamily="2" charset="2"/>
                  </a:rPr>
                  <a:t>a2 * b2.</a:t>
                </a:r>
              </a:p>
              <a:p>
                <a:pPr marL="285750" indent="-285750">
                  <a:buFont typeface="Arial" panose="020B0604020202020204" pitchFamily="34" charset="0"/>
                  <a:buChar char="•"/>
                </a:pPr>
                <a:r>
                  <a:rPr lang="en-GB" sz="2800" dirty="0">
                    <a:sym typeface="Wingdings" panose="05000000000000000000" pitchFamily="2" charset="2"/>
                  </a:rPr>
                  <a:t>Total indirect effect: </a:t>
                </a:r>
                <a14:m>
                  <m:oMath xmlns:m="http://schemas.openxmlformats.org/officeDocument/2006/math">
                    <m:nary>
                      <m:naryPr>
                        <m:chr m:val="∑"/>
                        <m:ctrlPr>
                          <a:rPr lang="en-GB" sz="2800" i="1" smtClean="0">
                            <a:latin typeface="Cambria Math" panose="02040503050406030204" pitchFamily="18" charset="0"/>
                            <a:sym typeface="Wingdings" panose="05000000000000000000" pitchFamily="2" charset="2"/>
                          </a:rPr>
                        </m:ctrlPr>
                      </m:naryPr>
                      <m:sub>
                        <m:r>
                          <m:rPr>
                            <m:brk m:alnAt="23"/>
                          </m:rPr>
                          <a:rPr lang="en-GB" sz="2800" b="0" i="1" smtClean="0">
                            <a:latin typeface="Cambria Math" panose="02040503050406030204" pitchFamily="18" charset="0"/>
                            <a:sym typeface="Wingdings" panose="05000000000000000000" pitchFamily="2" charset="2"/>
                          </a:rPr>
                          <m:t>𝑖</m:t>
                        </m:r>
                        <m:r>
                          <a:rPr lang="en-GB" sz="2800" b="0" i="1" smtClean="0">
                            <a:latin typeface="Cambria Math" panose="02040503050406030204" pitchFamily="18" charset="0"/>
                            <a:sym typeface="Wingdings" panose="05000000000000000000" pitchFamily="2" charset="2"/>
                          </a:rPr>
                          <m:t>=1</m:t>
                        </m:r>
                      </m:sub>
                      <m:sup>
                        <m:r>
                          <a:rPr lang="en-GB" sz="2800" b="0" i="1" smtClean="0">
                            <a:latin typeface="Cambria Math" panose="02040503050406030204" pitchFamily="18" charset="0"/>
                            <a:sym typeface="Wingdings" panose="05000000000000000000" pitchFamily="2" charset="2"/>
                          </a:rPr>
                          <m:t>𝑘</m:t>
                        </m:r>
                      </m:sup>
                      <m:e>
                        <m:sSub>
                          <m:sSubPr>
                            <m:ctrlPr>
                              <a:rPr lang="en-GB" sz="2800" i="1" smtClean="0">
                                <a:latin typeface="Cambria Math" panose="02040503050406030204" pitchFamily="18" charset="0"/>
                                <a:sym typeface="Wingdings" panose="05000000000000000000" pitchFamily="2" charset="2"/>
                              </a:rPr>
                            </m:ctrlPr>
                          </m:sSubPr>
                          <m:e>
                            <m:r>
                              <a:rPr lang="en-GB" sz="2800" b="0" i="1" smtClean="0">
                                <a:latin typeface="Cambria Math" panose="02040503050406030204" pitchFamily="18" charset="0"/>
                                <a:sym typeface="Wingdings" panose="05000000000000000000" pitchFamily="2" charset="2"/>
                              </a:rPr>
                              <m:t>𝑎</m:t>
                            </m:r>
                          </m:e>
                          <m:sub>
                            <m:r>
                              <a:rPr lang="en-GB" sz="2800" b="0" i="1" smtClean="0">
                                <a:latin typeface="Cambria Math" panose="02040503050406030204" pitchFamily="18" charset="0"/>
                                <a:sym typeface="Wingdings" panose="05000000000000000000" pitchFamily="2" charset="2"/>
                              </a:rPr>
                              <m:t>𝑖</m:t>
                            </m:r>
                          </m:sub>
                        </m:sSub>
                        <m:sSub>
                          <m:sSubPr>
                            <m:ctrlPr>
                              <a:rPr lang="en-GB" sz="2800" i="1" smtClean="0">
                                <a:latin typeface="Cambria Math" panose="02040503050406030204" pitchFamily="18" charset="0"/>
                                <a:sym typeface="Wingdings" panose="05000000000000000000" pitchFamily="2" charset="2"/>
                              </a:rPr>
                            </m:ctrlPr>
                          </m:sSubPr>
                          <m:e>
                            <m:r>
                              <a:rPr lang="en-GB" sz="2800" b="0" i="1" smtClean="0">
                                <a:latin typeface="Cambria Math" panose="02040503050406030204" pitchFamily="18" charset="0"/>
                                <a:sym typeface="Wingdings" panose="05000000000000000000" pitchFamily="2" charset="2"/>
                              </a:rPr>
                              <m:t>𝑏</m:t>
                            </m:r>
                          </m:e>
                          <m:sub>
                            <m:r>
                              <a:rPr lang="en-GB" sz="2800" b="0" i="1" smtClean="0">
                                <a:latin typeface="Cambria Math" panose="02040503050406030204" pitchFamily="18" charset="0"/>
                                <a:sym typeface="Wingdings" panose="05000000000000000000" pitchFamily="2" charset="2"/>
                              </a:rPr>
                              <m:t>𝑖</m:t>
                            </m:r>
                          </m:sub>
                        </m:sSub>
                      </m:e>
                    </m:nary>
                  </m:oMath>
                </a14:m>
                <a:endParaRPr lang="en-GB" sz="2800" dirty="0">
                  <a:sym typeface="Wingdings" panose="05000000000000000000" pitchFamily="2" charset="2"/>
                </a:endParaRPr>
              </a:p>
              <a:p>
                <a:pPr marL="285750" indent="-285750">
                  <a:buFont typeface="Arial" panose="020B0604020202020204" pitchFamily="34" charset="0"/>
                  <a:buChar char="•"/>
                </a:pPr>
                <a:endParaRPr lang="en-GB" sz="2800" dirty="0">
                  <a:sym typeface="Wingdings" panose="05000000000000000000" pitchFamily="2" charset="2"/>
                </a:endParaRPr>
              </a:p>
              <a:p>
                <a:pPr marL="285750" indent="-285750">
                  <a:buFont typeface="Arial" panose="020B0604020202020204" pitchFamily="34" charset="0"/>
                  <a:buChar char="•"/>
                </a:pPr>
                <a:endParaRPr lang="en-GB" sz="2800" dirty="0"/>
              </a:p>
            </p:txBody>
          </p:sp>
        </mc:Choice>
        <mc:Fallback xmlns="">
          <p:sp>
            <p:nvSpPr>
              <p:cNvPr id="5" name="TextBox 4">
                <a:extLst>
                  <a:ext uri="{FF2B5EF4-FFF2-40B4-BE49-F238E27FC236}">
                    <a16:creationId xmlns:a16="http://schemas.microsoft.com/office/drawing/2014/main" id="{6B08F2F8-D280-7CD3-F613-05A1B5884718}"/>
                  </a:ext>
                </a:extLst>
              </p:cNvPr>
              <p:cNvSpPr txBox="1">
                <a:spLocks noRot="1" noChangeAspect="1" noMove="1" noResize="1" noEditPoints="1" noAdjustHandles="1" noChangeArrowheads="1" noChangeShapeType="1" noTextEdit="1"/>
              </p:cNvSpPr>
              <p:nvPr/>
            </p:nvSpPr>
            <p:spPr>
              <a:xfrm>
                <a:off x="270236" y="4519403"/>
                <a:ext cx="12403026" cy="2328843"/>
              </a:xfrm>
              <a:prstGeom prst="rect">
                <a:avLst/>
              </a:prstGeom>
              <a:blipFill>
                <a:blip r:embed="rId4"/>
                <a:stretch>
                  <a:fillRect l="-885" t="-2356"/>
                </a:stretch>
              </a:blipFill>
            </p:spPr>
            <p:txBody>
              <a:bodyPr/>
              <a:lstStyle/>
              <a:p>
                <a:r>
                  <a:rPr lang="en-GB">
                    <a:noFill/>
                  </a:rPr>
                  <a:t> </a:t>
                </a:r>
              </a:p>
            </p:txBody>
          </p:sp>
        </mc:Fallback>
      </mc:AlternateContent>
      <p:sp>
        <p:nvSpPr>
          <p:cNvPr id="6" name="TextBox 5">
            <a:extLst>
              <a:ext uri="{FF2B5EF4-FFF2-40B4-BE49-F238E27FC236}">
                <a16:creationId xmlns:a16="http://schemas.microsoft.com/office/drawing/2014/main" id="{5FA02D62-1DE2-1298-CEC2-51FE08CFFDA0}"/>
              </a:ext>
            </a:extLst>
          </p:cNvPr>
          <p:cNvSpPr txBox="1"/>
          <p:nvPr/>
        </p:nvSpPr>
        <p:spPr>
          <a:xfrm>
            <a:off x="2105247" y="2679405"/>
            <a:ext cx="412292" cy="369332"/>
          </a:xfrm>
          <a:prstGeom prst="rect">
            <a:avLst/>
          </a:prstGeom>
          <a:noFill/>
        </p:spPr>
        <p:txBody>
          <a:bodyPr wrap="none" rtlCol="0">
            <a:spAutoFit/>
          </a:bodyPr>
          <a:lstStyle/>
          <a:p>
            <a:r>
              <a:rPr lang="en-GB" dirty="0"/>
              <a:t>a1</a:t>
            </a:r>
          </a:p>
        </p:txBody>
      </p:sp>
      <p:sp>
        <p:nvSpPr>
          <p:cNvPr id="8" name="TextBox 7">
            <a:extLst>
              <a:ext uri="{FF2B5EF4-FFF2-40B4-BE49-F238E27FC236}">
                <a16:creationId xmlns:a16="http://schemas.microsoft.com/office/drawing/2014/main" id="{CEFE31C9-AF49-F580-B174-162339CB9B8C}"/>
              </a:ext>
            </a:extLst>
          </p:cNvPr>
          <p:cNvSpPr txBox="1"/>
          <p:nvPr/>
        </p:nvSpPr>
        <p:spPr>
          <a:xfrm>
            <a:off x="2105247" y="3780668"/>
            <a:ext cx="412292" cy="369332"/>
          </a:xfrm>
          <a:prstGeom prst="rect">
            <a:avLst/>
          </a:prstGeom>
          <a:noFill/>
        </p:spPr>
        <p:txBody>
          <a:bodyPr wrap="none" rtlCol="0">
            <a:spAutoFit/>
          </a:bodyPr>
          <a:lstStyle/>
          <a:p>
            <a:r>
              <a:rPr lang="en-GB" dirty="0"/>
              <a:t>a2</a:t>
            </a:r>
          </a:p>
        </p:txBody>
      </p:sp>
      <p:sp>
        <p:nvSpPr>
          <p:cNvPr id="9" name="TextBox 8">
            <a:extLst>
              <a:ext uri="{FF2B5EF4-FFF2-40B4-BE49-F238E27FC236}">
                <a16:creationId xmlns:a16="http://schemas.microsoft.com/office/drawing/2014/main" id="{D617CF8D-78B7-D34B-B50F-3E47804FA74F}"/>
              </a:ext>
            </a:extLst>
          </p:cNvPr>
          <p:cNvSpPr txBox="1"/>
          <p:nvPr/>
        </p:nvSpPr>
        <p:spPr>
          <a:xfrm>
            <a:off x="4107711" y="2533714"/>
            <a:ext cx="423514" cy="369332"/>
          </a:xfrm>
          <a:prstGeom prst="rect">
            <a:avLst/>
          </a:prstGeom>
          <a:noFill/>
        </p:spPr>
        <p:txBody>
          <a:bodyPr wrap="none" rtlCol="0">
            <a:spAutoFit/>
          </a:bodyPr>
          <a:lstStyle/>
          <a:p>
            <a:r>
              <a:rPr lang="en-GB" dirty="0"/>
              <a:t>b1</a:t>
            </a:r>
          </a:p>
        </p:txBody>
      </p:sp>
      <p:sp>
        <p:nvSpPr>
          <p:cNvPr id="10" name="TextBox 9">
            <a:extLst>
              <a:ext uri="{FF2B5EF4-FFF2-40B4-BE49-F238E27FC236}">
                <a16:creationId xmlns:a16="http://schemas.microsoft.com/office/drawing/2014/main" id="{906255C8-AF78-DE93-C5E2-8128E76DF790}"/>
              </a:ext>
            </a:extLst>
          </p:cNvPr>
          <p:cNvSpPr txBox="1"/>
          <p:nvPr/>
        </p:nvSpPr>
        <p:spPr>
          <a:xfrm>
            <a:off x="4185683" y="3934367"/>
            <a:ext cx="423514" cy="369332"/>
          </a:xfrm>
          <a:prstGeom prst="rect">
            <a:avLst/>
          </a:prstGeom>
          <a:noFill/>
        </p:spPr>
        <p:txBody>
          <a:bodyPr wrap="none" rtlCol="0">
            <a:spAutoFit/>
          </a:bodyPr>
          <a:lstStyle/>
          <a:p>
            <a:r>
              <a:rPr lang="en-GB" dirty="0"/>
              <a:t>b2</a:t>
            </a:r>
          </a:p>
        </p:txBody>
      </p:sp>
      <p:sp>
        <p:nvSpPr>
          <p:cNvPr id="11" name="TextBox 10">
            <a:extLst>
              <a:ext uri="{FF2B5EF4-FFF2-40B4-BE49-F238E27FC236}">
                <a16:creationId xmlns:a16="http://schemas.microsoft.com/office/drawing/2014/main" id="{36750B25-39DD-DAFE-66D7-C06A3067F49E}"/>
              </a:ext>
            </a:extLst>
          </p:cNvPr>
          <p:cNvSpPr txBox="1"/>
          <p:nvPr/>
        </p:nvSpPr>
        <p:spPr>
          <a:xfrm>
            <a:off x="3253562" y="3244334"/>
            <a:ext cx="282450" cy="369332"/>
          </a:xfrm>
          <a:prstGeom prst="rect">
            <a:avLst/>
          </a:prstGeom>
          <a:noFill/>
        </p:spPr>
        <p:txBody>
          <a:bodyPr wrap="none" rtlCol="0">
            <a:spAutoFit/>
          </a:bodyPr>
          <a:lstStyle/>
          <a:p>
            <a:r>
              <a:rPr lang="en-GB" dirty="0"/>
              <a:t>c</a:t>
            </a:r>
          </a:p>
        </p:txBody>
      </p:sp>
      <p:sp>
        <p:nvSpPr>
          <p:cNvPr id="14" name="TextBox 13">
            <a:extLst>
              <a:ext uri="{FF2B5EF4-FFF2-40B4-BE49-F238E27FC236}">
                <a16:creationId xmlns:a16="http://schemas.microsoft.com/office/drawing/2014/main" id="{E892D7B1-2DD7-561A-1528-4CF97D3EDD7B}"/>
              </a:ext>
            </a:extLst>
          </p:cNvPr>
          <p:cNvSpPr txBox="1"/>
          <p:nvPr/>
        </p:nvSpPr>
        <p:spPr>
          <a:xfrm>
            <a:off x="7154778" y="2140308"/>
            <a:ext cx="4886843" cy="1754326"/>
          </a:xfrm>
          <a:prstGeom prst="rect">
            <a:avLst/>
          </a:prstGeom>
          <a:solidFill>
            <a:schemeClr val="bg1">
              <a:lumMod val="85000"/>
            </a:schemeClr>
          </a:solidFill>
        </p:spPr>
        <p:txBody>
          <a:bodyPr wrap="square">
            <a:spAutoFit/>
          </a:bodyPr>
          <a:lstStyle/>
          <a:p>
            <a:r>
              <a:rPr lang="en-GB" dirty="0">
                <a:latin typeface="Lucida Console" panose="020B0609040504020204" pitchFamily="49" charset="0"/>
              </a:rPr>
              <a:t>process (data=d,</a:t>
            </a:r>
          </a:p>
          <a:p>
            <a:r>
              <a:rPr lang="en-GB" dirty="0">
                <a:latin typeface="Lucida Console" panose="020B0609040504020204" pitchFamily="49" charset="0"/>
              </a:rPr>
              <a:t>y="math12",x="</a:t>
            </a:r>
            <a:r>
              <a:rPr lang="en-GB" dirty="0" err="1">
                <a:latin typeface="Lucida Console" panose="020B0609040504020204" pitchFamily="49" charset="0"/>
              </a:rPr>
              <a:t>highinc</a:t>
            </a:r>
            <a:r>
              <a:rPr lang="en-GB" dirty="0">
                <a:latin typeface="Lucida Console" panose="020B0609040504020204" pitchFamily="49" charset="0"/>
              </a:rPr>
              <a:t>",</a:t>
            </a:r>
          </a:p>
          <a:p>
            <a:r>
              <a:rPr lang="en-GB" b="1" dirty="0">
                <a:latin typeface="Lucida Console" panose="020B0609040504020204" pitchFamily="49" charset="0"/>
              </a:rPr>
              <a:t>m=c("read8",”math8”), </a:t>
            </a:r>
          </a:p>
          <a:p>
            <a:r>
              <a:rPr lang="en-GB" b="1" dirty="0">
                <a:latin typeface="Lucida Console" panose="020B0609040504020204" pitchFamily="49" charset="0"/>
              </a:rPr>
              <a:t>contrast=1, </a:t>
            </a:r>
            <a:r>
              <a:rPr lang="en-GB" dirty="0" err="1">
                <a:latin typeface="Lucida Console" panose="020B0609040504020204" pitchFamily="49" charset="0"/>
              </a:rPr>
              <a:t>modelres</a:t>
            </a:r>
            <a:r>
              <a:rPr lang="en-GB" dirty="0">
                <a:latin typeface="Lucida Console" panose="020B0609040504020204" pitchFamily="49" charset="0"/>
              </a:rPr>
              <a:t>=1,</a:t>
            </a:r>
            <a:r>
              <a:rPr lang="en-GB" b="1" dirty="0">
                <a:latin typeface="Lucida Console" panose="020B0609040504020204" pitchFamily="49" charset="0"/>
              </a:rPr>
              <a:t> </a:t>
            </a:r>
          </a:p>
          <a:p>
            <a:r>
              <a:rPr lang="en-GB" dirty="0" err="1">
                <a:latin typeface="Lucida Console" panose="020B0609040504020204" pitchFamily="49" charset="0"/>
              </a:rPr>
              <a:t>cov</a:t>
            </a:r>
            <a:r>
              <a:rPr lang="en-GB" dirty="0">
                <a:latin typeface="Lucida Console" panose="020B0609040504020204" pitchFamily="49" charset="0"/>
              </a:rPr>
              <a:t>=c(“mated”, “male”),</a:t>
            </a:r>
          </a:p>
          <a:p>
            <a:r>
              <a:rPr lang="en-GB" dirty="0">
                <a:latin typeface="Lucida Console" panose="020B0609040504020204" pitchFamily="49" charset="0"/>
              </a:rPr>
              <a:t>total=1, model=4, seed=90460)</a:t>
            </a:r>
          </a:p>
        </p:txBody>
      </p:sp>
    </p:spTree>
    <p:extLst>
      <p:ext uri="{BB962C8B-B14F-4D97-AF65-F5344CB8AC3E}">
        <p14:creationId xmlns:p14="http://schemas.microsoft.com/office/powerpoint/2010/main" val="3997396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Parallel mediators</a:t>
            </a:r>
          </a:p>
        </p:txBody>
      </p:sp>
      <p:sp>
        <p:nvSpPr>
          <p:cNvPr id="19" name="TextBox 18">
            <a:extLst>
              <a:ext uri="{FF2B5EF4-FFF2-40B4-BE49-F238E27FC236}">
                <a16:creationId xmlns:a16="http://schemas.microsoft.com/office/drawing/2014/main" id="{6166D3C3-85D2-AACE-709A-03E52F1B2808}"/>
              </a:ext>
            </a:extLst>
          </p:cNvPr>
          <p:cNvSpPr txBox="1"/>
          <p:nvPr/>
        </p:nvSpPr>
        <p:spPr>
          <a:xfrm>
            <a:off x="270236" y="1122610"/>
            <a:ext cx="10500868" cy="1384995"/>
          </a:xfrm>
          <a:prstGeom prst="rect">
            <a:avLst/>
          </a:prstGeom>
          <a:noFill/>
        </p:spPr>
        <p:txBody>
          <a:bodyPr wrap="square" rtlCol="0">
            <a:spAutoFit/>
          </a:bodyPr>
          <a:lstStyle/>
          <a:p>
            <a:r>
              <a:rPr lang="en-GB" sz="2400" dirty="0"/>
              <a:t>The predictor influences the outcome through two or more mediators. The mediators do not influence one other.  However, they may be correlated.</a:t>
            </a:r>
          </a:p>
          <a:p>
            <a:endParaRPr lang="en-GB" dirty="0"/>
          </a:p>
          <a:p>
            <a:endParaRPr lang="en-GB" dirty="0"/>
          </a:p>
        </p:txBody>
      </p:sp>
      <p:pic>
        <p:nvPicPr>
          <p:cNvPr id="4" name="Picture 3">
            <a:extLst>
              <a:ext uri="{FF2B5EF4-FFF2-40B4-BE49-F238E27FC236}">
                <a16:creationId xmlns:a16="http://schemas.microsoft.com/office/drawing/2014/main" id="{A97623B5-18C2-66F1-4C7B-5A52B5CA0E4A}"/>
              </a:ext>
            </a:extLst>
          </p:cNvPr>
          <p:cNvPicPr>
            <a:picLocks noChangeAspect="1"/>
          </p:cNvPicPr>
          <p:nvPr/>
        </p:nvPicPr>
        <p:blipFill>
          <a:blip r:embed="rId3"/>
          <a:stretch>
            <a:fillRect/>
          </a:stretch>
        </p:blipFill>
        <p:spPr>
          <a:xfrm>
            <a:off x="1338750" y="2338597"/>
            <a:ext cx="4437102" cy="2180806"/>
          </a:xfrm>
          <a:prstGeom prst="rect">
            <a:avLst/>
          </a:prstGeom>
        </p:spPr>
      </p:pic>
      <p:sp>
        <p:nvSpPr>
          <p:cNvPr id="5" name="TextBox 4">
            <a:extLst>
              <a:ext uri="{FF2B5EF4-FFF2-40B4-BE49-F238E27FC236}">
                <a16:creationId xmlns:a16="http://schemas.microsoft.com/office/drawing/2014/main" id="{6B08F2F8-D280-7CD3-F613-05A1B5884718}"/>
              </a:ext>
            </a:extLst>
          </p:cNvPr>
          <p:cNvSpPr txBox="1"/>
          <p:nvPr/>
        </p:nvSpPr>
        <p:spPr>
          <a:xfrm>
            <a:off x="270236" y="4519403"/>
            <a:ext cx="12403026" cy="3108543"/>
          </a:xfrm>
          <a:prstGeom prst="rect">
            <a:avLst/>
          </a:prstGeom>
          <a:noFill/>
        </p:spPr>
        <p:txBody>
          <a:bodyPr wrap="square" rtlCol="0">
            <a:spAutoFit/>
          </a:bodyPr>
          <a:lstStyle/>
          <a:p>
            <a:pPr marL="285750" indent="-285750">
              <a:buFont typeface="Arial" panose="020B0604020202020204" pitchFamily="34" charset="0"/>
              <a:buChar char="•"/>
            </a:pPr>
            <a:r>
              <a:rPr lang="en-GB" sz="2800" dirty="0"/>
              <a:t>Indirect effect through Read8: </a:t>
            </a:r>
            <a:r>
              <a:rPr lang="en-GB" sz="2800" dirty="0">
                <a:sym typeface="Wingdings" panose="05000000000000000000" pitchFamily="2" charset="2"/>
              </a:rPr>
              <a:t>a1 * b1  4.63*0.15 = </a:t>
            </a:r>
            <a:r>
              <a:rPr lang="en-GB" sz="2800" dirty="0">
                <a:solidFill>
                  <a:schemeClr val="accent6">
                    <a:lumMod val="75000"/>
                  </a:schemeClr>
                </a:solidFill>
                <a:sym typeface="Wingdings" panose="05000000000000000000" pitchFamily="2" charset="2"/>
              </a:rPr>
              <a:t>0.72</a:t>
            </a:r>
          </a:p>
          <a:p>
            <a:pPr marL="285750" indent="-285750">
              <a:buFont typeface="Arial" panose="020B0604020202020204" pitchFamily="34" charset="0"/>
              <a:buChar char="•"/>
            </a:pPr>
            <a:r>
              <a:rPr lang="en-GB" sz="2800" dirty="0"/>
              <a:t>Indirect effect through Math8: </a:t>
            </a:r>
            <a:r>
              <a:rPr lang="en-GB" sz="2800" dirty="0">
                <a:sym typeface="Wingdings" panose="05000000000000000000" pitchFamily="2" charset="2"/>
              </a:rPr>
              <a:t>a2 * b2  4.64*0.69= </a:t>
            </a:r>
            <a:r>
              <a:rPr lang="en-GB" sz="2800" dirty="0">
                <a:solidFill>
                  <a:schemeClr val="accent6">
                    <a:lumMod val="75000"/>
                  </a:schemeClr>
                </a:solidFill>
                <a:sym typeface="Wingdings" panose="05000000000000000000" pitchFamily="2" charset="2"/>
              </a:rPr>
              <a:t>3.20</a:t>
            </a:r>
          </a:p>
          <a:p>
            <a:pPr marL="285750" indent="-285750">
              <a:buFont typeface="Arial" panose="020B0604020202020204" pitchFamily="34" charset="0"/>
              <a:buChar char="•"/>
            </a:pPr>
            <a:endParaRPr lang="en-GB" sz="2800" dirty="0">
              <a:solidFill>
                <a:schemeClr val="accent6">
                  <a:lumMod val="75000"/>
                </a:schemeClr>
              </a:solidFill>
              <a:sym typeface="Wingdings" panose="05000000000000000000" pitchFamily="2" charset="2"/>
            </a:endParaRPr>
          </a:p>
          <a:p>
            <a:pPr marL="285750" indent="-285750">
              <a:buFont typeface="Arial" panose="020B0604020202020204" pitchFamily="34" charset="0"/>
              <a:buChar char="•"/>
            </a:pPr>
            <a:r>
              <a:rPr lang="en-GB" sz="2800" dirty="0">
                <a:solidFill>
                  <a:schemeClr val="accent6">
                    <a:lumMod val="75000"/>
                  </a:schemeClr>
                </a:solidFill>
                <a:sym typeface="Wingdings" panose="05000000000000000000" pitchFamily="2" charset="2"/>
              </a:rPr>
              <a:t>Test of difference of indirect effects:</a:t>
            </a:r>
          </a:p>
          <a:p>
            <a:pPr lvl="1"/>
            <a:r>
              <a:rPr lang="en-GB" sz="2800" dirty="0">
                <a:solidFill>
                  <a:schemeClr val="accent6">
                    <a:lumMod val="75000"/>
                  </a:schemeClr>
                </a:solidFill>
                <a:sym typeface="Wingdings" panose="05000000000000000000" pitchFamily="2" charset="2"/>
              </a:rPr>
              <a:t> C1= -2.48, </a:t>
            </a:r>
            <a:r>
              <a:rPr lang="en-GB" sz="2800" i="1" dirty="0">
                <a:solidFill>
                  <a:schemeClr val="accent6">
                    <a:lumMod val="75000"/>
                  </a:schemeClr>
                </a:solidFill>
                <a:sym typeface="Wingdings" panose="05000000000000000000" pitchFamily="2" charset="2"/>
              </a:rPr>
              <a:t>bootstrapping 95% CI</a:t>
            </a:r>
            <a:r>
              <a:rPr lang="en-GB" sz="2800" dirty="0">
                <a:solidFill>
                  <a:schemeClr val="accent6">
                    <a:lumMod val="75000"/>
                  </a:schemeClr>
                </a:solidFill>
                <a:sym typeface="Wingdings" panose="05000000000000000000" pitchFamily="2" charset="2"/>
              </a:rPr>
              <a:t> -2.82 to -2.14 </a:t>
            </a:r>
          </a:p>
          <a:p>
            <a:pPr marL="285750" indent="-285750">
              <a:buFont typeface="Arial" panose="020B0604020202020204" pitchFamily="34" charset="0"/>
              <a:buChar char="•"/>
            </a:pPr>
            <a:endParaRPr lang="en-GB" sz="2800" dirty="0">
              <a:sym typeface="Wingdings" panose="05000000000000000000" pitchFamily="2" charset="2"/>
            </a:endParaRPr>
          </a:p>
          <a:p>
            <a:pPr marL="285750" indent="-285750">
              <a:buFont typeface="Arial" panose="020B0604020202020204" pitchFamily="34" charset="0"/>
              <a:buChar char="•"/>
            </a:pPr>
            <a:endParaRPr lang="en-GB" sz="2800" dirty="0"/>
          </a:p>
        </p:txBody>
      </p:sp>
      <p:sp>
        <p:nvSpPr>
          <p:cNvPr id="6" name="TextBox 5">
            <a:extLst>
              <a:ext uri="{FF2B5EF4-FFF2-40B4-BE49-F238E27FC236}">
                <a16:creationId xmlns:a16="http://schemas.microsoft.com/office/drawing/2014/main" id="{5FA02D62-1DE2-1298-CEC2-51FE08CFFDA0}"/>
              </a:ext>
            </a:extLst>
          </p:cNvPr>
          <p:cNvSpPr txBox="1"/>
          <p:nvPr/>
        </p:nvSpPr>
        <p:spPr>
          <a:xfrm>
            <a:off x="1922049" y="2533714"/>
            <a:ext cx="593432" cy="369332"/>
          </a:xfrm>
          <a:prstGeom prst="rect">
            <a:avLst/>
          </a:prstGeom>
          <a:noFill/>
        </p:spPr>
        <p:txBody>
          <a:bodyPr wrap="none" rtlCol="0">
            <a:spAutoFit/>
          </a:bodyPr>
          <a:lstStyle/>
          <a:p>
            <a:r>
              <a:rPr lang="en-GB" dirty="0"/>
              <a:t>4.63</a:t>
            </a:r>
          </a:p>
        </p:txBody>
      </p:sp>
      <p:sp>
        <p:nvSpPr>
          <p:cNvPr id="8" name="TextBox 7">
            <a:extLst>
              <a:ext uri="{FF2B5EF4-FFF2-40B4-BE49-F238E27FC236}">
                <a16:creationId xmlns:a16="http://schemas.microsoft.com/office/drawing/2014/main" id="{CEFE31C9-AF49-F580-B174-162339CB9B8C}"/>
              </a:ext>
            </a:extLst>
          </p:cNvPr>
          <p:cNvSpPr txBox="1"/>
          <p:nvPr/>
        </p:nvSpPr>
        <p:spPr>
          <a:xfrm>
            <a:off x="2054447" y="3780668"/>
            <a:ext cx="593432" cy="369332"/>
          </a:xfrm>
          <a:prstGeom prst="rect">
            <a:avLst/>
          </a:prstGeom>
          <a:noFill/>
        </p:spPr>
        <p:txBody>
          <a:bodyPr wrap="none" rtlCol="0">
            <a:spAutoFit/>
          </a:bodyPr>
          <a:lstStyle/>
          <a:p>
            <a:r>
              <a:rPr lang="en-GB" dirty="0"/>
              <a:t>4.64</a:t>
            </a:r>
          </a:p>
        </p:txBody>
      </p:sp>
      <p:sp>
        <p:nvSpPr>
          <p:cNvPr id="9" name="TextBox 8">
            <a:extLst>
              <a:ext uri="{FF2B5EF4-FFF2-40B4-BE49-F238E27FC236}">
                <a16:creationId xmlns:a16="http://schemas.microsoft.com/office/drawing/2014/main" id="{D617CF8D-78B7-D34B-B50F-3E47804FA74F}"/>
              </a:ext>
            </a:extLst>
          </p:cNvPr>
          <p:cNvSpPr txBox="1"/>
          <p:nvPr/>
        </p:nvSpPr>
        <p:spPr>
          <a:xfrm>
            <a:off x="4107711" y="2533714"/>
            <a:ext cx="593432" cy="369332"/>
          </a:xfrm>
          <a:prstGeom prst="rect">
            <a:avLst/>
          </a:prstGeom>
          <a:noFill/>
        </p:spPr>
        <p:txBody>
          <a:bodyPr wrap="none" rtlCol="0">
            <a:spAutoFit/>
          </a:bodyPr>
          <a:lstStyle/>
          <a:p>
            <a:r>
              <a:rPr lang="en-GB" dirty="0"/>
              <a:t>0.15</a:t>
            </a:r>
          </a:p>
        </p:txBody>
      </p:sp>
      <p:sp>
        <p:nvSpPr>
          <p:cNvPr id="10" name="TextBox 9">
            <a:extLst>
              <a:ext uri="{FF2B5EF4-FFF2-40B4-BE49-F238E27FC236}">
                <a16:creationId xmlns:a16="http://schemas.microsoft.com/office/drawing/2014/main" id="{906255C8-AF78-DE93-C5E2-8128E76DF790}"/>
              </a:ext>
            </a:extLst>
          </p:cNvPr>
          <p:cNvSpPr txBox="1"/>
          <p:nvPr/>
        </p:nvSpPr>
        <p:spPr>
          <a:xfrm>
            <a:off x="4185683" y="3934367"/>
            <a:ext cx="593432" cy="369332"/>
          </a:xfrm>
          <a:prstGeom prst="rect">
            <a:avLst/>
          </a:prstGeom>
          <a:noFill/>
        </p:spPr>
        <p:txBody>
          <a:bodyPr wrap="none" rtlCol="0">
            <a:spAutoFit/>
          </a:bodyPr>
          <a:lstStyle/>
          <a:p>
            <a:r>
              <a:rPr lang="en-GB" dirty="0"/>
              <a:t>0.69</a:t>
            </a:r>
          </a:p>
        </p:txBody>
      </p:sp>
      <p:sp>
        <p:nvSpPr>
          <p:cNvPr id="11" name="TextBox 10">
            <a:extLst>
              <a:ext uri="{FF2B5EF4-FFF2-40B4-BE49-F238E27FC236}">
                <a16:creationId xmlns:a16="http://schemas.microsoft.com/office/drawing/2014/main" id="{36750B25-39DD-DAFE-66D7-C06A3067F49E}"/>
              </a:ext>
            </a:extLst>
          </p:cNvPr>
          <p:cNvSpPr txBox="1"/>
          <p:nvPr/>
        </p:nvSpPr>
        <p:spPr>
          <a:xfrm>
            <a:off x="3119075" y="3328838"/>
            <a:ext cx="593432" cy="369332"/>
          </a:xfrm>
          <a:prstGeom prst="rect">
            <a:avLst/>
          </a:prstGeom>
          <a:noFill/>
        </p:spPr>
        <p:txBody>
          <a:bodyPr wrap="none" rtlCol="0">
            <a:spAutoFit/>
          </a:bodyPr>
          <a:lstStyle/>
          <a:p>
            <a:r>
              <a:rPr lang="en-GB" dirty="0"/>
              <a:t>1.21</a:t>
            </a:r>
          </a:p>
        </p:txBody>
      </p:sp>
      <p:sp>
        <p:nvSpPr>
          <p:cNvPr id="14" name="TextBox 13">
            <a:extLst>
              <a:ext uri="{FF2B5EF4-FFF2-40B4-BE49-F238E27FC236}">
                <a16:creationId xmlns:a16="http://schemas.microsoft.com/office/drawing/2014/main" id="{E892D7B1-2DD7-561A-1528-4CF97D3EDD7B}"/>
              </a:ext>
            </a:extLst>
          </p:cNvPr>
          <p:cNvSpPr txBox="1"/>
          <p:nvPr/>
        </p:nvSpPr>
        <p:spPr>
          <a:xfrm>
            <a:off x="7154778" y="2140308"/>
            <a:ext cx="4886843" cy="1754326"/>
          </a:xfrm>
          <a:prstGeom prst="rect">
            <a:avLst/>
          </a:prstGeom>
          <a:solidFill>
            <a:schemeClr val="bg1">
              <a:lumMod val="85000"/>
            </a:schemeClr>
          </a:solidFill>
        </p:spPr>
        <p:txBody>
          <a:bodyPr wrap="square">
            <a:spAutoFit/>
          </a:bodyPr>
          <a:lstStyle/>
          <a:p>
            <a:r>
              <a:rPr lang="en-GB" dirty="0">
                <a:latin typeface="Lucida Console" panose="020B0609040504020204" pitchFamily="49" charset="0"/>
              </a:rPr>
              <a:t>process (data=d,</a:t>
            </a:r>
          </a:p>
          <a:p>
            <a:r>
              <a:rPr lang="en-GB" dirty="0">
                <a:latin typeface="Lucida Console" panose="020B0609040504020204" pitchFamily="49" charset="0"/>
              </a:rPr>
              <a:t>y="math12",x="</a:t>
            </a:r>
            <a:r>
              <a:rPr lang="en-GB" dirty="0" err="1">
                <a:latin typeface="Lucida Console" panose="020B0609040504020204" pitchFamily="49" charset="0"/>
              </a:rPr>
              <a:t>highinc</a:t>
            </a:r>
            <a:r>
              <a:rPr lang="en-GB" dirty="0">
                <a:latin typeface="Lucida Console" panose="020B0609040504020204" pitchFamily="49" charset="0"/>
              </a:rPr>
              <a:t>",</a:t>
            </a:r>
          </a:p>
          <a:p>
            <a:r>
              <a:rPr lang="en-GB" b="1" dirty="0">
                <a:latin typeface="Lucida Console" panose="020B0609040504020204" pitchFamily="49" charset="0"/>
              </a:rPr>
              <a:t>m=c("read8",”math8”), </a:t>
            </a:r>
          </a:p>
          <a:p>
            <a:r>
              <a:rPr lang="en-GB" b="1" dirty="0">
                <a:latin typeface="Lucida Console" panose="020B0609040504020204" pitchFamily="49" charset="0"/>
              </a:rPr>
              <a:t>contrast=1, </a:t>
            </a:r>
            <a:r>
              <a:rPr lang="en-GB" dirty="0" err="1">
                <a:latin typeface="Lucida Console" panose="020B0609040504020204" pitchFamily="49" charset="0"/>
              </a:rPr>
              <a:t>modelres</a:t>
            </a:r>
            <a:r>
              <a:rPr lang="en-GB" dirty="0">
                <a:latin typeface="Lucida Console" panose="020B0609040504020204" pitchFamily="49" charset="0"/>
              </a:rPr>
              <a:t>=1,</a:t>
            </a:r>
          </a:p>
          <a:p>
            <a:r>
              <a:rPr lang="en-GB" dirty="0" err="1">
                <a:latin typeface="Lucida Console" panose="020B0609040504020204" pitchFamily="49" charset="0"/>
              </a:rPr>
              <a:t>cov</a:t>
            </a:r>
            <a:r>
              <a:rPr lang="en-GB" dirty="0">
                <a:latin typeface="Lucida Console" panose="020B0609040504020204" pitchFamily="49" charset="0"/>
              </a:rPr>
              <a:t>=c(“mated”, “male”),</a:t>
            </a:r>
          </a:p>
          <a:p>
            <a:r>
              <a:rPr lang="en-GB" dirty="0">
                <a:latin typeface="Lucida Console" panose="020B0609040504020204" pitchFamily="49" charset="0"/>
              </a:rPr>
              <a:t>total=1, model=4, seed=90460)</a:t>
            </a:r>
          </a:p>
        </p:txBody>
      </p:sp>
    </p:spTree>
    <p:extLst>
      <p:ext uri="{BB962C8B-B14F-4D97-AF65-F5344CB8AC3E}">
        <p14:creationId xmlns:p14="http://schemas.microsoft.com/office/powerpoint/2010/main" val="37871944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Serial multiple mediators </a:t>
            </a:r>
          </a:p>
        </p:txBody>
      </p:sp>
      <p:sp>
        <p:nvSpPr>
          <p:cNvPr id="19" name="TextBox 18">
            <a:extLst>
              <a:ext uri="{FF2B5EF4-FFF2-40B4-BE49-F238E27FC236}">
                <a16:creationId xmlns:a16="http://schemas.microsoft.com/office/drawing/2014/main" id="{6166D3C3-85D2-AACE-709A-03E52F1B2808}"/>
              </a:ext>
            </a:extLst>
          </p:cNvPr>
          <p:cNvSpPr txBox="1"/>
          <p:nvPr/>
        </p:nvSpPr>
        <p:spPr>
          <a:xfrm>
            <a:off x="270236" y="1122610"/>
            <a:ext cx="10500868" cy="1015663"/>
          </a:xfrm>
          <a:prstGeom prst="rect">
            <a:avLst/>
          </a:prstGeom>
          <a:noFill/>
        </p:spPr>
        <p:txBody>
          <a:bodyPr wrap="square" rtlCol="0">
            <a:spAutoFit/>
          </a:bodyPr>
          <a:lstStyle/>
          <a:p>
            <a:r>
              <a:rPr lang="en-GB" sz="2400" dirty="0"/>
              <a:t>Series of mediators through which the predictor influences the outcome</a:t>
            </a:r>
          </a:p>
          <a:p>
            <a:endParaRPr lang="en-GB" dirty="0"/>
          </a:p>
          <a:p>
            <a:endParaRPr lang="en-GB" dirty="0"/>
          </a:p>
        </p:txBody>
      </p:sp>
      <p:pic>
        <p:nvPicPr>
          <p:cNvPr id="4" name="Picture 3">
            <a:extLst>
              <a:ext uri="{FF2B5EF4-FFF2-40B4-BE49-F238E27FC236}">
                <a16:creationId xmlns:a16="http://schemas.microsoft.com/office/drawing/2014/main" id="{A97623B5-18C2-66F1-4C7B-5A52B5CA0E4A}"/>
              </a:ext>
            </a:extLst>
          </p:cNvPr>
          <p:cNvPicPr>
            <a:picLocks noChangeAspect="1"/>
          </p:cNvPicPr>
          <p:nvPr/>
        </p:nvPicPr>
        <p:blipFill>
          <a:blip r:embed="rId3"/>
          <a:stretch>
            <a:fillRect/>
          </a:stretch>
        </p:blipFill>
        <p:spPr>
          <a:xfrm>
            <a:off x="1338750" y="2338597"/>
            <a:ext cx="4437102" cy="2180806"/>
          </a:xfrm>
          <a:prstGeom prst="rect">
            <a:avLst/>
          </a:prstGeom>
        </p:spPr>
      </p:pic>
      <p:sp>
        <p:nvSpPr>
          <p:cNvPr id="14" name="TextBox 13">
            <a:extLst>
              <a:ext uri="{FF2B5EF4-FFF2-40B4-BE49-F238E27FC236}">
                <a16:creationId xmlns:a16="http://schemas.microsoft.com/office/drawing/2014/main" id="{E892D7B1-2DD7-561A-1528-4CF97D3EDD7B}"/>
              </a:ext>
            </a:extLst>
          </p:cNvPr>
          <p:cNvSpPr txBox="1"/>
          <p:nvPr/>
        </p:nvSpPr>
        <p:spPr>
          <a:xfrm>
            <a:off x="7154778" y="2140308"/>
            <a:ext cx="4886843" cy="1754326"/>
          </a:xfrm>
          <a:prstGeom prst="rect">
            <a:avLst/>
          </a:prstGeom>
          <a:solidFill>
            <a:schemeClr val="bg1">
              <a:lumMod val="85000"/>
            </a:schemeClr>
          </a:solidFill>
        </p:spPr>
        <p:txBody>
          <a:bodyPr wrap="square">
            <a:spAutoFit/>
          </a:bodyPr>
          <a:lstStyle/>
          <a:p>
            <a:r>
              <a:rPr lang="en-GB" dirty="0">
                <a:latin typeface="Lucida Console" panose="020B0609040504020204" pitchFamily="49" charset="0"/>
              </a:rPr>
              <a:t>process (data=d,</a:t>
            </a:r>
          </a:p>
          <a:p>
            <a:r>
              <a:rPr lang="en-GB" dirty="0">
                <a:latin typeface="Lucida Console" panose="020B0609040504020204" pitchFamily="49" charset="0"/>
              </a:rPr>
              <a:t>y="math12",x="</a:t>
            </a:r>
            <a:r>
              <a:rPr lang="en-GB" dirty="0" err="1">
                <a:latin typeface="Lucida Console" panose="020B0609040504020204" pitchFamily="49" charset="0"/>
              </a:rPr>
              <a:t>highinc</a:t>
            </a:r>
            <a:r>
              <a:rPr lang="en-GB" dirty="0">
                <a:latin typeface="Lucida Console" panose="020B0609040504020204" pitchFamily="49" charset="0"/>
              </a:rPr>
              <a:t>",</a:t>
            </a:r>
          </a:p>
          <a:p>
            <a:r>
              <a:rPr lang="en-GB" dirty="0">
                <a:latin typeface="Lucida Console" panose="020B0609040504020204" pitchFamily="49" charset="0"/>
              </a:rPr>
              <a:t>m=c("read8",”math8”), </a:t>
            </a:r>
          </a:p>
          <a:p>
            <a:r>
              <a:rPr lang="en-GB" dirty="0">
                <a:latin typeface="Lucida Console" panose="020B0609040504020204" pitchFamily="49" charset="0"/>
              </a:rPr>
              <a:t>contrast=1</a:t>
            </a:r>
            <a:r>
              <a:rPr lang="en-GB" b="1" dirty="0">
                <a:latin typeface="Lucida Console" panose="020B0609040504020204" pitchFamily="49" charset="0"/>
              </a:rPr>
              <a:t>, </a:t>
            </a:r>
            <a:r>
              <a:rPr lang="en-GB" dirty="0" err="1">
                <a:latin typeface="Lucida Console" panose="020B0609040504020204" pitchFamily="49" charset="0"/>
              </a:rPr>
              <a:t>modelres</a:t>
            </a:r>
            <a:r>
              <a:rPr lang="en-GB" dirty="0">
                <a:latin typeface="Lucida Console" panose="020B0609040504020204" pitchFamily="49" charset="0"/>
              </a:rPr>
              <a:t>=1,</a:t>
            </a:r>
          </a:p>
          <a:p>
            <a:r>
              <a:rPr lang="en-GB" dirty="0" err="1">
                <a:latin typeface="Lucida Console" panose="020B0609040504020204" pitchFamily="49" charset="0"/>
              </a:rPr>
              <a:t>cov</a:t>
            </a:r>
            <a:r>
              <a:rPr lang="en-GB" dirty="0">
                <a:latin typeface="Lucida Console" panose="020B0609040504020204" pitchFamily="49" charset="0"/>
              </a:rPr>
              <a:t>=c(“mated”, “male”),</a:t>
            </a:r>
          </a:p>
          <a:p>
            <a:r>
              <a:rPr lang="en-GB" dirty="0">
                <a:latin typeface="Lucida Console" panose="020B0609040504020204" pitchFamily="49" charset="0"/>
              </a:rPr>
              <a:t>total=1, </a:t>
            </a:r>
            <a:r>
              <a:rPr lang="en-GB" b="1" dirty="0">
                <a:latin typeface="Lucida Console" panose="020B0609040504020204" pitchFamily="49" charset="0"/>
              </a:rPr>
              <a:t>model=6</a:t>
            </a:r>
            <a:r>
              <a:rPr lang="en-GB" dirty="0">
                <a:latin typeface="Lucida Console" panose="020B0609040504020204" pitchFamily="49" charset="0"/>
              </a:rPr>
              <a:t>, seed=90460)</a:t>
            </a:r>
          </a:p>
        </p:txBody>
      </p:sp>
      <p:cxnSp>
        <p:nvCxnSpPr>
          <p:cNvPr id="7" name="Straight Arrow Connector 6">
            <a:extLst>
              <a:ext uri="{FF2B5EF4-FFF2-40B4-BE49-F238E27FC236}">
                <a16:creationId xmlns:a16="http://schemas.microsoft.com/office/drawing/2014/main" id="{AC57A336-D26F-3C2F-CD4C-2D03286B83CB}"/>
              </a:ext>
            </a:extLst>
          </p:cNvPr>
          <p:cNvCxnSpPr/>
          <p:nvPr/>
        </p:nvCxnSpPr>
        <p:spPr>
          <a:xfrm>
            <a:off x="3402419" y="2955851"/>
            <a:ext cx="0" cy="850605"/>
          </a:xfrm>
          <a:prstGeom prst="straightConnector1">
            <a:avLst/>
          </a:prstGeom>
          <a:ln w="57150">
            <a:solidFill>
              <a:srgbClr val="7030A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83992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Mediation models for longitudinal data</a:t>
            </a:r>
          </a:p>
        </p:txBody>
      </p:sp>
      <p:sp>
        <p:nvSpPr>
          <p:cNvPr id="19" name="TextBox 18">
            <a:extLst>
              <a:ext uri="{FF2B5EF4-FFF2-40B4-BE49-F238E27FC236}">
                <a16:creationId xmlns:a16="http://schemas.microsoft.com/office/drawing/2014/main" id="{6166D3C3-85D2-AACE-709A-03E52F1B2808}"/>
              </a:ext>
            </a:extLst>
          </p:cNvPr>
          <p:cNvSpPr txBox="1"/>
          <p:nvPr/>
        </p:nvSpPr>
        <p:spPr>
          <a:xfrm>
            <a:off x="270236" y="1122610"/>
            <a:ext cx="11484442" cy="1477328"/>
          </a:xfrm>
          <a:prstGeom prst="rect">
            <a:avLst/>
          </a:prstGeom>
          <a:noFill/>
        </p:spPr>
        <p:txBody>
          <a:bodyPr wrap="square" rtlCol="0">
            <a:spAutoFit/>
          </a:bodyPr>
          <a:lstStyle/>
          <a:p>
            <a:r>
              <a:rPr lang="en-GB" sz="2400" dirty="0"/>
              <a:t>Mediation models are </a:t>
            </a:r>
            <a:r>
              <a:rPr lang="en-GB" sz="2400" i="1" dirty="0"/>
              <a:t>causal</a:t>
            </a:r>
            <a:r>
              <a:rPr lang="en-GB" sz="2400" dirty="0"/>
              <a:t> models:</a:t>
            </a:r>
          </a:p>
          <a:p>
            <a:pPr marL="542925" indent="-277813">
              <a:buFont typeface="Arial" panose="020B0604020202020204" pitchFamily="34" charset="0"/>
              <a:buChar char="•"/>
            </a:pPr>
            <a:r>
              <a:rPr lang="en-GB" sz="2400" dirty="0"/>
              <a:t>Assume </a:t>
            </a:r>
            <a:r>
              <a:rPr lang="en-GB" sz="2400" i="1" dirty="0"/>
              <a:t>mechanisms </a:t>
            </a:r>
            <a:r>
              <a:rPr lang="en-GB" sz="2400" dirty="0"/>
              <a:t>of influence from one variable to another;</a:t>
            </a:r>
          </a:p>
          <a:p>
            <a:pPr marL="542925" indent="-277813">
              <a:buFont typeface="Arial" panose="020B0604020202020204" pitchFamily="34" charset="0"/>
              <a:buChar char="•"/>
            </a:pPr>
            <a:r>
              <a:rPr lang="en-GB" sz="2400" dirty="0"/>
              <a:t>Mechanisms necessarily need time to unfold. </a:t>
            </a:r>
          </a:p>
          <a:p>
            <a:endParaRPr lang="en-GB" dirty="0"/>
          </a:p>
        </p:txBody>
      </p:sp>
      <p:sp>
        <p:nvSpPr>
          <p:cNvPr id="3" name="Rectangle 2">
            <a:extLst>
              <a:ext uri="{FF2B5EF4-FFF2-40B4-BE49-F238E27FC236}">
                <a16:creationId xmlns:a16="http://schemas.microsoft.com/office/drawing/2014/main" id="{BB1EBE96-6DD4-8DEE-5CB4-5645851EE017}"/>
              </a:ext>
            </a:extLst>
          </p:cNvPr>
          <p:cNvSpPr/>
          <p:nvPr/>
        </p:nvSpPr>
        <p:spPr>
          <a:xfrm>
            <a:off x="164228" y="2838913"/>
            <a:ext cx="1599584" cy="649555"/>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400" b="1" dirty="0"/>
              <a:t>X</a:t>
            </a:r>
            <a:r>
              <a:rPr lang="en-GB" sz="4400" b="1" baseline="-25000" dirty="0"/>
              <a:t>0</a:t>
            </a:r>
            <a:endParaRPr lang="en-GB" sz="1600" b="1" baseline="-25000" dirty="0"/>
          </a:p>
        </p:txBody>
      </p:sp>
      <p:sp>
        <p:nvSpPr>
          <p:cNvPr id="5" name="Rectangle 4">
            <a:extLst>
              <a:ext uri="{FF2B5EF4-FFF2-40B4-BE49-F238E27FC236}">
                <a16:creationId xmlns:a16="http://schemas.microsoft.com/office/drawing/2014/main" id="{7D546BCD-65F0-8D10-1A7C-7456645EDFDF}"/>
              </a:ext>
            </a:extLst>
          </p:cNvPr>
          <p:cNvSpPr/>
          <p:nvPr/>
        </p:nvSpPr>
        <p:spPr>
          <a:xfrm>
            <a:off x="9564500" y="5499468"/>
            <a:ext cx="1873939" cy="70555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r>
              <a:rPr lang="en-GB" sz="4800" b="1" baseline="-25000" dirty="0"/>
              <a:t>2</a:t>
            </a:r>
          </a:p>
        </p:txBody>
      </p:sp>
      <p:sp>
        <p:nvSpPr>
          <p:cNvPr id="6" name="Rectangle 5">
            <a:extLst>
              <a:ext uri="{FF2B5EF4-FFF2-40B4-BE49-F238E27FC236}">
                <a16:creationId xmlns:a16="http://schemas.microsoft.com/office/drawing/2014/main" id="{457CC0C3-F3B7-D06C-2D95-90631EB351AE}"/>
              </a:ext>
            </a:extLst>
          </p:cNvPr>
          <p:cNvSpPr/>
          <p:nvPr/>
        </p:nvSpPr>
        <p:spPr>
          <a:xfrm>
            <a:off x="4722202" y="4203359"/>
            <a:ext cx="1868531" cy="65634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M</a:t>
            </a:r>
            <a:r>
              <a:rPr lang="en-GB" sz="4800" b="1" baseline="-25000" dirty="0"/>
              <a:t>1</a:t>
            </a:r>
          </a:p>
        </p:txBody>
      </p:sp>
      <p:cxnSp>
        <p:nvCxnSpPr>
          <p:cNvPr id="9" name="Straight Arrow Connector 8">
            <a:extLst>
              <a:ext uri="{FF2B5EF4-FFF2-40B4-BE49-F238E27FC236}">
                <a16:creationId xmlns:a16="http://schemas.microsoft.com/office/drawing/2014/main" id="{0199CA97-6B1B-569E-1814-D303CE779420}"/>
              </a:ext>
            </a:extLst>
          </p:cNvPr>
          <p:cNvCxnSpPr>
            <a:cxnSpLocks/>
            <a:stCxn id="3" idx="3"/>
            <a:endCxn id="6" idx="1"/>
          </p:cNvCxnSpPr>
          <p:nvPr/>
        </p:nvCxnSpPr>
        <p:spPr>
          <a:xfrm>
            <a:off x="1763812" y="3163691"/>
            <a:ext cx="2958390" cy="1367838"/>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1E62F1E-BC70-8710-F8A1-34278F09EEAA}"/>
              </a:ext>
            </a:extLst>
          </p:cNvPr>
          <p:cNvCxnSpPr>
            <a:cxnSpLocks/>
            <a:stCxn id="6" idx="3"/>
            <a:endCxn id="5" idx="1"/>
          </p:cNvCxnSpPr>
          <p:nvPr/>
        </p:nvCxnSpPr>
        <p:spPr>
          <a:xfrm>
            <a:off x="6590733" y="4531529"/>
            <a:ext cx="2973767" cy="1320715"/>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1" name="Graphic 10" descr="Medical with solid fill">
            <a:extLst>
              <a:ext uri="{FF2B5EF4-FFF2-40B4-BE49-F238E27FC236}">
                <a16:creationId xmlns:a16="http://schemas.microsoft.com/office/drawing/2014/main" id="{C6177605-EBF1-0269-6F13-63BB37EE15C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28273" y="2962178"/>
            <a:ext cx="403026" cy="403026"/>
          </a:xfrm>
          <a:prstGeom prst="rect">
            <a:avLst/>
          </a:prstGeom>
        </p:spPr>
      </p:pic>
      <p:cxnSp>
        <p:nvCxnSpPr>
          <p:cNvPr id="44" name="Straight Arrow Connector 43">
            <a:extLst>
              <a:ext uri="{FF2B5EF4-FFF2-40B4-BE49-F238E27FC236}">
                <a16:creationId xmlns:a16="http://schemas.microsoft.com/office/drawing/2014/main" id="{AC2C3B8A-0854-7B9B-51FE-A49BFDC4E562}"/>
              </a:ext>
            </a:extLst>
          </p:cNvPr>
          <p:cNvCxnSpPr/>
          <p:nvPr/>
        </p:nvCxnSpPr>
        <p:spPr>
          <a:xfrm>
            <a:off x="498982" y="6599583"/>
            <a:ext cx="11255696"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C5B6D7A3-5DC8-4862-744F-91B5C5AABC7B}"/>
              </a:ext>
            </a:extLst>
          </p:cNvPr>
          <p:cNvSpPr txBox="1"/>
          <p:nvPr/>
        </p:nvSpPr>
        <p:spPr>
          <a:xfrm>
            <a:off x="609600" y="6205019"/>
            <a:ext cx="1718673" cy="369332"/>
          </a:xfrm>
          <a:prstGeom prst="rect">
            <a:avLst/>
          </a:prstGeom>
          <a:noFill/>
        </p:spPr>
        <p:txBody>
          <a:bodyPr wrap="square" rtlCol="0">
            <a:spAutoFit/>
          </a:bodyPr>
          <a:lstStyle/>
          <a:p>
            <a:r>
              <a:rPr lang="en-GB" dirty="0"/>
              <a:t>Time 0</a:t>
            </a:r>
          </a:p>
        </p:txBody>
      </p:sp>
      <p:sp>
        <p:nvSpPr>
          <p:cNvPr id="46" name="TextBox 45">
            <a:extLst>
              <a:ext uri="{FF2B5EF4-FFF2-40B4-BE49-F238E27FC236}">
                <a16:creationId xmlns:a16="http://schemas.microsoft.com/office/drawing/2014/main" id="{631F5CD0-82D0-FD2C-5D69-424B74710BF3}"/>
              </a:ext>
            </a:extLst>
          </p:cNvPr>
          <p:cNvSpPr txBox="1"/>
          <p:nvPr/>
        </p:nvSpPr>
        <p:spPr>
          <a:xfrm>
            <a:off x="5153120" y="6230251"/>
            <a:ext cx="1718673" cy="369332"/>
          </a:xfrm>
          <a:prstGeom prst="rect">
            <a:avLst/>
          </a:prstGeom>
          <a:noFill/>
        </p:spPr>
        <p:txBody>
          <a:bodyPr wrap="square" rtlCol="0">
            <a:spAutoFit/>
          </a:bodyPr>
          <a:lstStyle/>
          <a:p>
            <a:r>
              <a:rPr lang="en-GB" dirty="0"/>
              <a:t>Time 1</a:t>
            </a:r>
          </a:p>
        </p:txBody>
      </p:sp>
      <p:sp>
        <p:nvSpPr>
          <p:cNvPr id="47" name="TextBox 46">
            <a:extLst>
              <a:ext uri="{FF2B5EF4-FFF2-40B4-BE49-F238E27FC236}">
                <a16:creationId xmlns:a16="http://schemas.microsoft.com/office/drawing/2014/main" id="{CB17D90F-CE18-34F3-3029-F51739C5DA77}"/>
              </a:ext>
            </a:extLst>
          </p:cNvPr>
          <p:cNvSpPr txBox="1"/>
          <p:nvPr/>
        </p:nvSpPr>
        <p:spPr>
          <a:xfrm>
            <a:off x="10213285" y="6251181"/>
            <a:ext cx="1718673" cy="369332"/>
          </a:xfrm>
          <a:prstGeom prst="rect">
            <a:avLst/>
          </a:prstGeom>
          <a:noFill/>
        </p:spPr>
        <p:txBody>
          <a:bodyPr wrap="square" rtlCol="0">
            <a:spAutoFit/>
          </a:bodyPr>
          <a:lstStyle/>
          <a:p>
            <a:r>
              <a:rPr lang="en-GB" dirty="0"/>
              <a:t>Time 2</a:t>
            </a:r>
          </a:p>
        </p:txBody>
      </p:sp>
      <p:cxnSp>
        <p:nvCxnSpPr>
          <p:cNvPr id="27" name="Connector: Curved 26">
            <a:extLst>
              <a:ext uri="{FF2B5EF4-FFF2-40B4-BE49-F238E27FC236}">
                <a16:creationId xmlns:a16="http://schemas.microsoft.com/office/drawing/2014/main" id="{180491E4-74FB-C3A2-822E-F3B0D85026DB}"/>
              </a:ext>
            </a:extLst>
          </p:cNvPr>
          <p:cNvCxnSpPr>
            <a:cxnSpLocks/>
            <a:stCxn id="3" idx="2"/>
            <a:endCxn id="5" idx="1"/>
          </p:cNvCxnSpPr>
          <p:nvPr/>
        </p:nvCxnSpPr>
        <p:spPr>
          <a:xfrm rot="16200000" flipH="1">
            <a:off x="4082372" y="370116"/>
            <a:ext cx="2363776" cy="8600480"/>
          </a:xfrm>
          <a:prstGeom prst="curvedConnector2">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66FAF27E-E360-A3E7-5000-0804AEF8C4A6}"/>
              </a:ext>
            </a:extLst>
          </p:cNvPr>
          <p:cNvSpPr txBox="1"/>
          <p:nvPr/>
        </p:nvSpPr>
        <p:spPr>
          <a:xfrm>
            <a:off x="2839980" y="3503141"/>
            <a:ext cx="403027" cy="523220"/>
          </a:xfrm>
          <a:prstGeom prst="rect">
            <a:avLst/>
          </a:prstGeom>
          <a:solidFill>
            <a:schemeClr val="accent4">
              <a:lumMod val="75000"/>
            </a:schemeClr>
          </a:solidFill>
        </p:spPr>
        <p:txBody>
          <a:bodyPr wrap="square" rtlCol="0">
            <a:spAutoFit/>
          </a:bodyPr>
          <a:lstStyle/>
          <a:p>
            <a:r>
              <a:rPr lang="en-GB" sz="2800" b="1" dirty="0">
                <a:solidFill>
                  <a:schemeClr val="bg1"/>
                </a:solidFill>
              </a:rPr>
              <a:t>a</a:t>
            </a:r>
          </a:p>
        </p:txBody>
      </p:sp>
      <p:sp>
        <p:nvSpPr>
          <p:cNvPr id="40" name="TextBox 39">
            <a:extLst>
              <a:ext uri="{FF2B5EF4-FFF2-40B4-BE49-F238E27FC236}">
                <a16:creationId xmlns:a16="http://schemas.microsoft.com/office/drawing/2014/main" id="{28A3253B-B4A2-3D5A-E31B-8655B355A8D6}"/>
              </a:ext>
            </a:extLst>
          </p:cNvPr>
          <p:cNvSpPr txBox="1"/>
          <p:nvPr/>
        </p:nvSpPr>
        <p:spPr>
          <a:xfrm>
            <a:off x="7674589" y="4741944"/>
            <a:ext cx="403027" cy="523220"/>
          </a:xfrm>
          <a:prstGeom prst="rect">
            <a:avLst/>
          </a:prstGeom>
          <a:solidFill>
            <a:schemeClr val="accent6">
              <a:lumMod val="50000"/>
            </a:schemeClr>
          </a:solidFill>
        </p:spPr>
        <p:txBody>
          <a:bodyPr wrap="square" rtlCol="0">
            <a:spAutoFit/>
          </a:bodyPr>
          <a:lstStyle/>
          <a:p>
            <a:r>
              <a:rPr lang="en-GB" sz="2800" b="1" dirty="0">
                <a:solidFill>
                  <a:schemeClr val="bg1"/>
                </a:solidFill>
              </a:rPr>
              <a:t>b</a:t>
            </a:r>
          </a:p>
        </p:txBody>
      </p:sp>
      <p:sp>
        <p:nvSpPr>
          <p:cNvPr id="41" name="TextBox 40">
            <a:extLst>
              <a:ext uri="{FF2B5EF4-FFF2-40B4-BE49-F238E27FC236}">
                <a16:creationId xmlns:a16="http://schemas.microsoft.com/office/drawing/2014/main" id="{0EF3FE3A-538A-3361-05F6-3D01CC531915}"/>
              </a:ext>
            </a:extLst>
          </p:cNvPr>
          <p:cNvSpPr txBox="1"/>
          <p:nvPr/>
        </p:nvSpPr>
        <p:spPr>
          <a:xfrm>
            <a:off x="3319542" y="4827816"/>
            <a:ext cx="403027" cy="523220"/>
          </a:xfrm>
          <a:prstGeom prst="rect">
            <a:avLst/>
          </a:prstGeom>
          <a:solidFill>
            <a:srgbClr val="C00000"/>
          </a:solidFill>
        </p:spPr>
        <p:txBody>
          <a:bodyPr wrap="square" rtlCol="0">
            <a:spAutoFit/>
          </a:bodyPr>
          <a:lstStyle/>
          <a:p>
            <a:r>
              <a:rPr lang="en-GB" sz="2800" b="1" dirty="0">
                <a:solidFill>
                  <a:schemeClr val="bg1"/>
                </a:solidFill>
              </a:rPr>
              <a:t>c</a:t>
            </a:r>
          </a:p>
        </p:txBody>
      </p:sp>
    </p:spTree>
    <p:extLst>
      <p:ext uri="{BB962C8B-B14F-4D97-AF65-F5344CB8AC3E}">
        <p14:creationId xmlns:p14="http://schemas.microsoft.com/office/powerpoint/2010/main" val="25470616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 name="Straight Arrow Connector 21">
            <a:extLst>
              <a:ext uri="{FF2B5EF4-FFF2-40B4-BE49-F238E27FC236}">
                <a16:creationId xmlns:a16="http://schemas.microsoft.com/office/drawing/2014/main" id="{868B6D0D-FD1B-BF14-D0EC-6D2A2A4DEFCD}"/>
              </a:ext>
            </a:extLst>
          </p:cNvPr>
          <p:cNvCxnSpPr>
            <a:cxnSpLocks/>
            <a:stCxn id="4" idx="3"/>
            <a:endCxn id="12" idx="1"/>
          </p:cNvCxnSpPr>
          <p:nvPr/>
        </p:nvCxnSpPr>
        <p:spPr>
          <a:xfrm>
            <a:off x="1951290" y="4481527"/>
            <a:ext cx="2765504" cy="1375020"/>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1F1EAA50-6E65-D052-075A-709D4C491ACC}"/>
              </a:ext>
            </a:extLst>
          </p:cNvPr>
          <p:cNvSpPr/>
          <p:nvPr/>
        </p:nvSpPr>
        <p:spPr>
          <a:xfrm>
            <a:off x="82759" y="4153357"/>
            <a:ext cx="1868531" cy="656340"/>
          </a:xfrm>
          <a:prstGeom prst="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M</a:t>
            </a:r>
            <a:r>
              <a:rPr lang="en-GB" sz="4800" b="1" baseline="-25000" dirty="0"/>
              <a:t>0</a:t>
            </a:r>
          </a:p>
        </p:txBody>
      </p:sp>
      <p:cxnSp>
        <p:nvCxnSpPr>
          <p:cNvPr id="8" name="Straight Arrow Connector 7">
            <a:extLst>
              <a:ext uri="{FF2B5EF4-FFF2-40B4-BE49-F238E27FC236}">
                <a16:creationId xmlns:a16="http://schemas.microsoft.com/office/drawing/2014/main" id="{13FE5A77-98B4-803C-A102-7968FAB002CD}"/>
              </a:ext>
            </a:extLst>
          </p:cNvPr>
          <p:cNvCxnSpPr>
            <a:stCxn id="4" idx="3"/>
            <a:endCxn id="6" idx="1"/>
          </p:cNvCxnSpPr>
          <p:nvPr/>
        </p:nvCxnSpPr>
        <p:spPr>
          <a:xfrm>
            <a:off x="1951290" y="4481527"/>
            <a:ext cx="2770912" cy="50002"/>
          </a:xfrm>
          <a:prstGeom prst="straightConnector1">
            <a:avLst/>
          </a:prstGeom>
          <a:ln w="76200">
            <a:solidFill>
              <a:schemeClr val="accent6">
                <a:lumMod val="60000"/>
                <a:lumOff val="4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2955579-5C7E-2395-E881-17DC005E3E0D}"/>
              </a:ext>
            </a:extLst>
          </p:cNvPr>
          <p:cNvSpPr/>
          <p:nvPr/>
        </p:nvSpPr>
        <p:spPr>
          <a:xfrm>
            <a:off x="4716794" y="5503771"/>
            <a:ext cx="1873939" cy="705551"/>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err="1"/>
              <a:t>Y</a:t>
            </a:r>
            <a:r>
              <a:rPr lang="en-GB" sz="4800" b="1" baseline="-25000" dirty="0" err="1"/>
              <a:t>1</a:t>
            </a:r>
            <a:endParaRPr lang="en-GB" sz="4800" b="1" baseline="-25000" dirty="0"/>
          </a:p>
        </p:txBody>
      </p:sp>
      <p:cxnSp>
        <p:nvCxnSpPr>
          <p:cNvPr id="14" name="Straight Arrow Connector 13">
            <a:extLst>
              <a:ext uri="{FF2B5EF4-FFF2-40B4-BE49-F238E27FC236}">
                <a16:creationId xmlns:a16="http://schemas.microsoft.com/office/drawing/2014/main" id="{637DE2BD-654C-2913-9798-8E0C3B47F701}"/>
              </a:ext>
            </a:extLst>
          </p:cNvPr>
          <p:cNvCxnSpPr>
            <a:stCxn id="12" idx="3"/>
            <a:endCxn id="5" idx="1"/>
          </p:cNvCxnSpPr>
          <p:nvPr/>
        </p:nvCxnSpPr>
        <p:spPr>
          <a:xfrm flipV="1">
            <a:off x="6590733" y="5852244"/>
            <a:ext cx="2973767" cy="4303"/>
          </a:xfrm>
          <a:prstGeom prst="straightConnector1">
            <a:avLst/>
          </a:prstGeom>
          <a:ln w="76200">
            <a:solidFill>
              <a:schemeClr val="accent5">
                <a:lumMod val="60000"/>
                <a:lumOff val="4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Mediation models for longitudinal data</a:t>
            </a:r>
          </a:p>
        </p:txBody>
      </p:sp>
      <p:sp>
        <p:nvSpPr>
          <p:cNvPr id="19" name="TextBox 18">
            <a:extLst>
              <a:ext uri="{FF2B5EF4-FFF2-40B4-BE49-F238E27FC236}">
                <a16:creationId xmlns:a16="http://schemas.microsoft.com/office/drawing/2014/main" id="{6166D3C3-85D2-AACE-709A-03E52F1B2808}"/>
              </a:ext>
            </a:extLst>
          </p:cNvPr>
          <p:cNvSpPr txBox="1"/>
          <p:nvPr/>
        </p:nvSpPr>
        <p:spPr>
          <a:xfrm>
            <a:off x="270236" y="1122610"/>
            <a:ext cx="11484442" cy="1754326"/>
          </a:xfrm>
          <a:prstGeom prst="rect">
            <a:avLst/>
          </a:prstGeom>
          <a:noFill/>
        </p:spPr>
        <p:txBody>
          <a:bodyPr wrap="square" rtlCol="0">
            <a:spAutoFit/>
          </a:bodyPr>
          <a:lstStyle/>
          <a:p>
            <a:r>
              <a:rPr lang="en-GB" sz="2400" dirty="0"/>
              <a:t>Mediation models are </a:t>
            </a:r>
            <a:r>
              <a:rPr lang="en-GB" sz="2400" i="1" dirty="0"/>
              <a:t>causal</a:t>
            </a:r>
            <a:r>
              <a:rPr lang="en-GB" sz="2400" dirty="0"/>
              <a:t> models:</a:t>
            </a:r>
          </a:p>
          <a:p>
            <a:pPr marL="542925" indent="-277813">
              <a:buFont typeface="Arial" panose="020B0604020202020204" pitchFamily="34" charset="0"/>
              <a:buChar char="•"/>
            </a:pPr>
            <a:r>
              <a:rPr lang="en-GB" sz="2400" dirty="0"/>
              <a:t>Assume </a:t>
            </a:r>
            <a:r>
              <a:rPr lang="en-GB" sz="2400" i="1" dirty="0"/>
              <a:t>mechanisms </a:t>
            </a:r>
            <a:r>
              <a:rPr lang="en-GB" sz="2400" dirty="0"/>
              <a:t>of influence from one variable to another;</a:t>
            </a:r>
          </a:p>
          <a:p>
            <a:pPr marL="542925" indent="-277813">
              <a:buFont typeface="Arial" panose="020B0604020202020204" pitchFamily="34" charset="0"/>
              <a:buChar char="•"/>
            </a:pPr>
            <a:r>
              <a:rPr lang="en-GB" sz="2400" dirty="0"/>
              <a:t>Mechanisms necessarily need time to unfold;    </a:t>
            </a:r>
          </a:p>
          <a:p>
            <a:endParaRPr lang="en-GB" dirty="0"/>
          </a:p>
          <a:p>
            <a:endParaRPr lang="en-GB" dirty="0"/>
          </a:p>
        </p:txBody>
      </p:sp>
      <p:sp>
        <p:nvSpPr>
          <p:cNvPr id="3" name="Rectangle 2">
            <a:extLst>
              <a:ext uri="{FF2B5EF4-FFF2-40B4-BE49-F238E27FC236}">
                <a16:creationId xmlns:a16="http://schemas.microsoft.com/office/drawing/2014/main" id="{BB1EBE96-6DD4-8DEE-5CB4-5645851EE017}"/>
              </a:ext>
            </a:extLst>
          </p:cNvPr>
          <p:cNvSpPr/>
          <p:nvPr/>
        </p:nvSpPr>
        <p:spPr>
          <a:xfrm>
            <a:off x="164228" y="2838913"/>
            <a:ext cx="1599584" cy="649555"/>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400" b="1" dirty="0"/>
              <a:t>X</a:t>
            </a:r>
            <a:r>
              <a:rPr lang="en-GB" sz="4400" b="1" baseline="-25000" dirty="0"/>
              <a:t>0</a:t>
            </a:r>
            <a:endParaRPr lang="en-GB" sz="1600" b="1" baseline="-25000" dirty="0"/>
          </a:p>
        </p:txBody>
      </p:sp>
      <p:sp>
        <p:nvSpPr>
          <p:cNvPr id="5" name="Rectangle 4">
            <a:extLst>
              <a:ext uri="{FF2B5EF4-FFF2-40B4-BE49-F238E27FC236}">
                <a16:creationId xmlns:a16="http://schemas.microsoft.com/office/drawing/2014/main" id="{7D546BCD-65F0-8D10-1A7C-7456645EDFDF}"/>
              </a:ext>
            </a:extLst>
          </p:cNvPr>
          <p:cNvSpPr/>
          <p:nvPr/>
        </p:nvSpPr>
        <p:spPr>
          <a:xfrm>
            <a:off x="9564500" y="5499468"/>
            <a:ext cx="1873939" cy="70555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r>
              <a:rPr lang="en-GB" sz="4800" b="1" baseline="-25000" dirty="0"/>
              <a:t>2</a:t>
            </a:r>
          </a:p>
        </p:txBody>
      </p:sp>
      <p:sp>
        <p:nvSpPr>
          <p:cNvPr id="6" name="Rectangle 5">
            <a:extLst>
              <a:ext uri="{FF2B5EF4-FFF2-40B4-BE49-F238E27FC236}">
                <a16:creationId xmlns:a16="http://schemas.microsoft.com/office/drawing/2014/main" id="{457CC0C3-F3B7-D06C-2D95-90631EB351AE}"/>
              </a:ext>
            </a:extLst>
          </p:cNvPr>
          <p:cNvSpPr/>
          <p:nvPr/>
        </p:nvSpPr>
        <p:spPr>
          <a:xfrm>
            <a:off x="4722202" y="4203359"/>
            <a:ext cx="1868531" cy="65634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M</a:t>
            </a:r>
            <a:r>
              <a:rPr lang="en-GB" sz="4800" b="1" baseline="-25000" dirty="0"/>
              <a:t>1</a:t>
            </a:r>
          </a:p>
        </p:txBody>
      </p:sp>
      <p:cxnSp>
        <p:nvCxnSpPr>
          <p:cNvPr id="9" name="Straight Arrow Connector 8">
            <a:extLst>
              <a:ext uri="{FF2B5EF4-FFF2-40B4-BE49-F238E27FC236}">
                <a16:creationId xmlns:a16="http://schemas.microsoft.com/office/drawing/2014/main" id="{0199CA97-6B1B-569E-1814-D303CE779420}"/>
              </a:ext>
            </a:extLst>
          </p:cNvPr>
          <p:cNvCxnSpPr>
            <a:cxnSpLocks/>
            <a:stCxn id="3" idx="3"/>
            <a:endCxn id="6" idx="1"/>
          </p:cNvCxnSpPr>
          <p:nvPr/>
        </p:nvCxnSpPr>
        <p:spPr>
          <a:xfrm>
            <a:off x="1763812" y="3163691"/>
            <a:ext cx="2958390" cy="1367838"/>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1E62F1E-BC70-8710-F8A1-34278F09EEAA}"/>
              </a:ext>
            </a:extLst>
          </p:cNvPr>
          <p:cNvCxnSpPr>
            <a:cxnSpLocks/>
            <a:stCxn id="6" idx="3"/>
            <a:endCxn id="5" idx="1"/>
          </p:cNvCxnSpPr>
          <p:nvPr/>
        </p:nvCxnSpPr>
        <p:spPr>
          <a:xfrm>
            <a:off x="6590733" y="4531529"/>
            <a:ext cx="2973767" cy="1320715"/>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1" name="Graphic 10" descr="Medical with solid fill">
            <a:extLst>
              <a:ext uri="{FF2B5EF4-FFF2-40B4-BE49-F238E27FC236}">
                <a16:creationId xmlns:a16="http://schemas.microsoft.com/office/drawing/2014/main" id="{C6177605-EBF1-0269-6F13-63BB37EE15C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28273" y="2962178"/>
            <a:ext cx="403026" cy="403026"/>
          </a:xfrm>
          <a:prstGeom prst="rect">
            <a:avLst/>
          </a:prstGeom>
        </p:spPr>
      </p:pic>
      <p:cxnSp>
        <p:nvCxnSpPr>
          <p:cNvPr id="44" name="Straight Arrow Connector 43">
            <a:extLst>
              <a:ext uri="{FF2B5EF4-FFF2-40B4-BE49-F238E27FC236}">
                <a16:creationId xmlns:a16="http://schemas.microsoft.com/office/drawing/2014/main" id="{AC2C3B8A-0854-7B9B-51FE-A49BFDC4E562}"/>
              </a:ext>
            </a:extLst>
          </p:cNvPr>
          <p:cNvCxnSpPr/>
          <p:nvPr/>
        </p:nvCxnSpPr>
        <p:spPr>
          <a:xfrm>
            <a:off x="498982" y="6599583"/>
            <a:ext cx="11255696"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C5B6D7A3-5DC8-4862-744F-91B5C5AABC7B}"/>
              </a:ext>
            </a:extLst>
          </p:cNvPr>
          <p:cNvSpPr txBox="1"/>
          <p:nvPr/>
        </p:nvSpPr>
        <p:spPr>
          <a:xfrm>
            <a:off x="609600" y="6205019"/>
            <a:ext cx="1718673" cy="369332"/>
          </a:xfrm>
          <a:prstGeom prst="rect">
            <a:avLst/>
          </a:prstGeom>
          <a:noFill/>
        </p:spPr>
        <p:txBody>
          <a:bodyPr wrap="square" rtlCol="0">
            <a:spAutoFit/>
          </a:bodyPr>
          <a:lstStyle/>
          <a:p>
            <a:r>
              <a:rPr lang="en-GB" dirty="0"/>
              <a:t>Time 0</a:t>
            </a:r>
          </a:p>
        </p:txBody>
      </p:sp>
      <p:sp>
        <p:nvSpPr>
          <p:cNvPr id="46" name="TextBox 45">
            <a:extLst>
              <a:ext uri="{FF2B5EF4-FFF2-40B4-BE49-F238E27FC236}">
                <a16:creationId xmlns:a16="http://schemas.microsoft.com/office/drawing/2014/main" id="{631F5CD0-82D0-FD2C-5D69-424B74710BF3}"/>
              </a:ext>
            </a:extLst>
          </p:cNvPr>
          <p:cNvSpPr txBox="1"/>
          <p:nvPr/>
        </p:nvSpPr>
        <p:spPr>
          <a:xfrm>
            <a:off x="5153120" y="6230251"/>
            <a:ext cx="1718673" cy="369332"/>
          </a:xfrm>
          <a:prstGeom prst="rect">
            <a:avLst/>
          </a:prstGeom>
          <a:noFill/>
        </p:spPr>
        <p:txBody>
          <a:bodyPr wrap="square" rtlCol="0">
            <a:spAutoFit/>
          </a:bodyPr>
          <a:lstStyle/>
          <a:p>
            <a:r>
              <a:rPr lang="en-GB" dirty="0"/>
              <a:t>Time 1</a:t>
            </a:r>
          </a:p>
        </p:txBody>
      </p:sp>
      <p:sp>
        <p:nvSpPr>
          <p:cNvPr id="47" name="TextBox 46">
            <a:extLst>
              <a:ext uri="{FF2B5EF4-FFF2-40B4-BE49-F238E27FC236}">
                <a16:creationId xmlns:a16="http://schemas.microsoft.com/office/drawing/2014/main" id="{CB17D90F-CE18-34F3-3029-F51739C5DA77}"/>
              </a:ext>
            </a:extLst>
          </p:cNvPr>
          <p:cNvSpPr txBox="1"/>
          <p:nvPr/>
        </p:nvSpPr>
        <p:spPr>
          <a:xfrm>
            <a:off x="10213285" y="6251181"/>
            <a:ext cx="1718673" cy="369332"/>
          </a:xfrm>
          <a:prstGeom prst="rect">
            <a:avLst/>
          </a:prstGeom>
          <a:noFill/>
        </p:spPr>
        <p:txBody>
          <a:bodyPr wrap="square" rtlCol="0">
            <a:spAutoFit/>
          </a:bodyPr>
          <a:lstStyle/>
          <a:p>
            <a:r>
              <a:rPr lang="en-GB" dirty="0"/>
              <a:t>Time 2</a:t>
            </a:r>
          </a:p>
        </p:txBody>
      </p:sp>
      <p:cxnSp>
        <p:nvCxnSpPr>
          <p:cNvPr id="27" name="Connector: Curved 26">
            <a:extLst>
              <a:ext uri="{FF2B5EF4-FFF2-40B4-BE49-F238E27FC236}">
                <a16:creationId xmlns:a16="http://schemas.microsoft.com/office/drawing/2014/main" id="{180491E4-74FB-C3A2-822E-F3B0D85026DB}"/>
              </a:ext>
            </a:extLst>
          </p:cNvPr>
          <p:cNvCxnSpPr>
            <a:cxnSpLocks/>
            <a:stCxn id="3" idx="2"/>
            <a:endCxn id="5" idx="1"/>
          </p:cNvCxnSpPr>
          <p:nvPr/>
        </p:nvCxnSpPr>
        <p:spPr>
          <a:xfrm rot="16200000" flipH="1">
            <a:off x="4082372" y="370116"/>
            <a:ext cx="2363776" cy="8600480"/>
          </a:xfrm>
          <a:prstGeom prst="curvedConnector2">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66FAF27E-E360-A3E7-5000-0804AEF8C4A6}"/>
              </a:ext>
            </a:extLst>
          </p:cNvPr>
          <p:cNvSpPr txBox="1"/>
          <p:nvPr/>
        </p:nvSpPr>
        <p:spPr>
          <a:xfrm>
            <a:off x="2839980" y="3503141"/>
            <a:ext cx="403027" cy="523220"/>
          </a:xfrm>
          <a:prstGeom prst="rect">
            <a:avLst/>
          </a:prstGeom>
          <a:solidFill>
            <a:schemeClr val="accent4">
              <a:lumMod val="75000"/>
            </a:schemeClr>
          </a:solidFill>
        </p:spPr>
        <p:txBody>
          <a:bodyPr wrap="square" rtlCol="0">
            <a:spAutoFit/>
          </a:bodyPr>
          <a:lstStyle/>
          <a:p>
            <a:r>
              <a:rPr lang="en-GB" sz="2800" b="1" dirty="0">
                <a:solidFill>
                  <a:schemeClr val="bg1"/>
                </a:solidFill>
              </a:rPr>
              <a:t>a</a:t>
            </a:r>
          </a:p>
        </p:txBody>
      </p:sp>
      <p:sp>
        <p:nvSpPr>
          <p:cNvPr id="40" name="TextBox 39">
            <a:extLst>
              <a:ext uri="{FF2B5EF4-FFF2-40B4-BE49-F238E27FC236}">
                <a16:creationId xmlns:a16="http://schemas.microsoft.com/office/drawing/2014/main" id="{28A3253B-B4A2-3D5A-E31B-8655B355A8D6}"/>
              </a:ext>
            </a:extLst>
          </p:cNvPr>
          <p:cNvSpPr txBox="1"/>
          <p:nvPr/>
        </p:nvSpPr>
        <p:spPr>
          <a:xfrm>
            <a:off x="7674589" y="4741944"/>
            <a:ext cx="403027" cy="523220"/>
          </a:xfrm>
          <a:prstGeom prst="rect">
            <a:avLst/>
          </a:prstGeom>
          <a:solidFill>
            <a:schemeClr val="accent6">
              <a:lumMod val="50000"/>
            </a:schemeClr>
          </a:solidFill>
        </p:spPr>
        <p:txBody>
          <a:bodyPr wrap="square" rtlCol="0">
            <a:spAutoFit/>
          </a:bodyPr>
          <a:lstStyle/>
          <a:p>
            <a:r>
              <a:rPr lang="en-GB" sz="2800" b="1" dirty="0">
                <a:solidFill>
                  <a:schemeClr val="bg1"/>
                </a:solidFill>
              </a:rPr>
              <a:t>b</a:t>
            </a:r>
          </a:p>
        </p:txBody>
      </p:sp>
      <p:sp>
        <p:nvSpPr>
          <p:cNvPr id="41" name="TextBox 40">
            <a:extLst>
              <a:ext uri="{FF2B5EF4-FFF2-40B4-BE49-F238E27FC236}">
                <a16:creationId xmlns:a16="http://schemas.microsoft.com/office/drawing/2014/main" id="{0EF3FE3A-538A-3361-05F6-3D01CC531915}"/>
              </a:ext>
            </a:extLst>
          </p:cNvPr>
          <p:cNvSpPr txBox="1"/>
          <p:nvPr/>
        </p:nvSpPr>
        <p:spPr>
          <a:xfrm>
            <a:off x="7489047" y="5475579"/>
            <a:ext cx="403027" cy="523220"/>
          </a:xfrm>
          <a:prstGeom prst="rect">
            <a:avLst/>
          </a:prstGeom>
          <a:solidFill>
            <a:srgbClr val="C00000"/>
          </a:solidFill>
        </p:spPr>
        <p:txBody>
          <a:bodyPr wrap="square" rtlCol="0">
            <a:spAutoFit/>
          </a:bodyPr>
          <a:lstStyle/>
          <a:p>
            <a:r>
              <a:rPr lang="en-GB" sz="2800" b="1" dirty="0">
                <a:solidFill>
                  <a:schemeClr val="bg1"/>
                </a:solidFill>
              </a:rPr>
              <a:t>c</a:t>
            </a:r>
          </a:p>
        </p:txBody>
      </p:sp>
      <p:sp>
        <p:nvSpPr>
          <p:cNvPr id="15" name="Rectangle 14">
            <a:extLst>
              <a:ext uri="{FF2B5EF4-FFF2-40B4-BE49-F238E27FC236}">
                <a16:creationId xmlns:a16="http://schemas.microsoft.com/office/drawing/2014/main" id="{69659692-D372-971F-801A-84164BAECE25}"/>
              </a:ext>
            </a:extLst>
          </p:cNvPr>
          <p:cNvSpPr/>
          <p:nvPr/>
        </p:nvSpPr>
        <p:spPr>
          <a:xfrm>
            <a:off x="82759" y="5502943"/>
            <a:ext cx="1873939" cy="705551"/>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err="1"/>
              <a:t>Y</a:t>
            </a:r>
            <a:r>
              <a:rPr lang="en-GB" sz="4800" b="1" baseline="-25000" dirty="0" err="1"/>
              <a:t>0</a:t>
            </a:r>
            <a:endParaRPr lang="en-GB" sz="4800" b="1" baseline="-25000" dirty="0"/>
          </a:p>
        </p:txBody>
      </p:sp>
      <p:cxnSp>
        <p:nvCxnSpPr>
          <p:cNvPr id="17" name="Straight Arrow Connector 16">
            <a:extLst>
              <a:ext uri="{FF2B5EF4-FFF2-40B4-BE49-F238E27FC236}">
                <a16:creationId xmlns:a16="http://schemas.microsoft.com/office/drawing/2014/main" id="{DDD6591E-1AA9-EF62-ECAC-D2063EA480BC}"/>
              </a:ext>
            </a:extLst>
          </p:cNvPr>
          <p:cNvCxnSpPr>
            <a:cxnSpLocks/>
            <a:stCxn id="15" idx="3"/>
            <a:endCxn id="12" idx="1"/>
          </p:cNvCxnSpPr>
          <p:nvPr/>
        </p:nvCxnSpPr>
        <p:spPr>
          <a:xfrm>
            <a:off x="1956698" y="5855719"/>
            <a:ext cx="2760096" cy="828"/>
          </a:xfrm>
          <a:prstGeom prst="straightConnector1">
            <a:avLst/>
          </a:prstGeom>
          <a:ln w="76200">
            <a:solidFill>
              <a:schemeClr val="accent5">
                <a:lumMod val="60000"/>
                <a:lumOff val="4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B000A0C3-E887-6BA0-E52B-1F20FF9A2C88}"/>
              </a:ext>
            </a:extLst>
          </p:cNvPr>
          <p:cNvSpPr txBox="1"/>
          <p:nvPr/>
        </p:nvSpPr>
        <p:spPr>
          <a:xfrm>
            <a:off x="3427610" y="5248105"/>
            <a:ext cx="403027" cy="523220"/>
          </a:xfrm>
          <a:prstGeom prst="rect">
            <a:avLst/>
          </a:prstGeom>
          <a:solidFill>
            <a:schemeClr val="accent6">
              <a:lumMod val="50000"/>
            </a:schemeClr>
          </a:solidFill>
        </p:spPr>
        <p:txBody>
          <a:bodyPr wrap="square" rtlCol="0">
            <a:spAutoFit/>
          </a:bodyPr>
          <a:lstStyle/>
          <a:p>
            <a:r>
              <a:rPr lang="en-GB" sz="2800" b="1" dirty="0">
                <a:solidFill>
                  <a:schemeClr val="bg1"/>
                </a:solidFill>
              </a:rPr>
              <a:t>b</a:t>
            </a:r>
          </a:p>
        </p:txBody>
      </p:sp>
    </p:spTree>
    <p:extLst>
      <p:ext uri="{BB962C8B-B14F-4D97-AF65-F5344CB8AC3E}">
        <p14:creationId xmlns:p14="http://schemas.microsoft.com/office/powerpoint/2010/main" val="26087263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Arrow Connector 16">
            <a:extLst>
              <a:ext uri="{FF2B5EF4-FFF2-40B4-BE49-F238E27FC236}">
                <a16:creationId xmlns:a16="http://schemas.microsoft.com/office/drawing/2014/main" id="{DDD6591E-1AA9-EF62-ECAC-D2063EA480BC}"/>
              </a:ext>
            </a:extLst>
          </p:cNvPr>
          <p:cNvCxnSpPr>
            <a:cxnSpLocks/>
            <a:stCxn id="15" idx="3"/>
            <a:endCxn id="12" idx="1"/>
          </p:cNvCxnSpPr>
          <p:nvPr/>
        </p:nvCxnSpPr>
        <p:spPr>
          <a:xfrm>
            <a:off x="2367516" y="5855719"/>
            <a:ext cx="2349278" cy="828"/>
          </a:xfrm>
          <a:prstGeom prst="straightConnector1">
            <a:avLst/>
          </a:prstGeom>
          <a:ln w="76200">
            <a:solidFill>
              <a:schemeClr val="accent5">
                <a:lumMod val="60000"/>
                <a:lumOff val="4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7EDA8C48-49B5-C7D8-39B1-3B9C4BC5573E}"/>
              </a:ext>
            </a:extLst>
          </p:cNvPr>
          <p:cNvCxnSpPr>
            <a:cxnSpLocks/>
            <a:stCxn id="4" idx="3"/>
          </p:cNvCxnSpPr>
          <p:nvPr/>
        </p:nvCxnSpPr>
        <p:spPr>
          <a:xfrm>
            <a:off x="2282592" y="4481527"/>
            <a:ext cx="2409234" cy="1404931"/>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1F1EAA50-6E65-D052-075A-709D4C491ACC}"/>
              </a:ext>
            </a:extLst>
          </p:cNvPr>
          <p:cNvSpPr/>
          <p:nvPr/>
        </p:nvSpPr>
        <p:spPr>
          <a:xfrm>
            <a:off x="414061" y="4153357"/>
            <a:ext cx="1868531" cy="656340"/>
          </a:xfrm>
          <a:prstGeom prst="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M</a:t>
            </a:r>
            <a:r>
              <a:rPr lang="en-GB" sz="4800" b="1" baseline="-25000" dirty="0"/>
              <a:t>0</a:t>
            </a:r>
          </a:p>
        </p:txBody>
      </p:sp>
      <p:cxnSp>
        <p:nvCxnSpPr>
          <p:cNvPr id="8" name="Straight Arrow Connector 7">
            <a:extLst>
              <a:ext uri="{FF2B5EF4-FFF2-40B4-BE49-F238E27FC236}">
                <a16:creationId xmlns:a16="http://schemas.microsoft.com/office/drawing/2014/main" id="{13FE5A77-98B4-803C-A102-7968FAB002CD}"/>
              </a:ext>
            </a:extLst>
          </p:cNvPr>
          <p:cNvCxnSpPr>
            <a:stCxn id="4" idx="3"/>
            <a:endCxn id="6" idx="1"/>
          </p:cNvCxnSpPr>
          <p:nvPr/>
        </p:nvCxnSpPr>
        <p:spPr>
          <a:xfrm>
            <a:off x="2282592" y="4481527"/>
            <a:ext cx="2439610" cy="50002"/>
          </a:xfrm>
          <a:prstGeom prst="straightConnector1">
            <a:avLst/>
          </a:prstGeom>
          <a:ln w="76200">
            <a:solidFill>
              <a:schemeClr val="accent6">
                <a:lumMod val="60000"/>
                <a:lumOff val="4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2955579-5C7E-2395-E881-17DC005E3E0D}"/>
              </a:ext>
            </a:extLst>
          </p:cNvPr>
          <p:cNvSpPr/>
          <p:nvPr/>
        </p:nvSpPr>
        <p:spPr>
          <a:xfrm>
            <a:off x="4716794" y="5503771"/>
            <a:ext cx="1873939" cy="705551"/>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err="1"/>
              <a:t>Y</a:t>
            </a:r>
            <a:r>
              <a:rPr lang="en-GB" sz="4800" b="1" baseline="-25000" dirty="0" err="1"/>
              <a:t>1</a:t>
            </a:r>
            <a:endParaRPr lang="en-GB" sz="4800" b="1" baseline="-25000" dirty="0"/>
          </a:p>
        </p:txBody>
      </p:sp>
      <p:cxnSp>
        <p:nvCxnSpPr>
          <p:cNvPr id="14" name="Straight Arrow Connector 13">
            <a:extLst>
              <a:ext uri="{FF2B5EF4-FFF2-40B4-BE49-F238E27FC236}">
                <a16:creationId xmlns:a16="http://schemas.microsoft.com/office/drawing/2014/main" id="{637DE2BD-654C-2913-9798-8E0C3B47F701}"/>
              </a:ext>
            </a:extLst>
          </p:cNvPr>
          <p:cNvCxnSpPr>
            <a:stCxn id="12" idx="3"/>
            <a:endCxn id="5" idx="1"/>
          </p:cNvCxnSpPr>
          <p:nvPr/>
        </p:nvCxnSpPr>
        <p:spPr>
          <a:xfrm flipV="1">
            <a:off x="6590733" y="5852244"/>
            <a:ext cx="2973767" cy="4303"/>
          </a:xfrm>
          <a:prstGeom prst="straightConnector1">
            <a:avLst/>
          </a:prstGeom>
          <a:ln w="76200">
            <a:solidFill>
              <a:schemeClr val="accent5">
                <a:lumMod val="60000"/>
                <a:lumOff val="4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normAutofit/>
          </a:bodyPr>
          <a:lstStyle/>
          <a:p>
            <a:r>
              <a:rPr lang="en-GB" dirty="0">
                <a:solidFill>
                  <a:schemeClr val="bg1"/>
                </a:solidFill>
              </a:rPr>
              <a:t>	Full Cross-Lagged Panel Model</a:t>
            </a:r>
          </a:p>
        </p:txBody>
      </p:sp>
      <p:sp>
        <p:nvSpPr>
          <p:cNvPr id="3" name="Rectangle 2">
            <a:extLst>
              <a:ext uri="{FF2B5EF4-FFF2-40B4-BE49-F238E27FC236}">
                <a16:creationId xmlns:a16="http://schemas.microsoft.com/office/drawing/2014/main" id="{BB1EBE96-6DD4-8DEE-5CB4-5645851EE017}"/>
              </a:ext>
            </a:extLst>
          </p:cNvPr>
          <p:cNvSpPr/>
          <p:nvPr/>
        </p:nvSpPr>
        <p:spPr>
          <a:xfrm>
            <a:off x="402766" y="2838913"/>
            <a:ext cx="1868530" cy="649555"/>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400" b="1" dirty="0"/>
              <a:t>X</a:t>
            </a:r>
            <a:r>
              <a:rPr lang="en-GB" sz="4400" b="1" baseline="-25000" dirty="0"/>
              <a:t>0</a:t>
            </a:r>
            <a:endParaRPr lang="en-GB" sz="1600" b="1" baseline="-25000" dirty="0"/>
          </a:p>
        </p:txBody>
      </p:sp>
      <p:sp>
        <p:nvSpPr>
          <p:cNvPr id="5" name="Rectangle 4">
            <a:extLst>
              <a:ext uri="{FF2B5EF4-FFF2-40B4-BE49-F238E27FC236}">
                <a16:creationId xmlns:a16="http://schemas.microsoft.com/office/drawing/2014/main" id="{7D546BCD-65F0-8D10-1A7C-7456645EDFDF}"/>
              </a:ext>
            </a:extLst>
          </p:cNvPr>
          <p:cNvSpPr/>
          <p:nvPr/>
        </p:nvSpPr>
        <p:spPr>
          <a:xfrm>
            <a:off x="9564500" y="5499468"/>
            <a:ext cx="1873939" cy="70555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r>
              <a:rPr lang="en-GB" sz="4800" b="1" baseline="-25000" dirty="0"/>
              <a:t>2</a:t>
            </a:r>
          </a:p>
        </p:txBody>
      </p:sp>
      <p:sp>
        <p:nvSpPr>
          <p:cNvPr id="6" name="Rectangle 5">
            <a:extLst>
              <a:ext uri="{FF2B5EF4-FFF2-40B4-BE49-F238E27FC236}">
                <a16:creationId xmlns:a16="http://schemas.microsoft.com/office/drawing/2014/main" id="{457CC0C3-F3B7-D06C-2D95-90631EB351AE}"/>
              </a:ext>
            </a:extLst>
          </p:cNvPr>
          <p:cNvSpPr/>
          <p:nvPr/>
        </p:nvSpPr>
        <p:spPr>
          <a:xfrm>
            <a:off x="4722202" y="4203359"/>
            <a:ext cx="1868531" cy="65634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M</a:t>
            </a:r>
            <a:r>
              <a:rPr lang="en-GB" sz="4800" b="1" baseline="-25000" dirty="0"/>
              <a:t>1</a:t>
            </a:r>
          </a:p>
        </p:txBody>
      </p:sp>
      <p:cxnSp>
        <p:nvCxnSpPr>
          <p:cNvPr id="9" name="Straight Arrow Connector 8">
            <a:extLst>
              <a:ext uri="{FF2B5EF4-FFF2-40B4-BE49-F238E27FC236}">
                <a16:creationId xmlns:a16="http://schemas.microsoft.com/office/drawing/2014/main" id="{0199CA97-6B1B-569E-1814-D303CE779420}"/>
              </a:ext>
            </a:extLst>
          </p:cNvPr>
          <p:cNvCxnSpPr>
            <a:cxnSpLocks/>
            <a:stCxn id="3" idx="3"/>
            <a:endCxn id="6" idx="1"/>
          </p:cNvCxnSpPr>
          <p:nvPr/>
        </p:nvCxnSpPr>
        <p:spPr>
          <a:xfrm>
            <a:off x="2271296" y="3163691"/>
            <a:ext cx="2450906" cy="1367838"/>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1E62F1E-BC70-8710-F8A1-34278F09EEAA}"/>
              </a:ext>
            </a:extLst>
          </p:cNvPr>
          <p:cNvCxnSpPr>
            <a:cxnSpLocks/>
            <a:stCxn id="6" idx="3"/>
            <a:endCxn id="5" idx="1"/>
          </p:cNvCxnSpPr>
          <p:nvPr/>
        </p:nvCxnSpPr>
        <p:spPr>
          <a:xfrm>
            <a:off x="6590733" y="4531529"/>
            <a:ext cx="2973767" cy="1320715"/>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AC2C3B8A-0854-7B9B-51FE-A49BFDC4E562}"/>
              </a:ext>
            </a:extLst>
          </p:cNvPr>
          <p:cNvCxnSpPr/>
          <p:nvPr/>
        </p:nvCxnSpPr>
        <p:spPr>
          <a:xfrm>
            <a:off x="498982" y="6599583"/>
            <a:ext cx="11255696"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C5B6D7A3-5DC8-4862-744F-91B5C5AABC7B}"/>
              </a:ext>
            </a:extLst>
          </p:cNvPr>
          <p:cNvSpPr txBox="1"/>
          <p:nvPr/>
        </p:nvSpPr>
        <p:spPr>
          <a:xfrm>
            <a:off x="609600" y="6205019"/>
            <a:ext cx="1718673" cy="369332"/>
          </a:xfrm>
          <a:prstGeom prst="rect">
            <a:avLst/>
          </a:prstGeom>
          <a:noFill/>
        </p:spPr>
        <p:txBody>
          <a:bodyPr wrap="square" rtlCol="0">
            <a:spAutoFit/>
          </a:bodyPr>
          <a:lstStyle/>
          <a:p>
            <a:r>
              <a:rPr lang="en-GB" dirty="0"/>
              <a:t>Time 0</a:t>
            </a:r>
          </a:p>
        </p:txBody>
      </p:sp>
      <p:sp>
        <p:nvSpPr>
          <p:cNvPr id="46" name="TextBox 45">
            <a:extLst>
              <a:ext uri="{FF2B5EF4-FFF2-40B4-BE49-F238E27FC236}">
                <a16:creationId xmlns:a16="http://schemas.microsoft.com/office/drawing/2014/main" id="{631F5CD0-82D0-FD2C-5D69-424B74710BF3}"/>
              </a:ext>
            </a:extLst>
          </p:cNvPr>
          <p:cNvSpPr txBox="1"/>
          <p:nvPr/>
        </p:nvSpPr>
        <p:spPr>
          <a:xfrm>
            <a:off x="5153120" y="6230251"/>
            <a:ext cx="1718673" cy="369332"/>
          </a:xfrm>
          <a:prstGeom prst="rect">
            <a:avLst/>
          </a:prstGeom>
          <a:noFill/>
        </p:spPr>
        <p:txBody>
          <a:bodyPr wrap="square" rtlCol="0">
            <a:spAutoFit/>
          </a:bodyPr>
          <a:lstStyle/>
          <a:p>
            <a:r>
              <a:rPr lang="en-GB" dirty="0"/>
              <a:t>Time 1</a:t>
            </a:r>
          </a:p>
        </p:txBody>
      </p:sp>
      <p:sp>
        <p:nvSpPr>
          <p:cNvPr id="47" name="TextBox 46">
            <a:extLst>
              <a:ext uri="{FF2B5EF4-FFF2-40B4-BE49-F238E27FC236}">
                <a16:creationId xmlns:a16="http://schemas.microsoft.com/office/drawing/2014/main" id="{CB17D90F-CE18-34F3-3029-F51739C5DA77}"/>
              </a:ext>
            </a:extLst>
          </p:cNvPr>
          <p:cNvSpPr txBox="1"/>
          <p:nvPr/>
        </p:nvSpPr>
        <p:spPr>
          <a:xfrm>
            <a:off x="10213285" y="6251181"/>
            <a:ext cx="1718673" cy="369332"/>
          </a:xfrm>
          <a:prstGeom prst="rect">
            <a:avLst/>
          </a:prstGeom>
          <a:noFill/>
        </p:spPr>
        <p:txBody>
          <a:bodyPr wrap="square" rtlCol="0">
            <a:spAutoFit/>
          </a:bodyPr>
          <a:lstStyle/>
          <a:p>
            <a:r>
              <a:rPr lang="en-GB" dirty="0"/>
              <a:t>Time 2</a:t>
            </a:r>
          </a:p>
        </p:txBody>
      </p:sp>
      <p:cxnSp>
        <p:nvCxnSpPr>
          <p:cNvPr id="27" name="Connector: Curved 26">
            <a:extLst>
              <a:ext uri="{FF2B5EF4-FFF2-40B4-BE49-F238E27FC236}">
                <a16:creationId xmlns:a16="http://schemas.microsoft.com/office/drawing/2014/main" id="{180491E4-74FB-C3A2-822E-F3B0D85026DB}"/>
              </a:ext>
            </a:extLst>
          </p:cNvPr>
          <p:cNvCxnSpPr>
            <a:cxnSpLocks/>
            <a:stCxn id="3" idx="2"/>
            <a:endCxn id="5" idx="1"/>
          </p:cNvCxnSpPr>
          <p:nvPr/>
        </p:nvCxnSpPr>
        <p:spPr>
          <a:xfrm rot="16200000" flipH="1">
            <a:off x="4268877" y="556621"/>
            <a:ext cx="2363776" cy="8227469"/>
          </a:xfrm>
          <a:prstGeom prst="curvedConnector2">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66FAF27E-E360-A3E7-5000-0804AEF8C4A6}"/>
              </a:ext>
            </a:extLst>
          </p:cNvPr>
          <p:cNvSpPr txBox="1"/>
          <p:nvPr/>
        </p:nvSpPr>
        <p:spPr>
          <a:xfrm>
            <a:off x="3040130" y="3449871"/>
            <a:ext cx="403027" cy="523220"/>
          </a:xfrm>
          <a:prstGeom prst="rect">
            <a:avLst/>
          </a:prstGeom>
          <a:solidFill>
            <a:schemeClr val="accent4">
              <a:lumMod val="75000"/>
            </a:schemeClr>
          </a:solidFill>
        </p:spPr>
        <p:txBody>
          <a:bodyPr wrap="square" rtlCol="0">
            <a:spAutoFit/>
          </a:bodyPr>
          <a:lstStyle/>
          <a:p>
            <a:r>
              <a:rPr lang="en-GB" sz="2800" b="1" dirty="0">
                <a:solidFill>
                  <a:schemeClr val="bg1"/>
                </a:solidFill>
              </a:rPr>
              <a:t>a</a:t>
            </a:r>
          </a:p>
        </p:txBody>
      </p:sp>
      <p:sp>
        <p:nvSpPr>
          <p:cNvPr id="41" name="TextBox 40">
            <a:extLst>
              <a:ext uri="{FF2B5EF4-FFF2-40B4-BE49-F238E27FC236}">
                <a16:creationId xmlns:a16="http://schemas.microsoft.com/office/drawing/2014/main" id="{0EF3FE3A-538A-3361-05F6-3D01CC531915}"/>
              </a:ext>
            </a:extLst>
          </p:cNvPr>
          <p:cNvSpPr txBox="1"/>
          <p:nvPr/>
        </p:nvSpPr>
        <p:spPr>
          <a:xfrm>
            <a:off x="7489047" y="5475579"/>
            <a:ext cx="403027" cy="523220"/>
          </a:xfrm>
          <a:prstGeom prst="rect">
            <a:avLst/>
          </a:prstGeom>
          <a:solidFill>
            <a:srgbClr val="C00000"/>
          </a:solidFill>
        </p:spPr>
        <p:txBody>
          <a:bodyPr wrap="square" rtlCol="0">
            <a:spAutoFit/>
          </a:bodyPr>
          <a:lstStyle/>
          <a:p>
            <a:r>
              <a:rPr lang="en-GB" sz="2800" b="1" dirty="0">
                <a:solidFill>
                  <a:schemeClr val="bg1"/>
                </a:solidFill>
              </a:rPr>
              <a:t>c</a:t>
            </a:r>
          </a:p>
        </p:txBody>
      </p:sp>
      <p:sp>
        <p:nvSpPr>
          <p:cNvPr id="15" name="Rectangle 14">
            <a:extLst>
              <a:ext uri="{FF2B5EF4-FFF2-40B4-BE49-F238E27FC236}">
                <a16:creationId xmlns:a16="http://schemas.microsoft.com/office/drawing/2014/main" id="{69659692-D372-971F-801A-84164BAECE25}"/>
              </a:ext>
            </a:extLst>
          </p:cNvPr>
          <p:cNvSpPr/>
          <p:nvPr/>
        </p:nvSpPr>
        <p:spPr>
          <a:xfrm>
            <a:off x="493577" y="5502943"/>
            <a:ext cx="1873939" cy="705551"/>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err="1"/>
              <a:t>Y</a:t>
            </a:r>
            <a:r>
              <a:rPr lang="en-GB" sz="4800" b="1" baseline="-25000" dirty="0" err="1"/>
              <a:t>0</a:t>
            </a:r>
            <a:endParaRPr lang="en-GB" sz="4800" b="1" baseline="-25000" dirty="0"/>
          </a:p>
        </p:txBody>
      </p:sp>
      <p:sp>
        <p:nvSpPr>
          <p:cNvPr id="40" name="TextBox 39">
            <a:extLst>
              <a:ext uri="{FF2B5EF4-FFF2-40B4-BE49-F238E27FC236}">
                <a16:creationId xmlns:a16="http://schemas.microsoft.com/office/drawing/2014/main" id="{28A3253B-B4A2-3D5A-E31B-8655B355A8D6}"/>
              </a:ext>
            </a:extLst>
          </p:cNvPr>
          <p:cNvSpPr txBox="1"/>
          <p:nvPr/>
        </p:nvSpPr>
        <p:spPr>
          <a:xfrm>
            <a:off x="3249859" y="5101629"/>
            <a:ext cx="403027" cy="523220"/>
          </a:xfrm>
          <a:prstGeom prst="rect">
            <a:avLst/>
          </a:prstGeom>
          <a:solidFill>
            <a:schemeClr val="accent6">
              <a:lumMod val="50000"/>
            </a:schemeClr>
          </a:solidFill>
        </p:spPr>
        <p:txBody>
          <a:bodyPr wrap="square" rtlCol="0">
            <a:spAutoFit/>
          </a:bodyPr>
          <a:lstStyle/>
          <a:p>
            <a:r>
              <a:rPr lang="en-GB" sz="2800" b="1" dirty="0">
                <a:solidFill>
                  <a:schemeClr val="bg1"/>
                </a:solidFill>
              </a:rPr>
              <a:t>b</a:t>
            </a:r>
          </a:p>
        </p:txBody>
      </p:sp>
      <p:sp>
        <p:nvSpPr>
          <p:cNvPr id="7" name="Rectangle 6">
            <a:extLst>
              <a:ext uri="{FF2B5EF4-FFF2-40B4-BE49-F238E27FC236}">
                <a16:creationId xmlns:a16="http://schemas.microsoft.com/office/drawing/2014/main" id="{A6B24B8C-AC4F-A1CF-1904-803E9B4591BB}"/>
              </a:ext>
            </a:extLst>
          </p:cNvPr>
          <p:cNvSpPr/>
          <p:nvPr/>
        </p:nvSpPr>
        <p:spPr>
          <a:xfrm>
            <a:off x="9567203" y="4165798"/>
            <a:ext cx="1868531" cy="656340"/>
          </a:xfrm>
          <a:prstGeom prst="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err="1"/>
              <a:t>M</a:t>
            </a:r>
            <a:r>
              <a:rPr lang="en-GB" sz="4800" b="1" baseline="-25000" dirty="0" err="1"/>
              <a:t>2</a:t>
            </a:r>
            <a:endParaRPr lang="en-GB" sz="4800" b="1" baseline="-25000" dirty="0"/>
          </a:p>
        </p:txBody>
      </p:sp>
      <p:cxnSp>
        <p:nvCxnSpPr>
          <p:cNvPr id="13" name="Straight Arrow Connector 12">
            <a:extLst>
              <a:ext uri="{FF2B5EF4-FFF2-40B4-BE49-F238E27FC236}">
                <a16:creationId xmlns:a16="http://schemas.microsoft.com/office/drawing/2014/main" id="{C9030994-D51F-57DE-3A54-AAF48DCE7B63}"/>
              </a:ext>
            </a:extLst>
          </p:cNvPr>
          <p:cNvCxnSpPr>
            <a:cxnSpLocks/>
            <a:endCxn id="7" idx="1"/>
          </p:cNvCxnSpPr>
          <p:nvPr/>
        </p:nvCxnSpPr>
        <p:spPr>
          <a:xfrm>
            <a:off x="6593436" y="4488878"/>
            <a:ext cx="2973767" cy="5090"/>
          </a:xfrm>
          <a:prstGeom prst="straightConnector1">
            <a:avLst/>
          </a:prstGeom>
          <a:ln w="76200">
            <a:solidFill>
              <a:schemeClr val="accent6">
                <a:lumMod val="60000"/>
                <a:lumOff val="4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06D3F05F-686B-6B77-34E5-8CB9865BC4D2}"/>
              </a:ext>
            </a:extLst>
          </p:cNvPr>
          <p:cNvSpPr/>
          <p:nvPr/>
        </p:nvSpPr>
        <p:spPr>
          <a:xfrm>
            <a:off x="4748582" y="2817983"/>
            <a:ext cx="1844853" cy="649555"/>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400" b="1" dirty="0" err="1"/>
              <a:t>X</a:t>
            </a:r>
            <a:r>
              <a:rPr lang="en-GB" sz="4400" b="1" baseline="-25000" dirty="0" err="1"/>
              <a:t>1</a:t>
            </a:r>
            <a:endParaRPr lang="en-GB" sz="1600" b="1" baseline="-25000" dirty="0"/>
          </a:p>
        </p:txBody>
      </p:sp>
      <p:sp>
        <p:nvSpPr>
          <p:cNvPr id="20" name="Rectangle 19">
            <a:extLst>
              <a:ext uri="{FF2B5EF4-FFF2-40B4-BE49-F238E27FC236}">
                <a16:creationId xmlns:a16="http://schemas.microsoft.com/office/drawing/2014/main" id="{FD299743-03A5-7B37-BB33-F151BF84401A}"/>
              </a:ext>
            </a:extLst>
          </p:cNvPr>
          <p:cNvSpPr/>
          <p:nvPr/>
        </p:nvSpPr>
        <p:spPr>
          <a:xfrm>
            <a:off x="9564500" y="2773207"/>
            <a:ext cx="1868530" cy="649555"/>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400" b="1" dirty="0" err="1"/>
              <a:t>X</a:t>
            </a:r>
            <a:r>
              <a:rPr lang="en-GB" sz="4400" b="1" baseline="-25000" dirty="0" err="1"/>
              <a:t>2</a:t>
            </a:r>
            <a:endParaRPr lang="en-GB" sz="1600" b="1" baseline="-25000" dirty="0"/>
          </a:p>
        </p:txBody>
      </p:sp>
      <p:cxnSp>
        <p:nvCxnSpPr>
          <p:cNvPr id="26" name="Straight Arrow Connector 25">
            <a:extLst>
              <a:ext uri="{FF2B5EF4-FFF2-40B4-BE49-F238E27FC236}">
                <a16:creationId xmlns:a16="http://schemas.microsoft.com/office/drawing/2014/main" id="{753720B8-E3A3-2276-9F0B-0C7ECB000834}"/>
              </a:ext>
            </a:extLst>
          </p:cNvPr>
          <p:cNvCxnSpPr>
            <a:cxnSpLocks/>
            <a:stCxn id="18" idx="3"/>
          </p:cNvCxnSpPr>
          <p:nvPr/>
        </p:nvCxnSpPr>
        <p:spPr>
          <a:xfrm>
            <a:off x="6593435" y="3142761"/>
            <a:ext cx="3013875" cy="1348507"/>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CED4886D-BFCB-6E13-A2E9-D27F733E29BA}"/>
              </a:ext>
            </a:extLst>
          </p:cNvPr>
          <p:cNvSpPr txBox="1"/>
          <p:nvPr/>
        </p:nvSpPr>
        <p:spPr>
          <a:xfrm>
            <a:off x="7697345" y="3444127"/>
            <a:ext cx="403027" cy="523220"/>
          </a:xfrm>
          <a:prstGeom prst="rect">
            <a:avLst/>
          </a:prstGeom>
          <a:solidFill>
            <a:schemeClr val="accent4">
              <a:lumMod val="75000"/>
            </a:schemeClr>
          </a:solidFill>
        </p:spPr>
        <p:txBody>
          <a:bodyPr wrap="square" rtlCol="0">
            <a:spAutoFit/>
          </a:bodyPr>
          <a:lstStyle/>
          <a:p>
            <a:r>
              <a:rPr lang="en-GB" sz="2800" b="1" dirty="0">
                <a:solidFill>
                  <a:schemeClr val="bg1"/>
                </a:solidFill>
              </a:rPr>
              <a:t>a</a:t>
            </a:r>
          </a:p>
        </p:txBody>
      </p:sp>
      <p:sp>
        <p:nvSpPr>
          <p:cNvPr id="35" name="TextBox 34">
            <a:extLst>
              <a:ext uri="{FF2B5EF4-FFF2-40B4-BE49-F238E27FC236}">
                <a16:creationId xmlns:a16="http://schemas.microsoft.com/office/drawing/2014/main" id="{590BFC98-A254-26B0-549F-9F9342476A49}"/>
              </a:ext>
            </a:extLst>
          </p:cNvPr>
          <p:cNvSpPr txBox="1"/>
          <p:nvPr/>
        </p:nvSpPr>
        <p:spPr>
          <a:xfrm>
            <a:off x="7860533" y="4905885"/>
            <a:ext cx="403027" cy="523220"/>
          </a:xfrm>
          <a:prstGeom prst="rect">
            <a:avLst/>
          </a:prstGeom>
          <a:solidFill>
            <a:schemeClr val="accent6">
              <a:lumMod val="50000"/>
            </a:schemeClr>
          </a:solidFill>
        </p:spPr>
        <p:txBody>
          <a:bodyPr wrap="square" rtlCol="0">
            <a:spAutoFit/>
          </a:bodyPr>
          <a:lstStyle/>
          <a:p>
            <a:r>
              <a:rPr lang="en-GB" sz="2800" b="1" dirty="0">
                <a:solidFill>
                  <a:schemeClr val="bg1"/>
                </a:solidFill>
              </a:rPr>
              <a:t>b</a:t>
            </a:r>
          </a:p>
        </p:txBody>
      </p:sp>
      <p:cxnSp>
        <p:nvCxnSpPr>
          <p:cNvPr id="42" name="Straight Arrow Connector 41">
            <a:extLst>
              <a:ext uri="{FF2B5EF4-FFF2-40B4-BE49-F238E27FC236}">
                <a16:creationId xmlns:a16="http://schemas.microsoft.com/office/drawing/2014/main" id="{8B96D408-67A3-455C-B330-7511AD024C3C}"/>
              </a:ext>
            </a:extLst>
          </p:cNvPr>
          <p:cNvCxnSpPr/>
          <p:nvPr/>
        </p:nvCxnSpPr>
        <p:spPr>
          <a:xfrm>
            <a:off x="2277184" y="3122856"/>
            <a:ext cx="2439610" cy="50002"/>
          </a:xfrm>
          <a:prstGeom prst="straightConnector1">
            <a:avLst/>
          </a:prstGeom>
          <a:ln w="762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E01532FD-DC47-64B0-A988-D809D0A98B1D}"/>
              </a:ext>
            </a:extLst>
          </p:cNvPr>
          <p:cNvCxnSpPr>
            <a:cxnSpLocks/>
          </p:cNvCxnSpPr>
          <p:nvPr/>
        </p:nvCxnSpPr>
        <p:spPr>
          <a:xfrm>
            <a:off x="6588028" y="3130207"/>
            <a:ext cx="2973767" cy="5090"/>
          </a:xfrm>
          <a:prstGeom prst="straightConnector1">
            <a:avLst/>
          </a:prstGeom>
          <a:ln w="762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8F9D830D-FBFB-0AAF-318E-BE29459240F9}"/>
              </a:ext>
            </a:extLst>
          </p:cNvPr>
          <p:cNvSpPr txBox="1"/>
          <p:nvPr/>
        </p:nvSpPr>
        <p:spPr>
          <a:xfrm>
            <a:off x="336496" y="1093612"/>
            <a:ext cx="11595461" cy="2123658"/>
          </a:xfrm>
          <a:prstGeom prst="rect">
            <a:avLst/>
          </a:prstGeom>
          <a:noFill/>
        </p:spPr>
        <p:txBody>
          <a:bodyPr wrap="square" rtlCol="0">
            <a:spAutoFit/>
          </a:bodyPr>
          <a:lstStyle/>
          <a:p>
            <a:r>
              <a:rPr lang="en-GB" sz="2400" dirty="0"/>
              <a:t>Mediation models are </a:t>
            </a:r>
            <a:r>
              <a:rPr lang="en-GB" sz="2400" i="1" dirty="0"/>
              <a:t>causal</a:t>
            </a:r>
            <a:r>
              <a:rPr lang="en-GB" sz="2400" dirty="0"/>
              <a:t> models:</a:t>
            </a:r>
          </a:p>
          <a:p>
            <a:pPr marL="542925" indent="-277813">
              <a:buFont typeface="Arial" panose="020B0604020202020204" pitchFamily="34" charset="0"/>
              <a:buChar char="•"/>
            </a:pPr>
            <a:r>
              <a:rPr lang="en-GB" sz="2400" dirty="0"/>
              <a:t>Assume </a:t>
            </a:r>
            <a:r>
              <a:rPr lang="en-GB" sz="2400" i="1" dirty="0"/>
              <a:t>mechanisms </a:t>
            </a:r>
            <a:r>
              <a:rPr lang="en-GB" sz="2400" dirty="0"/>
              <a:t>of influence from one variable to another;</a:t>
            </a:r>
          </a:p>
          <a:p>
            <a:pPr marL="542925" indent="-277813">
              <a:buFont typeface="Arial" panose="020B0604020202020204" pitchFamily="34" charset="0"/>
              <a:buChar char="•"/>
            </a:pPr>
            <a:r>
              <a:rPr lang="en-GB" sz="2400" dirty="0"/>
              <a:t>Mechanisms necessarily need time to unfold;    </a:t>
            </a:r>
          </a:p>
          <a:p>
            <a:pPr marL="542925" indent="-277813">
              <a:buFont typeface="Arial" panose="020B0604020202020204" pitchFamily="34" charset="0"/>
              <a:buChar char="•"/>
            </a:pPr>
            <a:r>
              <a:rPr lang="en-GB" sz="2400" dirty="0"/>
              <a:t>Longitudinal data are better suited to investigate the unfolding of these processes</a:t>
            </a:r>
          </a:p>
          <a:p>
            <a:endParaRPr lang="en-GB" dirty="0"/>
          </a:p>
          <a:p>
            <a:endParaRPr lang="en-GB" dirty="0"/>
          </a:p>
        </p:txBody>
      </p:sp>
      <p:cxnSp>
        <p:nvCxnSpPr>
          <p:cNvPr id="59" name="Connector: Curved 58">
            <a:extLst>
              <a:ext uri="{FF2B5EF4-FFF2-40B4-BE49-F238E27FC236}">
                <a16:creationId xmlns:a16="http://schemas.microsoft.com/office/drawing/2014/main" id="{7F754407-D8E3-4797-EA95-3146EF00B040}"/>
              </a:ext>
            </a:extLst>
          </p:cNvPr>
          <p:cNvCxnSpPr>
            <a:cxnSpLocks/>
            <a:stCxn id="3" idx="1"/>
            <a:endCxn id="15" idx="1"/>
          </p:cNvCxnSpPr>
          <p:nvPr/>
        </p:nvCxnSpPr>
        <p:spPr>
          <a:xfrm rot="10800000" flipH="1" flipV="1">
            <a:off x="402765" y="3163691"/>
            <a:ext cx="90811" cy="2692028"/>
          </a:xfrm>
          <a:prstGeom prst="curvedConnector3">
            <a:avLst>
              <a:gd name="adj1" fmla="val -339290"/>
            </a:avLst>
          </a:prstGeom>
          <a:ln>
            <a:solidFill>
              <a:schemeClr val="bg1">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3" name="Connector: Curved 62">
            <a:extLst>
              <a:ext uri="{FF2B5EF4-FFF2-40B4-BE49-F238E27FC236}">
                <a16:creationId xmlns:a16="http://schemas.microsoft.com/office/drawing/2014/main" id="{D129C568-E67D-68B1-0463-D5692C4AA17D}"/>
              </a:ext>
            </a:extLst>
          </p:cNvPr>
          <p:cNvCxnSpPr>
            <a:cxnSpLocks/>
            <a:stCxn id="4" idx="1"/>
            <a:endCxn id="15" idx="1"/>
          </p:cNvCxnSpPr>
          <p:nvPr/>
        </p:nvCxnSpPr>
        <p:spPr>
          <a:xfrm rot="10800000" flipH="1" flipV="1">
            <a:off x="414061" y="4481527"/>
            <a:ext cx="79516" cy="1374192"/>
          </a:xfrm>
          <a:prstGeom prst="curvedConnector3">
            <a:avLst>
              <a:gd name="adj1" fmla="val -287489"/>
            </a:avLst>
          </a:prstGeom>
          <a:ln>
            <a:solidFill>
              <a:schemeClr val="bg1">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0" name="Connector: Curved 69">
            <a:extLst>
              <a:ext uri="{FF2B5EF4-FFF2-40B4-BE49-F238E27FC236}">
                <a16:creationId xmlns:a16="http://schemas.microsoft.com/office/drawing/2014/main" id="{AB5545BA-1C60-1258-C10D-13C53814A245}"/>
              </a:ext>
            </a:extLst>
          </p:cNvPr>
          <p:cNvCxnSpPr>
            <a:cxnSpLocks/>
          </p:cNvCxnSpPr>
          <p:nvPr/>
        </p:nvCxnSpPr>
        <p:spPr>
          <a:xfrm rot="10800000" flipH="1" flipV="1">
            <a:off x="381164" y="3172858"/>
            <a:ext cx="79516" cy="1374192"/>
          </a:xfrm>
          <a:prstGeom prst="curvedConnector3">
            <a:avLst>
              <a:gd name="adj1" fmla="val -287489"/>
            </a:avLst>
          </a:prstGeom>
          <a:ln>
            <a:solidFill>
              <a:schemeClr val="bg1">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A5D5FF71-CE7E-6DDF-E486-288DAF090BFC}"/>
              </a:ext>
            </a:extLst>
          </p:cNvPr>
          <p:cNvCxnSpPr>
            <a:cxnSpLocks/>
          </p:cNvCxnSpPr>
          <p:nvPr/>
        </p:nvCxnSpPr>
        <p:spPr>
          <a:xfrm flipH="1" flipV="1">
            <a:off x="5864127" y="3495449"/>
            <a:ext cx="635794" cy="238281"/>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2DA814D2-3F8C-C399-120C-6153ECA7B35B}"/>
              </a:ext>
            </a:extLst>
          </p:cNvPr>
          <p:cNvCxnSpPr>
            <a:cxnSpLocks/>
          </p:cNvCxnSpPr>
          <p:nvPr/>
        </p:nvCxnSpPr>
        <p:spPr>
          <a:xfrm flipH="1" flipV="1">
            <a:off x="5845046" y="4931750"/>
            <a:ext cx="635794" cy="238281"/>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07FCD704-2F6D-DB7B-2FD4-1611AD59ACF2}"/>
              </a:ext>
            </a:extLst>
          </p:cNvPr>
          <p:cNvCxnSpPr>
            <a:cxnSpLocks/>
          </p:cNvCxnSpPr>
          <p:nvPr/>
        </p:nvCxnSpPr>
        <p:spPr>
          <a:xfrm flipH="1" flipV="1">
            <a:off x="5941602" y="6250328"/>
            <a:ext cx="635794" cy="238281"/>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74E5BFA7-49D8-91E3-3847-B213E42656C4}"/>
              </a:ext>
            </a:extLst>
          </p:cNvPr>
          <p:cNvCxnSpPr>
            <a:cxnSpLocks/>
          </p:cNvCxnSpPr>
          <p:nvPr/>
        </p:nvCxnSpPr>
        <p:spPr>
          <a:xfrm flipH="1" flipV="1">
            <a:off x="10621310" y="3512046"/>
            <a:ext cx="635794" cy="238281"/>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3F53279A-347B-7326-D16D-B9A8C07CAAA9}"/>
              </a:ext>
            </a:extLst>
          </p:cNvPr>
          <p:cNvCxnSpPr>
            <a:cxnSpLocks/>
          </p:cNvCxnSpPr>
          <p:nvPr/>
        </p:nvCxnSpPr>
        <p:spPr>
          <a:xfrm flipH="1" flipV="1">
            <a:off x="10609469" y="4922521"/>
            <a:ext cx="635794" cy="238281"/>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CE3672CA-5007-1743-DF2F-12383915D29C}"/>
              </a:ext>
            </a:extLst>
          </p:cNvPr>
          <p:cNvCxnSpPr>
            <a:cxnSpLocks/>
          </p:cNvCxnSpPr>
          <p:nvPr/>
        </p:nvCxnSpPr>
        <p:spPr>
          <a:xfrm flipH="1" flipV="1">
            <a:off x="10621310" y="6236039"/>
            <a:ext cx="635794" cy="238281"/>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0" name="Oval 79">
            <a:extLst>
              <a:ext uri="{FF2B5EF4-FFF2-40B4-BE49-F238E27FC236}">
                <a16:creationId xmlns:a16="http://schemas.microsoft.com/office/drawing/2014/main" id="{E7530288-525A-33DE-ED92-71F5CBEB0299}"/>
              </a:ext>
            </a:extLst>
          </p:cNvPr>
          <p:cNvSpPr/>
          <p:nvPr/>
        </p:nvSpPr>
        <p:spPr>
          <a:xfrm>
            <a:off x="6465228" y="3707187"/>
            <a:ext cx="171536" cy="95925"/>
          </a:xfrm>
          <a:prstGeom prst="ellipse">
            <a:avLst/>
          </a:prstGeom>
          <a:solidFill>
            <a:schemeClr val="bg1">
              <a:lumMod val="7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Oval 80">
            <a:extLst>
              <a:ext uri="{FF2B5EF4-FFF2-40B4-BE49-F238E27FC236}">
                <a16:creationId xmlns:a16="http://schemas.microsoft.com/office/drawing/2014/main" id="{FC8A5028-8ECC-F2C8-2D57-062A609EE48B}"/>
              </a:ext>
            </a:extLst>
          </p:cNvPr>
          <p:cNvSpPr/>
          <p:nvPr/>
        </p:nvSpPr>
        <p:spPr>
          <a:xfrm>
            <a:off x="6405860" y="5117451"/>
            <a:ext cx="171536" cy="95925"/>
          </a:xfrm>
          <a:prstGeom prst="ellipse">
            <a:avLst/>
          </a:prstGeom>
          <a:solidFill>
            <a:schemeClr val="bg1">
              <a:lumMod val="7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a:extLst>
              <a:ext uri="{FF2B5EF4-FFF2-40B4-BE49-F238E27FC236}">
                <a16:creationId xmlns:a16="http://schemas.microsoft.com/office/drawing/2014/main" id="{4CFE221D-3DB5-9AAC-82D8-EE9C2F558830}"/>
              </a:ext>
            </a:extLst>
          </p:cNvPr>
          <p:cNvSpPr/>
          <p:nvPr/>
        </p:nvSpPr>
        <p:spPr>
          <a:xfrm>
            <a:off x="6480840" y="6435847"/>
            <a:ext cx="171536" cy="95925"/>
          </a:xfrm>
          <a:prstGeom prst="ellipse">
            <a:avLst/>
          </a:prstGeom>
          <a:solidFill>
            <a:schemeClr val="bg1">
              <a:lumMod val="7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a:extLst>
              <a:ext uri="{FF2B5EF4-FFF2-40B4-BE49-F238E27FC236}">
                <a16:creationId xmlns:a16="http://schemas.microsoft.com/office/drawing/2014/main" id="{E8A0921A-8FD0-B345-890B-5A5600F9B616}"/>
              </a:ext>
            </a:extLst>
          </p:cNvPr>
          <p:cNvSpPr/>
          <p:nvPr/>
        </p:nvSpPr>
        <p:spPr>
          <a:xfrm>
            <a:off x="11183277" y="5071070"/>
            <a:ext cx="171536" cy="95925"/>
          </a:xfrm>
          <a:prstGeom prst="ellipse">
            <a:avLst/>
          </a:prstGeom>
          <a:solidFill>
            <a:schemeClr val="bg1">
              <a:lumMod val="7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Oval 83">
            <a:extLst>
              <a:ext uri="{FF2B5EF4-FFF2-40B4-BE49-F238E27FC236}">
                <a16:creationId xmlns:a16="http://schemas.microsoft.com/office/drawing/2014/main" id="{4648CC5F-2F84-EE5B-3882-A848BBBAA8E6}"/>
              </a:ext>
            </a:extLst>
          </p:cNvPr>
          <p:cNvSpPr/>
          <p:nvPr/>
        </p:nvSpPr>
        <p:spPr>
          <a:xfrm>
            <a:off x="11226937" y="3709112"/>
            <a:ext cx="153698" cy="92073"/>
          </a:xfrm>
          <a:prstGeom prst="ellipse">
            <a:avLst/>
          </a:prstGeom>
          <a:solidFill>
            <a:schemeClr val="bg1">
              <a:lumMod val="7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Oval 84">
            <a:extLst>
              <a:ext uri="{FF2B5EF4-FFF2-40B4-BE49-F238E27FC236}">
                <a16:creationId xmlns:a16="http://schemas.microsoft.com/office/drawing/2014/main" id="{461DF724-823A-A8D2-6E2E-833C628C5647}"/>
              </a:ext>
            </a:extLst>
          </p:cNvPr>
          <p:cNvSpPr/>
          <p:nvPr/>
        </p:nvSpPr>
        <p:spPr>
          <a:xfrm>
            <a:off x="11180255" y="6456632"/>
            <a:ext cx="153698" cy="92073"/>
          </a:xfrm>
          <a:prstGeom prst="ellipse">
            <a:avLst/>
          </a:prstGeom>
          <a:solidFill>
            <a:schemeClr val="bg1">
              <a:lumMod val="7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2" name="Picture 91">
            <a:extLst>
              <a:ext uri="{FF2B5EF4-FFF2-40B4-BE49-F238E27FC236}">
                <a16:creationId xmlns:a16="http://schemas.microsoft.com/office/drawing/2014/main" id="{A54403B5-73FE-E735-9F5F-F9257204037B}"/>
              </a:ext>
            </a:extLst>
          </p:cNvPr>
          <p:cNvPicPr>
            <a:picLocks noChangeAspect="1"/>
          </p:cNvPicPr>
          <p:nvPr/>
        </p:nvPicPr>
        <p:blipFill>
          <a:blip r:embed="rId3"/>
          <a:stretch>
            <a:fillRect/>
          </a:stretch>
        </p:blipFill>
        <p:spPr>
          <a:xfrm rot="11133129">
            <a:off x="6632534" y="3683632"/>
            <a:ext cx="396274" cy="1536325"/>
          </a:xfrm>
          <a:prstGeom prst="rect">
            <a:avLst/>
          </a:prstGeom>
        </p:spPr>
      </p:pic>
      <p:pic>
        <p:nvPicPr>
          <p:cNvPr id="93" name="Picture 92">
            <a:extLst>
              <a:ext uri="{FF2B5EF4-FFF2-40B4-BE49-F238E27FC236}">
                <a16:creationId xmlns:a16="http://schemas.microsoft.com/office/drawing/2014/main" id="{F00775B1-E741-D3A8-EA09-9B45898AEEEE}"/>
              </a:ext>
            </a:extLst>
          </p:cNvPr>
          <p:cNvPicPr>
            <a:picLocks noChangeAspect="1"/>
          </p:cNvPicPr>
          <p:nvPr/>
        </p:nvPicPr>
        <p:blipFill>
          <a:blip r:embed="rId3"/>
          <a:stretch>
            <a:fillRect/>
          </a:stretch>
        </p:blipFill>
        <p:spPr>
          <a:xfrm rot="11133129">
            <a:off x="6616511" y="5117195"/>
            <a:ext cx="396274" cy="1536325"/>
          </a:xfrm>
          <a:prstGeom prst="rect">
            <a:avLst/>
          </a:prstGeom>
        </p:spPr>
      </p:pic>
      <p:pic>
        <p:nvPicPr>
          <p:cNvPr id="95" name="Picture 94">
            <a:extLst>
              <a:ext uri="{FF2B5EF4-FFF2-40B4-BE49-F238E27FC236}">
                <a16:creationId xmlns:a16="http://schemas.microsoft.com/office/drawing/2014/main" id="{9FBEBE45-80F2-776C-E681-4436E0C2239A}"/>
              </a:ext>
            </a:extLst>
          </p:cNvPr>
          <p:cNvPicPr>
            <a:picLocks noChangeAspect="1"/>
          </p:cNvPicPr>
          <p:nvPr/>
        </p:nvPicPr>
        <p:blipFill>
          <a:blip r:embed="rId4"/>
          <a:stretch>
            <a:fillRect/>
          </a:stretch>
        </p:blipFill>
        <p:spPr>
          <a:xfrm rot="11149445">
            <a:off x="6768528" y="3786788"/>
            <a:ext cx="481626" cy="2853175"/>
          </a:xfrm>
          <a:prstGeom prst="rect">
            <a:avLst/>
          </a:prstGeom>
        </p:spPr>
      </p:pic>
      <p:pic>
        <p:nvPicPr>
          <p:cNvPr id="96" name="Picture 95">
            <a:extLst>
              <a:ext uri="{FF2B5EF4-FFF2-40B4-BE49-F238E27FC236}">
                <a16:creationId xmlns:a16="http://schemas.microsoft.com/office/drawing/2014/main" id="{EFA00B77-0732-2DCD-87FD-766C669DFD1E}"/>
              </a:ext>
            </a:extLst>
          </p:cNvPr>
          <p:cNvPicPr>
            <a:picLocks noChangeAspect="1"/>
          </p:cNvPicPr>
          <p:nvPr/>
        </p:nvPicPr>
        <p:blipFill>
          <a:blip r:embed="rId4"/>
          <a:stretch>
            <a:fillRect/>
          </a:stretch>
        </p:blipFill>
        <p:spPr>
          <a:xfrm rot="11149445">
            <a:off x="11323774" y="3704102"/>
            <a:ext cx="481626" cy="2853175"/>
          </a:xfrm>
          <a:prstGeom prst="rect">
            <a:avLst/>
          </a:prstGeom>
        </p:spPr>
      </p:pic>
      <p:pic>
        <p:nvPicPr>
          <p:cNvPr id="97" name="Picture 96">
            <a:extLst>
              <a:ext uri="{FF2B5EF4-FFF2-40B4-BE49-F238E27FC236}">
                <a16:creationId xmlns:a16="http://schemas.microsoft.com/office/drawing/2014/main" id="{D530904E-8991-4C93-D050-CBBD050B15DB}"/>
              </a:ext>
            </a:extLst>
          </p:cNvPr>
          <p:cNvPicPr>
            <a:picLocks noChangeAspect="1"/>
          </p:cNvPicPr>
          <p:nvPr/>
        </p:nvPicPr>
        <p:blipFill>
          <a:blip r:embed="rId3"/>
          <a:stretch>
            <a:fillRect/>
          </a:stretch>
        </p:blipFill>
        <p:spPr>
          <a:xfrm rot="11133129">
            <a:off x="11321291" y="3703138"/>
            <a:ext cx="396274" cy="1536325"/>
          </a:xfrm>
          <a:prstGeom prst="rect">
            <a:avLst/>
          </a:prstGeom>
        </p:spPr>
      </p:pic>
      <p:pic>
        <p:nvPicPr>
          <p:cNvPr id="98" name="Picture 97">
            <a:extLst>
              <a:ext uri="{FF2B5EF4-FFF2-40B4-BE49-F238E27FC236}">
                <a16:creationId xmlns:a16="http://schemas.microsoft.com/office/drawing/2014/main" id="{466A4C82-CFC0-63E8-36D2-066D0D3F682A}"/>
              </a:ext>
            </a:extLst>
          </p:cNvPr>
          <p:cNvPicPr>
            <a:picLocks noChangeAspect="1"/>
          </p:cNvPicPr>
          <p:nvPr/>
        </p:nvPicPr>
        <p:blipFill>
          <a:blip r:embed="rId3"/>
          <a:stretch>
            <a:fillRect/>
          </a:stretch>
        </p:blipFill>
        <p:spPr>
          <a:xfrm rot="11133129">
            <a:off x="11267775" y="5069051"/>
            <a:ext cx="396274" cy="1536325"/>
          </a:xfrm>
          <a:prstGeom prst="rect">
            <a:avLst/>
          </a:prstGeom>
        </p:spPr>
      </p:pic>
    </p:spTree>
    <p:extLst>
      <p:ext uri="{BB962C8B-B14F-4D97-AF65-F5344CB8AC3E}">
        <p14:creationId xmlns:p14="http://schemas.microsoft.com/office/powerpoint/2010/main" val="3336005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Summary</a:t>
            </a:r>
          </a:p>
        </p:txBody>
      </p:sp>
      <p:sp>
        <p:nvSpPr>
          <p:cNvPr id="3" name="TextBox 2">
            <a:extLst>
              <a:ext uri="{FF2B5EF4-FFF2-40B4-BE49-F238E27FC236}">
                <a16:creationId xmlns:a16="http://schemas.microsoft.com/office/drawing/2014/main" id="{016ACE44-3F3B-5103-D115-DA4E7B42DA00}"/>
              </a:ext>
            </a:extLst>
          </p:cNvPr>
          <p:cNvSpPr txBox="1"/>
          <p:nvPr/>
        </p:nvSpPr>
        <p:spPr>
          <a:xfrm>
            <a:off x="394850" y="1190321"/>
            <a:ext cx="10998926" cy="5493812"/>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600" dirty="0"/>
              <a:t>Mediation: </a:t>
            </a:r>
          </a:p>
          <a:p>
            <a:pPr marL="914400" lvl="1" indent="-457200">
              <a:spcBef>
                <a:spcPts val="1200"/>
              </a:spcBef>
              <a:buFont typeface="Wingdings" panose="05000000000000000000" pitchFamily="2" charset="2"/>
              <a:buChar char="§"/>
            </a:pPr>
            <a:r>
              <a:rPr lang="en-GB" sz="3200" dirty="0"/>
              <a:t>Answers questions about </a:t>
            </a:r>
            <a:r>
              <a:rPr lang="en-GB" sz="3200" i="1" dirty="0"/>
              <a:t>how</a:t>
            </a:r>
            <a:r>
              <a:rPr lang="en-GB" sz="3200" dirty="0"/>
              <a:t> predictors influence outcomes.</a:t>
            </a:r>
          </a:p>
          <a:p>
            <a:pPr marL="457200" indent="-457200">
              <a:spcBef>
                <a:spcPts val="1200"/>
              </a:spcBef>
              <a:buFont typeface="Arial" panose="020B0604020202020204" pitchFamily="34" charset="0"/>
              <a:buChar char="•"/>
            </a:pPr>
            <a:r>
              <a:rPr lang="en-GB" sz="3600" dirty="0"/>
              <a:t>Simple OLS-based mediation model:</a:t>
            </a:r>
            <a:r>
              <a:rPr lang="en-GB" sz="3200" dirty="0"/>
              <a:t> </a:t>
            </a:r>
          </a:p>
          <a:p>
            <a:pPr lvl="1">
              <a:spcBef>
                <a:spcPts val="1200"/>
              </a:spcBef>
            </a:pPr>
            <a:r>
              <a:rPr lang="en-GB" sz="3200" dirty="0"/>
              <a:t>Partition total effect X</a:t>
            </a:r>
            <a:r>
              <a:rPr lang="en-GB" sz="3200" dirty="0">
                <a:sym typeface="Wingdings" panose="05000000000000000000" pitchFamily="2" charset="2"/>
              </a:rPr>
              <a:t>Y into:</a:t>
            </a:r>
          </a:p>
          <a:p>
            <a:pPr marL="1371600" lvl="2" indent="-457200">
              <a:spcBef>
                <a:spcPts val="600"/>
              </a:spcBef>
              <a:buFont typeface="Wingdings" panose="05000000000000000000" pitchFamily="2" charset="2"/>
              <a:buChar char="§"/>
            </a:pPr>
            <a:r>
              <a:rPr lang="en-GB" sz="3200" dirty="0">
                <a:sym typeface="Wingdings" panose="05000000000000000000" pitchFamily="2" charset="2"/>
              </a:rPr>
              <a:t>Direct effect </a:t>
            </a:r>
            <a:r>
              <a:rPr lang="en-GB" sz="3200" i="1" dirty="0">
                <a:solidFill>
                  <a:srgbClr val="C00000"/>
                </a:solidFill>
                <a:sym typeface="Wingdings" panose="05000000000000000000" pitchFamily="2" charset="2"/>
              </a:rPr>
              <a:t>c</a:t>
            </a:r>
            <a:r>
              <a:rPr lang="en-GB" sz="3200" i="1" dirty="0">
                <a:sym typeface="Wingdings" panose="05000000000000000000" pitchFamily="2" charset="2"/>
              </a:rPr>
              <a:t>;</a:t>
            </a:r>
          </a:p>
          <a:p>
            <a:pPr marL="1371600" lvl="2" indent="-457200">
              <a:spcBef>
                <a:spcPts val="600"/>
              </a:spcBef>
              <a:buFont typeface="Wingdings" panose="05000000000000000000" pitchFamily="2" charset="2"/>
              <a:buChar char="§"/>
            </a:pPr>
            <a:r>
              <a:rPr lang="en-GB" sz="3200" dirty="0">
                <a:sym typeface="Wingdings" panose="05000000000000000000" pitchFamily="2" charset="2"/>
              </a:rPr>
              <a:t>Indirect effect </a:t>
            </a:r>
            <a:r>
              <a:rPr lang="en-GB" sz="3200" i="1" dirty="0">
                <a:solidFill>
                  <a:schemeClr val="accent4">
                    <a:lumMod val="75000"/>
                  </a:schemeClr>
                </a:solidFill>
                <a:sym typeface="Wingdings" panose="05000000000000000000" pitchFamily="2" charset="2"/>
              </a:rPr>
              <a:t>a</a:t>
            </a:r>
            <a:r>
              <a:rPr lang="en-GB" sz="3200" i="1" dirty="0">
                <a:sym typeface="Wingdings" panose="05000000000000000000" pitchFamily="2" charset="2"/>
              </a:rPr>
              <a:t>*</a:t>
            </a:r>
            <a:r>
              <a:rPr lang="en-GB" sz="3200" i="1" dirty="0">
                <a:solidFill>
                  <a:schemeClr val="accent6">
                    <a:lumMod val="75000"/>
                  </a:schemeClr>
                </a:solidFill>
                <a:sym typeface="Wingdings" panose="05000000000000000000" pitchFamily="2" charset="2"/>
              </a:rPr>
              <a:t>b</a:t>
            </a:r>
            <a:r>
              <a:rPr lang="en-GB" sz="3200" i="1" dirty="0">
                <a:sym typeface="Wingdings" panose="05000000000000000000" pitchFamily="2" charset="2"/>
              </a:rPr>
              <a:t>;</a:t>
            </a:r>
          </a:p>
          <a:p>
            <a:pPr marL="1371600" lvl="2" indent="-457200">
              <a:spcBef>
                <a:spcPts val="600"/>
              </a:spcBef>
              <a:buFont typeface="Wingdings" panose="05000000000000000000" pitchFamily="2" charset="2"/>
              <a:buChar char="§"/>
            </a:pPr>
            <a:r>
              <a:rPr lang="en-GB" sz="3200" dirty="0">
                <a:sym typeface="Wingdings" panose="05000000000000000000" pitchFamily="2" charset="2"/>
              </a:rPr>
              <a:t>Key inferential tests concern indirect effect </a:t>
            </a:r>
            <a:r>
              <a:rPr lang="en-GB" sz="3200" i="1" dirty="0">
                <a:solidFill>
                  <a:schemeClr val="accent4">
                    <a:lumMod val="75000"/>
                  </a:schemeClr>
                </a:solidFill>
                <a:sym typeface="Wingdings" panose="05000000000000000000" pitchFamily="2" charset="2"/>
              </a:rPr>
              <a:t>a</a:t>
            </a:r>
            <a:r>
              <a:rPr lang="en-GB" sz="3200" i="1" dirty="0">
                <a:sym typeface="Wingdings" panose="05000000000000000000" pitchFamily="2" charset="2"/>
              </a:rPr>
              <a:t>*</a:t>
            </a:r>
            <a:r>
              <a:rPr lang="en-GB" sz="3200" i="1" dirty="0">
                <a:solidFill>
                  <a:schemeClr val="accent6">
                    <a:lumMod val="75000"/>
                  </a:schemeClr>
                </a:solidFill>
                <a:sym typeface="Wingdings" panose="05000000000000000000" pitchFamily="2" charset="2"/>
              </a:rPr>
              <a:t>b</a:t>
            </a:r>
            <a:r>
              <a:rPr lang="en-GB" sz="3200" i="1" dirty="0">
                <a:sym typeface="Wingdings" panose="05000000000000000000" pitchFamily="2" charset="2"/>
              </a:rPr>
              <a:t>;</a:t>
            </a:r>
          </a:p>
          <a:p>
            <a:pPr marL="1828800" lvl="3" indent="-457200">
              <a:spcBef>
                <a:spcPts val="1200"/>
              </a:spcBef>
              <a:buFont typeface="Wingdings" panose="05000000000000000000" pitchFamily="2" charset="2"/>
              <a:buChar char="v"/>
            </a:pPr>
            <a:r>
              <a:rPr lang="en-GB" sz="2800" dirty="0"/>
              <a:t>These require </a:t>
            </a:r>
            <a:r>
              <a:rPr lang="en-GB" sz="2800" i="1" dirty="0"/>
              <a:t>resampling </a:t>
            </a:r>
            <a:r>
              <a:rPr lang="en-GB" sz="2800" dirty="0"/>
              <a:t>methods, e.g. bootstrapping. </a:t>
            </a:r>
          </a:p>
        </p:txBody>
      </p:sp>
      <p:pic>
        <p:nvPicPr>
          <p:cNvPr id="5" name="Picture 4">
            <a:extLst>
              <a:ext uri="{FF2B5EF4-FFF2-40B4-BE49-F238E27FC236}">
                <a16:creationId xmlns:a16="http://schemas.microsoft.com/office/drawing/2014/main" id="{1E6B841E-AAB5-B96B-E0BA-C57CE92637FE}"/>
              </a:ext>
            </a:extLst>
          </p:cNvPr>
          <p:cNvPicPr>
            <a:picLocks noChangeAspect="1"/>
          </p:cNvPicPr>
          <p:nvPr/>
        </p:nvPicPr>
        <p:blipFill>
          <a:blip r:embed="rId3"/>
          <a:stretch>
            <a:fillRect/>
          </a:stretch>
        </p:blipFill>
        <p:spPr>
          <a:xfrm>
            <a:off x="8358871" y="2757831"/>
            <a:ext cx="3438279" cy="1592708"/>
          </a:xfrm>
          <a:prstGeom prst="rect">
            <a:avLst/>
          </a:prstGeom>
        </p:spPr>
      </p:pic>
    </p:spTree>
    <p:extLst>
      <p:ext uri="{BB962C8B-B14F-4D97-AF65-F5344CB8AC3E}">
        <p14:creationId xmlns:p14="http://schemas.microsoft.com/office/powerpoint/2010/main" val="40601195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Arrow Connector 16">
            <a:extLst>
              <a:ext uri="{FF2B5EF4-FFF2-40B4-BE49-F238E27FC236}">
                <a16:creationId xmlns:a16="http://schemas.microsoft.com/office/drawing/2014/main" id="{DDD6591E-1AA9-EF62-ECAC-D2063EA480BC}"/>
              </a:ext>
            </a:extLst>
          </p:cNvPr>
          <p:cNvCxnSpPr>
            <a:cxnSpLocks/>
            <a:stCxn id="15" idx="3"/>
          </p:cNvCxnSpPr>
          <p:nvPr/>
        </p:nvCxnSpPr>
        <p:spPr>
          <a:xfrm>
            <a:off x="2367516" y="5855719"/>
            <a:ext cx="1164859" cy="6575"/>
          </a:xfrm>
          <a:prstGeom prst="straightConnector1">
            <a:avLst/>
          </a:prstGeom>
          <a:ln w="76200">
            <a:solidFill>
              <a:schemeClr val="accent5">
                <a:lumMod val="60000"/>
                <a:lumOff val="4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7EDA8C48-49B5-C7D8-39B1-3B9C4BC5573E}"/>
              </a:ext>
            </a:extLst>
          </p:cNvPr>
          <p:cNvCxnSpPr>
            <a:cxnSpLocks/>
            <a:endCxn id="114" idx="0"/>
          </p:cNvCxnSpPr>
          <p:nvPr/>
        </p:nvCxnSpPr>
        <p:spPr>
          <a:xfrm>
            <a:off x="2269309" y="4530411"/>
            <a:ext cx="2215771" cy="978666"/>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1F1EAA50-6E65-D052-075A-709D4C491ACC}"/>
              </a:ext>
            </a:extLst>
          </p:cNvPr>
          <p:cNvSpPr/>
          <p:nvPr/>
        </p:nvSpPr>
        <p:spPr>
          <a:xfrm>
            <a:off x="414061" y="4153357"/>
            <a:ext cx="1868531" cy="656340"/>
          </a:xfrm>
          <a:prstGeom prst="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b="1" dirty="0"/>
              <a:t>Anxiety</a:t>
            </a:r>
            <a:endParaRPr lang="en-GB" sz="3600" b="1" baseline="-25000" dirty="0"/>
          </a:p>
        </p:txBody>
      </p:sp>
      <p:cxnSp>
        <p:nvCxnSpPr>
          <p:cNvPr id="8" name="Straight Arrow Connector 7">
            <a:extLst>
              <a:ext uri="{FF2B5EF4-FFF2-40B4-BE49-F238E27FC236}">
                <a16:creationId xmlns:a16="http://schemas.microsoft.com/office/drawing/2014/main" id="{13FE5A77-98B4-803C-A102-7968FAB002CD}"/>
              </a:ext>
            </a:extLst>
          </p:cNvPr>
          <p:cNvCxnSpPr>
            <a:cxnSpLocks/>
            <a:stCxn id="4" idx="3"/>
            <a:endCxn id="111" idx="1"/>
          </p:cNvCxnSpPr>
          <p:nvPr/>
        </p:nvCxnSpPr>
        <p:spPr>
          <a:xfrm>
            <a:off x="2282592" y="4481527"/>
            <a:ext cx="1254113" cy="7723"/>
          </a:xfrm>
          <a:prstGeom prst="straightConnector1">
            <a:avLst/>
          </a:prstGeom>
          <a:ln w="76200">
            <a:solidFill>
              <a:schemeClr val="accent6">
                <a:lumMod val="60000"/>
                <a:lumOff val="4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637DE2BD-654C-2913-9798-8E0C3B47F701}"/>
              </a:ext>
            </a:extLst>
          </p:cNvPr>
          <p:cNvCxnSpPr>
            <a:cxnSpLocks/>
            <a:stCxn id="114" idx="3"/>
            <a:endCxn id="115" idx="1"/>
          </p:cNvCxnSpPr>
          <p:nvPr/>
        </p:nvCxnSpPr>
        <p:spPr>
          <a:xfrm>
            <a:off x="5422049" y="5861853"/>
            <a:ext cx="1625394" cy="22196"/>
          </a:xfrm>
          <a:prstGeom prst="straightConnector1">
            <a:avLst/>
          </a:prstGeom>
          <a:ln w="76200">
            <a:solidFill>
              <a:schemeClr val="accent5">
                <a:lumMod val="60000"/>
                <a:lumOff val="4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normAutofit/>
          </a:bodyPr>
          <a:lstStyle/>
          <a:p>
            <a:r>
              <a:rPr lang="en-GB" dirty="0">
                <a:solidFill>
                  <a:schemeClr val="bg1"/>
                </a:solidFill>
              </a:rPr>
              <a:t>	Full Cross-Lagged Panel Model</a:t>
            </a:r>
          </a:p>
        </p:txBody>
      </p:sp>
      <p:sp>
        <p:nvSpPr>
          <p:cNvPr id="3" name="Rectangle 2">
            <a:extLst>
              <a:ext uri="{FF2B5EF4-FFF2-40B4-BE49-F238E27FC236}">
                <a16:creationId xmlns:a16="http://schemas.microsoft.com/office/drawing/2014/main" id="{BB1EBE96-6DD4-8DEE-5CB4-5645851EE017}"/>
              </a:ext>
            </a:extLst>
          </p:cNvPr>
          <p:cNvSpPr/>
          <p:nvPr/>
        </p:nvSpPr>
        <p:spPr>
          <a:xfrm>
            <a:off x="391508" y="2714405"/>
            <a:ext cx="1868530" cy="649555"/>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t>Anxiety Sensitivity</a:t>
            </a:r>
            <a:endParaRPr lang="en-GB" sz="900" b="1" baseline="-25000" dirty="0"/>
          </a:p>
        </p:txBody>
      </p:sp>
      <p:cxnSp>
        <p:nvCxnSpPr>
          <p:cNvPr id="9" name="Straight Arrow Connector 8">
            <a:extLst>
              <a:ext uri="{FF2B5EF4-FFF2-40B4-BE49-F238E27FC236}">
                <a16:creationId xmlns:a16="http://schemas.microsoft.com/office/drawing/2014/main" id="{0199CA97-6B1B-569E-1814-D303CE779420}"/>
              </a:ext>
            </a:extLst>
          </p:cNvPr>
          <p:cNvCxnSpPr>
            <a:cxnSpLocks/>
            <a:stCxn id="3" idx="3"/>
            <a:endCxn id="111" idx="0"/>
          </p:cNvCxnSpPr>
          <p:nvPr/>
        </p:nvCxnSpPr>
        <p:spPr>
          <a:xfrm>
            <a:off x="2260038" y="3039183"/>
            <a:ext cx="2210933" cy="1121897"/>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1E62F1E-BC70-8710-F8A1-34278F09EEAA}"/>
              </a:ext>
            </a:extLst>
          </p:cNvPr>
          <p:cNvCxnSpPr>
            <a:cxnSpLocks/>
            <a:stCxn id="112" idx="3"/>
            <a:endCxn id="116" idx="0"/>
          </p:cNvCxnSpPr>
          <p:nvPr/>
        </p:nvCxnSpPr>
        <p:spPr>
          <a:xfrm>
            <a:off x="8843133" y="4499260"/>
            <a:ext cx="2095682" cy="1025441"/>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AC2C3B8A-0854-7B9B-51FE-A49BFDC4E562}"/>
              </a:ext>
            </a:extLst>
          </p:cNvPr>
          <p:cNvCxnSpPr/>
          <p:nvPr/>
        </p:nvCxnSpPr>
        <p:spPr>
          <a:xfrm>
            <a:off x="498982" y="6599583"/>
            <a:ext cx="11255696"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C5B6D7A3-5DC8-4862-744F-91B5C5AABC7B}"/>
              </a:ext>
            </a:extLst>
          </p:cNvPr>
          <p:cNvSpPr txBox="1"/>
          <p:nvPr/>
        </p:nvSpPr>
        <p:spPr>
          <a:xfrm>
            <a:off x="609600" y="6205019"/>
            <a:ext cx="1718673" cy="369332"/>
          </a:xfrm>
          <a:prstGeom prst="rect">
            <a:avLst/>
          </a:prstGeom>
          <a:noFill/>
        </p:spPr>
        <p:txBody>
          <a:bodyPr wrap="square" rtlCol="0">
            <a:spAutoFit/>
          </a:bodyPr>
          <a:lstStyle/>
          <a:p>
            <a:r>
              <a:rPr lang="en-GB" dirty="0"/>
              <a:t>Time 1</a:t>
            </a:r>
          </a:p>
        </p:txBody>
      </p:sp>
      <p:sp>
        <p:nvSpPr>
          <p:cNvPr id="46" name="TextBox 45">
            <a:extLst>
              <a:ext uri="{FF2B5EF4-FFF2-40B4-BE49-F238E27FC236}">
                <a16:creationId xmlns:a16="http://schemas.microsoft.com/office/drawing/2014/main" id="{631F5CD0-82D0-FD2C-5D69-424B74710BF3}"/>
              </a:ext>
            </a:extLst>
          </p:cNvPr>
          <p:cNvSpPr txBox="1"/>
          <p:nvPr/>
        </p:nvSpPr>
        <p:spPr>
          <a:xfrm>
            <a:off x="3734369" y="6222439"/>
            <a:ext cx="1718673" cy="369332"/>
          </a:xfrm>
          <a:prstGeom prst="rect">
            <a:avLst/>
          </a:prstGeom>
          <a:noFill/>
        </p:spPr>
        <p:txBody>
          <a:bodyPr wrap="square" rtlCol="0">
            <a:spAutoFit/>
          </a:bodyPr>
          <a:lstStyle/>
          <a:p>
            <a:r>
              <a:rPr lang="en-GB" dirty="0"/>
              <a:t>Time 2</a:t>
            </a:r>
          </a:p>
        </p:txBody>
      </p:sp>
      <p:sp>
        <p:nvSpPr>
          <p:cNvPr id="47" name="TextBox 46">
            <a:extLst>
              <a:ext uri="{FF2B5EF4-FFF2-40B4-BE49-F238E27FC236}">
                <a16:creationId xmlns:a16="http://schemas.microsoft.com/office/drawing/2014/main" id="{CB17D90F-CE18-34F3-3029-F51739C5DA77}"/>
              </a:ext>
            </a:extLst>
          </p:cNvPr>
          <p:cNvSpPr txBox="1"/>
          <p:nvPr/>
        </p:nvSpPr>
        <p:spPr>
          <a:xfrm>
            <a:off x="7489047" y="6262054"/>
            <a:ext cx="1718673" cy="369332"/>
          </a:xfrm>
          <a:prstGeom prst="rect">
            <a:avLst/>
          </a:prstGeom>
          <a:noFill/>
        </p:spPr>
        <p:txBody>
          <a:bodyPr wrap="square" rtlCol="0">
            <a:spAutoFit/>
          </a:bodyPr>
          <a:lstStyle/>
          <a:p>
            <a:r>
              <a:rPr lang="en-GB" dirty="0"/>
              <a:t>Time 3</a:t>
            </a:r>
          </a:p>
        </p:txBody>
      </p:sp>
      <p:sp>
        <p:nvSpPr>
          <p:cNvPr id="15" name="Rectangle 14">
            <a:extLst>
              <a:ext uri="{FF2B5EF4-FFF2-40B4-BE49-F238E27FC236}">
                <a16:creationId xmlns:a16="http://schemas.microsoft.com/office/drawing/2014/main" id="{69659692-D372-971F-801A-84164BAECE25}"/>
              </a:ext>
            </a:extLst>
          </p:cNvPr>
          <p:cNvSpPr/>
          <p:nvPr/>
        </p:nvSpPr>
        <p:spPr>
          <a:xfrm>
            <a:off x="493577" y="5502943"/>
            <a:ext cx="1873939" cy="705551"/>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Alc. Probs</a:t>
            </a:r>
            <a:endParaRPr lang="en-GB" sz="2800" b="1" baseline="-25000" dirty="0"/>
          </a:p>
        </p:txBody>
      </p:sp>
      <p:cxnSp>
        <p:nvCxnSpPr>
          <p:cNvPr id="13" name="Straight Arrow Connector 12">
            <a:extLst>
              <a:ext uri="{FF2B5EF4-FFF2-40B4-BE49-F238E27FC236}">
                <a16:creationId xmlns:a16="http://schemas.microsoft.com/office/drawing/2014/main" id="{C9030994-D51F-57DE-3A54-AAF48DCE7B63}"/>
              </a:ext>
            </a:extLst>
          </p:cNvPr>
          <p:cNvCxnSpPr>
            <a:cxnSpLocks/>
            <a:stCxn id="112" idx="3"/>
            <a:endCxn id="113" idx="1"/>
          </p:cNvCxnSpPr>
          <p:nvPr/>
        </p:nvCxnSpPr>
        <p:spPr>
          <a:xfrm>
            <a:off x="8843133" y="4499260"/>
            <a:ext cx="1159550" cy="29790"/>
          </a:xfrm>
          <a:prstGeom prst="straightConnector1">
            <a:avLst/>
          </a:prstGeom>
          <a:ln w="76200">
            <a:solidFill>
              <a:schemeClr val="accent6">
                <a:lumMod val="60000"/>
                <a:lumOff val="4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753720B8-E3A3-2276-9F0B-0C7ECB000834}"/>
              </a:ext>
            </a:extLst>
          </p:cNvPr>
          <p:cNvCxnSpPr>
            <a:cxnSpLocks/>
            <a:stCxn id="104" idx="3"/>
            <a:endCxn id="112" idx="0"/>
          </p:cNvCxnSpPr>
          <p:nvPr/>
        </p:nvCxnSpPr>
        <p:spPr>
          <a:xfrm>
            <a:off x="5603973" y="3104223"/>
            <a:ext cx="2304895" cy="1066867"/>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8B96D408-67A3-455C-B330-7511AD024C3C}"/>
              </a:ext>
            </a:extLst>
          </p:cNvPr>
          <p:cNvCxnSpPr>
            <a:cxnSpLocks/>
            <a:stCxn id="3" idx="3"/>
          </p:cNvCxnSpPr>
          <p:nvPr/>
        </p:nvCxnSpPr>
        <p:spPr>
          <a:xfrm>
            <a:off x="2260038" y="3039183"/>
            <a:ext cx="1475688" cy="83673"/>
          </a:xfrm>
          <a:prstGeom prst="straightConnector1">
            <a:avLst/>
          </a:prstGeom>
          <a:ln w="762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E01532FD-DC47-64B0-A988-D809D0A98B1D}"/>
              </a:ext>
            </a:extLst>
          </p:cNvPr>
          <p:cNvCxnSpPr>
            <a:cxnSpLocks/>
          </p:cNvCxnSpPr>
          <p:nvPr/>
        </p:nvCxnSpPr>
        <p:spPr>
          <a:xfrm>
            <a:off x="5575348" y="3081926"/>
            <a:ext cx="1401074" cy="12732"/>
          </a:xfrm>
          <a:prstGeom prst="straightConnector1">
            <a:avLst/>
          </a:prstGeom>
          <a:ln w="762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8F9D830D-FBFB-0AAF-318E-BE29459240F9}"/>
              </a:ext>
            </a:extLst>
          </p:cNvPr>
          <p:cNvSpPr txBox="1"/>
          <p:nvPr/>
        </p:nvSpPr>
        <p:spPr>
          <a:xfrm>
            <a:off x="336496" y="1093612"/>
            <a:ext cx="11595461" cy="1477328"/>
          </a:xfrm>
          <a:prstGeom prst="rect">
            <a:avLst/>
          </a:prstGeom>
          <a:noFill/>
        </p:spPr>
        <p:txBody>
          <a:bodyPr wrap="square" rtlCol="0">
            <a:spAutoFit/>
          </a:bodyPr>
          <a:lstStyle/>
          <a:p>
            <a:r>
              <a:rPr lang="en-GB" sz="2400" dirty="0"/>
              <a:t>Paulus et al., (2021). Reciprocal longitudinal associations between anxiety sensitivity and alcohol consumption/problems across adolescence: Examining anxiety as a</a:t>
            </a:r>
          </a:p>
          <a:p>
            <a:r>
              <a:rPr lang="en-GB" sz="2400" dirty="0"/>
              <a:t>mediator and race/ethnicity as a moderator. </a:t>
            </a:r>
            <a:r>
              <a:rPr lang="en-GB" sz="2400" dirty="0">
                <a:solidFill>
                  <a:schemeClr val="accent1"/>
                </a:solidFill>
              </a:rPr>
              <a:t>https://doi.org/10.1016/j.brat.2021.103861</a:t>
            </a:r>
          </a:p>
          <a:p>
            <a:endParaRPr lang="en-GB" dirty="0"/>
          </a:p>
        </p:txBody>
      </p:sp>
      <p:cxnSp>
        <p:nvCxnSpPr>
          <p:cNvPr id="59" name="Connector: Curved 58">
            <a:extLst>
              <a:ext uri="{FF2B5EF4-FFF2-40B4-BE49-F238E27FC236}">
                <a16:creationId xmlns:a16="http://schemas.microsoft.com/office/drawing/2014/main" id="{7F754407-D8E3-4797-EA95-3146EF00B040}"/>
              </a:ext>
            </a:extLst>
          </p:cNvPr>
          <p:cNvCxnSpPr>
            <a:cxnSpLocks/>
            <a:stCxn id="3" idx="1"/>
            <a:endCxn id="15" idx="1"/>
          </p:cNvCxnSpPr>
          <p:nvPr/>
        </p:nvCxnSpPr>
        <p:spPr>
          <a:xfrm rot="10800000" flipH="1" flipV="1">
            <a:off x="391507" y="3039183"/>
            <a:ext cx="102069" cy="2816536"/>
          </a:xfrm>
          <a:prstGeom prst="curvedConnector3">
            <a:avLst>
              <a:gd name="adj1" fmla="val -223966"/>
            </a:avLst>
          </a:prstGeom>
          <a:ln>
            <a:solidFill>
              <a:schemeClr val="bg1">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3" name="Connector: Curved 62">
            <a:extLst>
              <a:ext uri="{FF2B5EF4-FFF2-40B4-BE49-F238E27FC236}">
                <a16:creationId xmlns:a16="http://schemas.microsoft.com/office/drawing/2014/main" id="{D129C568-E67D-68B1-0463-D5692C4AA17D}"/>
              </a:ext>
            </a:extLst>
          </p:cNvPr>
          <p:cNvCxnSpPr>
            <a:cxnSpLocks/>
            <a:stCxn id="4" idx="1"/>
            <a:endCxn id="15" idx="1"/>
          </p:cNvCxnSpPr>
          <p:nvPr/>
        </p:nvCxnSpPr>
        <p:spPr>
          <a:xfrm rot="10800000" flipH="1" flipV="1">
            <a:off x="414061" y="4481527"/>
            <a:ext cx="79516" cy="1374192"/>
          </a:xfrm>
          <a:prstGeom prst="curvedConnector3">
            <a:avLst>
              <a:gd name="adj1" fmla="val -287489"/>
            </a:avLst>
          </a:prstGeom>
          <a:ln>
            <a:solidFill>
              <a:schemeClr val="bg1">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0" name="Connector: Curved 69">
            <a:extLst>
              <a:ext uri="{FF2B5EF4-FFF2-40B4-BE49-F238E27FC236}">
                <a16:creationId xmlns:a16="http://schemas.microsoft.com/office/drawing/2014/main" id="{AB5545BA-1C60-1258-C10D-13C53814A245}"/>
              </a:ext>
            </a:extLst>
          </p:cNvPr>
          <p:cNvCxnSpPr>
            <a:cxnSpLocks/>
          </p:cNvCxnSpPr>
          <p:nvPr/>
        </p:nvCxnSpPr>
        <p:spPr>
          <a:xfrm rot="10800000" flipH="1" flipV="1">
            <a:off x="381164" y="3172858"/>
            <a:ext cx="79516" cy="1374192"/>
          </a:xfrm>
          <a:prstGeom prst="curvedConnector3">
            <a:avLst>
              <a:gd name="adj1" fmla="val -287489"/>
            </a:avLst>
          </a:prstGeom>
          <a:ln>
            <a:solidFill>
              <a:schemeClr val="bg1">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04" name="Rectangle 103">
            <a:extLst>
              <a:ext uri="{FF2B5EF4-FFF2-40B4-BE49-F238E27FC236}">
                <a16:creationId xmlns:a16="http://schemas.microsoft.com/office/drawing/2014/main" id="{87E5E97E-2CC0-94C8-FDAB-F3258A0D9370}"/>
              </a:ext>
            </a:extLst>
          </p:cNvPr>
          <p:cNvSpPr/>
          <p:nvPr/>
        </p:nvSpPr>
        <p:spPr>
          <a:xfrm>
            <a:off x="3735443" y="2779445"/>
            <a:ext cx="1868530" cy="649555"/>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t>Anxiety Sensitivity</a:t>
            </a:r>
            <a:endParaRPr lang="en-GB" sz="900" b="1" baseline="-25000" dirty="0"/>
          </a:p>
        </p:txBody>
      </p:sp>
      <p:sp>
        <p:nvSpPr>
          <p:cNvPr id="107" name="TextBox 106">
            <a:extLst>
              <a:ext uri="{FF2B5EF4-FFF2-40B4-BE49-F238E27FC236}">
                <a16:creationId xmlns:a16="http://schemas.microsoft.com/office/drawing/2014/main" id="{4CDC95E9-E78D-584E-5F66-667CC9CA727D}"/>
              </a:ext>
            </a:extLst>
          </p:cNvPr>
          <p:cNvSpPr txBox="1"/>
          <p:nvPr/>
        </p:nvSpPr>
        <p:spPr>
          <a:xfrm>
            <a:off x="10237530" y="6271469"/>
            <a:ext cx="1718673" cy="369332"/>
          </a:xfrm>
          <a:prstGeom prst="rect">
            <a:avLst/>
          </a:prstGeom>
          <a:noFill/>
        </p:spPr>
        <p:txBody>
          <a:bodyPr wrap="square" rtlCol="0">
            <a:spAutoFit/>
          </a:bodyPr>
          <a:lstStyle/>
          <a:p>
            <a:r>
              <a:rPr lang="en-GB" dirty="0"/>
              <a:t>Time 4</a:t>
            </a:r>
          </a:p>
        </p:txBody>
      </p:sp>
      <p:sp>
        <p:nvSpPr>
          <p:cNvPr id="108" name="Rectangle 107">
            <a:extLst>
              <a:ext uri="{FF2B5EF4-FFF2-40B4-BE49-F238E27FC236}">
                <a16:creationId xmlns:a16="http://schemas.microsoft.com/office/drawing/2014/main" id="{E924FC21-2394-52E7-F0E0-A85182004DA8}"/>
              </a:ext>
            </a:extLst>
          </p:cNvPr>
          <p:cNvSpPr/>
          <p:nvPr/>
        </p:nvSpPr>
        <p:spPr>
          <a:xfrm>
            <a:off x="6976544" y="2800316"/>
            <a:ext cx="1868530" cy="649555"/>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t>Anxiety Sensitivity</a:t>
            </a:r>
            <a:endParaRPr lang="en-GB" sz="900" b="1" baseline="-25000" dirty="0"/>
          </a:p>
        </p:txBody>
      </p:sp>
      <p:sp>
        <p:nvSpPr>
          <p:cNvPr id="109" name="Rectangle 108">
            <a:extLst>
              <a:ext uri="{FF2B5EF4-FFF2-40B4-BE49-F238E27FC236}">
                <a16:creationId xmlns:a16="http://schemas.microsoft.com/office/drawing/2014/main" id="{5ECDBB53-BF1D-0317-77A7-1AF3F883D20D}"/>
              </a:ext>
            </a:extLst>
          </p:cNvPr>
          <p:cNvSpPr/>
          <p:nvPr/>
        </p:nvSpPr>
        <p:spPr>
          <a:xfrm>
            <a:off x="9990419" y="2776098"/>
            <a:ext cx="1868530" cy="649555"/>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t>Anxiety Sensitivity</a:t>
            </a:r>
            <a:endParaRPr lang="en-GB" sz="900" b="1" baseline="-25000" dirty="0"/>
          </a:p>
        </p:txBody>
      </p:sp>
      <p:cxnSp>
        <p:nvCxnSpPr>
          <p:cNvPr id="110" name="Straight Arrow Connector 109">
            <a:extLst>
              <a:ext uri="{FF2B5EF4-FFF2-40B4-BE49-F238E27FC236}">
                <a16:creationId xmlns:a16="http://schemas.microsoft.com/office/drawing/2014/main" id="{5CA22AB3-02A5-6DE4-2359-14B8B35DD47A}"/>
              </a:ext>
            </a:extLst>
          </p:cNvPr>
          <p:cNvCxnSpPr>
            <a:cxnSpLocks/>
          </p:cNvCxnSpPr>
          <p:nvPr/>
        </p:nvCxnSpPr>
        <p:spPr>
          <a:xfrm>
            <a:off x="8600771" y="3065336"/>
            <a:ext cx="1401074" cy="12732"/>
          </a:xfrm>
          <a:prstGeom prst="straightConnector1">
            <a:avLst/>
          </a:prstGeom>
          <a:ln w="76200">
            <a:solidFill>
              <a:srgbClr val="C0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11" name="Rectangle 110">
            <a:extLst>
              <a:ext uri="{FF2B5EF4-FFF2-40B4-BE49-F238E27FC236}">
                <a16:creationId xmlns:a16="http://schemas.microsoft.com/office/drawing/2014/main" id="{04CD4335-FE9A-D84F-8FB1-D3E630E17349}"/>
              </a:ext>
            </a:extLst>
          </p:cNvPr>
          <p:cNvSpPr/>
          <p:nvPr/>
        </p:nvSpPr>
        <p:spPr>
          <a:xfrm>
            <a:off x="3536705" y="4161080"/>
            <a:ext cx="1868531" cy="656340"/>
          </a:xfrm>
          <a:prstGeom prst="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b="1" dirty="0"/>
              <a:t>Anxiety</a:t>
            </a:r>
            <a:endParaRPr lang="en-GB" sz="3600" b="1" baseline="-25000" dirty="0"/>
          </a:p>
        </p:txBody>
      </p:sp>
      <p:sp>
        <p:nvSpPr>
          <p:cNvPr id="112" name="Rectangle 111">
            <a:extLst>
              <a:ext uri="{FF2B5EF4-FFF2-40B4-BE49-F238E27FC236}">
                <a16:creationId xmlns:a16="http://schemas.microsoft.com/office/drawing/2014/main" id="{B32D99AC-53C7-5BAB-2BBF-E722D0C44746}"/>
              </a:ext>
            </a:extLst>
          </p:cNvPr>
          <p:cNvSpPr/>
          <p:nvPr/>
        </p:nvSpPr>
        <p:spPr>
          <a:xfrm>
            <a:off x="6974602" y="4171090"/>
            <a:ext cx="1868531" cy="656340"/>
          </a:xfrm>
          <a:prstGeom prst="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b="1" dirty="0"/>
              <a:t>Anxiety</a:t>
            </a:r>
            <a:endParaRPr lang="en-GB" sz="3600" b="1" baseline="-25000" dirty="0"/>
          </a:p>
        </p:txBody>
      </p:sp>
      <p:sp>
        <p:nvSpPr>
          <p:cNvPr id="113" name="Rectangle 112">
            <a:extLst>
              <a:ext uri="{FF2B5EF4-FFF2-40B4-BE49-F238E27FC236}">
                <a16:creationId xmlns:a16="http://schemas.microsoft.com/office/drawing/2014/main" id="{429FE315-5798-8420-12C8-1656755FF29E}"/>
              </a:ext>
            </a:extLst>
          </p:cNvPr>
          <p:cNvSpPr/>
          <p:nvPr/>
        </p:nvSpPr>
        <p:spPr>
          <a:xfrm>
            <a:off x="10002683" y="4200880"/>
            <a:ext cx="1868531" cy="656340"/>
          </a:xfrm>
          <a:prstGeom prst="rect">
            <a:avLst/>
          </a:pr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b="1" dirty="0"/>
              <a:t>Anxiety</a:t>
            </a:r>
            <a:endParaRPr lang="en-GB" sz="3600" b="1" baseline="-25000" dirty="0"/>
          </a:p>
        </p:txBody>
      </p:sp>
      <p:sp>
        <p:nvSpPr>
          <p:cNvPr id="114" name="Rectangle 113">
            <a:extLst>
              <a:ext uri="{FF2B5EF4-FFF2-40B4-BE49-F238E27FC236}">
                <a16:creationId xmlns:a16="http://schemas.microsoft.com/office/drawing/2014/main" id="{5A85601D-604D-D4DE-6BA3-827D8E506832}"/>
              </a:ext>
            </a:extLst>
          </p:cNvPr>
          <p:cNvSpPr/>
          <p:nvPr/>
        </p:nvSpPr>
        <p:spPr>
          <a:xfrm>
            <a:off x="3548110" y="5509077"/>
            <a:ext cx="1873939" cy="705551"/>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Alc. Probs</a:t>
            </a:r>
            <a:endParaRPr lang="en-GB" sz="2800" b="1" baseline="-25000" dirty="0"/>
          </a:p>
        </p:txBody>
      </p:sp>
      <p:sp>
        <p:nvSpPr>
          <p:cNvPr id="115" name="Rectangle 114">
            <a:extLst>
              <a:ext uri="{FF2B5EF4-FFF2-40B4-BE49-F238E27FC236}">
                <a16:creationId xmlns:a16="http://schemas.microsoft.com/office/drawing/2014/main" id="{CC235F5F-84A5-3354-2DDE-E5682F7D1901}"/>
              </a:ext>
            </a:extLst>
          </p:cNvPr>
          <p:cNvSpPr/>
          <p:nvPr/>
        </p:nvSpPr>
        <p:spPr>
          <a:xfrm>
            <a:off x="7047443" y="5531273"/>
            <a:ext cx="1873939" cy="705551"/>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Alc. Probs</a:t>
            </a:r>
            <a:endParaRPr lang="en-GB" sz="2800" b="1" baseline="-25000" dirty="0"/>
          </a:p>
        </p:txBody>
      </p:sp>
      <p:sp>
        <p:nvSpPr>
          <p:cNvPr id="116" name="Rectangle 115">
            <a:extLst>
              <a:ext uri="{FF2B5EF4-FFF2-40B4-BE49-F238E27FC236}">
                <a16:creationId xmlns:a16="http://schemas.microsoft.com/office/drawing/2014/main" id="{1C647E69-625A-E218-3FC4-CC2A97DB0E44}"/>
              </a:ext>
            </a:extLst>
          </p:cNvPr>
          <p:cNvSpPr/>
          <p:nvPr/>
        </p:nvSpPr>
        <p:spPr>
          <a:xfrm>
            <a:off x="10001845" y="5524701"/>
            <a:ext cx="1873939" cy="705551"/>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Alc. Probs</a:t>
            </a:r>
            <a:endParaRPr lang="en-GB" sz="2800" b="1" baseline="-25000" dirty="0"/>
          </a:p>
        </p:txBody>
      </p:sp>
      <p:cxnSp>
        <p:nvCxnSpPr>
          <p:cNvPr id="124" name="Straight Arrow Connector 123">
            <a:extLst>
              <a:ext uri="{FF2B5EF4-FFF2-40B4-BE49-F238E27FC236}">
                <a16:creationId xmlns:a16="http://schemas.microsoft.com/office/drawing/2014/main" id="{6C74F6DB-ACD8-A7DB-5C87-2C863A42C74D}"/>
              </a:ext>
            </a:extLst>
          </p:cNvPr>
          <p:cNvCxnSpPr>
            <a:cxnSpLocks/>
            <a:endCxn id="112" idx="1"/>
          </p:cNvCxnSpPr>
          <p:nvPr/>
        </p:nvCxnSpPr>
        <p:spPr>
          <a:xfrm>
            <a:off x="5405505" y="4488878"/>
            <a:ext cx="1569097" cy="10382"/>
          </a:xfrm>
          <a:prstGeom prst="straightConnector1">
            <a:avLst/>
          </a:prstGeom>
          <a:ln w="76200">
            <a:solidFill>
              <a:schemeClr val="accent6">
                <a:lumMod val="60000"/>
                <a:lumOff val="4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35" name="Connector: Curved 134">
            <a:extLst>
              <a:ext uri="{FF2B5EF4-FFF2-40B4-BE49-F238E27FC236}">
                <a16:creationId xmlns:a16="http://schemas.microsoft.com/office/drawing/2014/main" id="{E5E4E8F4-72C4-1119-D85B-530251CD8221}"/>
              </a:ext>
            </a:extLst>
          </p:cNvPr>
          <p:cNvCxnSpPr>
            <a:cxnSpLocks/>
          </p:cNvCxnSpPr>
          <p:nvPr/>
        </p:nvCxnSpPr>
        <p:spPr>
          <a:xfrm>
            <a:off x="4953440" y="3364408"/>
            <a:ext cx="5059533" cy="2250721"/>
          </a:xfrm>
          <a:prstGeom prst="curvedConnector3">
            <a:avLst>
              <a:gd name="adj1" fmla="val 31689"/>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36" name="Straight Arrow Connector 135">
            <a:extLst>
              <a:ext uri="{FF2B5EF4-FFF2-40B4-BE49-F238E27FC236}">
                <a16:creationId xmlns:a16="http://schemas.microsoft.com/office/drawing/2014/main" id="{6483EB8D-6A64-3000-A974-67E3285D333F}"/>
              </a:ext>
            </a:extLst>
          </p:cNvPr>
          <p:cNvCxnSpPr>
            <a:cxnSpLocks/>
            <a:stCxn id="108" idx="3"/>
            <a:endCxn id="113" idx="0"/>
          </p:cNvCxnSpPr>
          <p:nvPr/>
        </p:nvCxnSpPr>
        <p:spPr>
          <a:xfrm>
            <a:off x="8845074" y="3125094"/>
            <a:ext cx="2091875" cy="1075786"/>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4" name="Straight Arrow Connector 143">
            <a:extLst>
              <a:ext uri="{FF2B5EF4-FFF2-40B4-BE49-F238E27FC236}">
                <a16:creationId xmlns:a16="http://schemas.microsoft.com/office/drawing/2014/main" id="{DD0DF8DE-0FD8-B7FC-6B62-168014DB2C2F}"/>
              </a:ext>
            </a:extLst>
          </p:cNvPr>
          <p:cNvCxnSpPr>
            <a:cxnSpLocks/>
            <a:endCxn id="116" idx="1"/>
          </p:cNvCxnSpPr>
          <p:nvPr/>
        </p:nvCxnSpPr>
        <p:spPr>
          <a:xfrm flipV="1">
            <a:off x="8892553" y="5877477"/>
            <a:ext cx="1109292" cy="25604"/>
          </a:xfrm>
          <a:prstGeom prst="straightConnector1">
            <a:avLst/>
          </a:prstGeom>
          <a:ln w="76200">
            <a:solidFill>
              <a:schemeClr val="accent5">
                <a:lumMod val="60000"/>
                <a:lumOff val="4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146" name="Straight Arrow Connector 145">
            <a:extLst>
              <a:ext uri="{FF2B5EF4-FFF2-40B4-BE49-F238E27FC236}">
                <a16:creationId xmlns:a16="http://schemas.microsoft.com/office/drawing/2014/main" id="{BC573935-4943-EED2-3CDE-30750231C6AE}"/>
              </a:ext>
            </a:extLst>
          </p:cNvPr>
          <p:cNvCxnSpPr>
            <a:cxnSpLocks/>
            <a:stCxn id="111" idx="3"/>
            <a:endCxn id="115" idx="0"/>
          </p:cNvCxnSpPr>
          <p:nvPr/>
        </p:nvCxnSpPr>
        <p:spPr>
          <a:xfrm>
            <a:off x="5405236" y="4489250"/>
            <a:ext cx="2579177" cy="1042023"/>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Connector: Curved 26">
            <a:extLst>
              <a:ext uri="{FF2B5EF4-FFF2-40B4-BE49-F238E27FC236}">
                <a16:creationId xmlns:a16="http://schemas.microsoft.com/office/drawing/2014/main" id="{180491E4-74FB-C3A2-822E-F3B0D85026DB}"/>
              </a:ext>
            </a:extLst>
          </p:cNvPr>
          <p:cNvCxnSpPr>
            <a:cxnSpLocks/>
          </p:cNvCxnSpPr>
          <p:nvPr/>
        </p:nvCxnSpPr>
        <p:spPr>
          <a:xfrm rot="16200000" flipH="1">
            <a:off x="3174439" y="1593630"/>
            <a:ext cx="2251170" cy="5721672"/>
          </a:xfrm>
          <a:prstGeom prst="curvedConnector2">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30221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Mediation models for longitudinal data</a:t>
            </a:r>
          </a:p>
        </p:txBody>
      </p:sp>
      <p:sp>
        <p:nvSpPr>
          <p:cNvPr id="19" name="TextBox 18">
            <a:extLst>
              <a:ext uri="{FF2B5EF4-FFF2-40B4-BE49-F238E27FC236}">
                <a16:creationId xmlns:a16="http://schemas.microsoft.com/office/drawing/2014/main" id="{6166D3C3-85D2-AACE-709A-03E52F1B2808}"/>
              </a:ext>
            </a:extLst>
          </p:cNvPr>
          <p:cNvSpPr txBox="1"/>
          <p:nvPr/>
        </p:nvSpPr>
        <p:spPr>
          <a:xfrm>
            <a:off x="270236" y="1122610"/>
            <a:ext cx="11484442" cy="1015663"/>
          </a:xfrm>
          <a:prstGeom prst="rect">
            <a:avLst/>
          </a:prstGeom>
          <a:noFill/>
        </p:spPr>
        <p:txBody>
          <a:bodyPr wrap="square" rtlCol="0">
            <a:spAutoFit/>
          </a:bodyPr>
          <a:lstStyle/>
          <a:p>
            <a:r>
              <a:rPr lang="en-GB" sz="2400" dirty="0"/>
              <a:t>Latent Growth Curve Models:</a:t>
            </a:r>
          </a:p>
          <a:p>
            <a:endParaRPr lang="en-GB" dirty="0"/>
          </a:p>
          <a:p>
            <a:endParaRPr lang="en-GB" dirty="0"/>
          </a:p>
        </p:txBody>
      </p:sp>
      <p:sp>
        <p:nvSpPr>
          <p:cNvPr id="3" name="Rectangle 2">
            <a:extLst>
              <a:ext uri="{FF2B5EF4-FFF2-40B4-BE49-F238E27FC236}">
                <a16:creationId xmlns:a16="http://schemas.microsoft.com/office/drawing/2014/main" id="{BB1EBE96-6DD4-8DEE-5CB4-5645851EE017}"/>
              </a:ext>
            </a:extLst>
          </p:cNvPr>
          <p:cNvSpPr/>
          <p:nvPr/>
        </p:nvSpPr>
        <p:spPr>
          <a:xfrm>
            <a:off x="270236" y="4769903"/>
            <a:ext cx="2676939" cy="1154033"/>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400" b="1" dirty="0"/>
              <a:t>X</a:t>
            </a:r>
            <a:endParaRPr lang="en-GB" sz="1600" b="1" dirty="0"/>
          </a:p>
        </p:txBody>
      </p:sp>
      <p:sp>
        <p:nvSpPr>
          <p:cNvPr id="5" name="Rectangle 4">
            <a:extLst>
              <a:ext uri="{FF2B5EF4-FFF2-40B4-BE49-F238E27FC236}">
                <a16:creationId xmlns:a16="http://schemas.microsoft.com/office/drawing/2014/main" id="{7D546BCD-65F0-8D10-1A7C-7456645EDFDF}"/>
              </a:ext>
            </a:extLst>
          </p:cNvPr>
          <p:cNvSpPr/>
          <p:nvPr/>
        </p:nvSpPr>
        <p:spPr>
          <a:xfrm>
            <a:off x="9484895" y="4508091"/>
            <a:ext cx="2275166" cy="16776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800" b="1" dirty="0"/>
              <a:t>Y</a:t>
            </a:r>
          </a:p>
        </p:txBody>
      </p:sp>
      <p:cxnSp>
        <p:nvCxnSpPr>
          <p:cNvPr id="9" name="Straight Arrow Connector 8">
            <a:extLst>
              <a:ext uri="{FF2B5EF4-FFF2-40B4-BE49-F238E27FC236}">
                <a16:creationId xmlns:a16="http://schemas.microsoft.com/office/drawing/2014/main" id="{0199CA97-6B1B-569E-1814-D303CE779420}"/>
              </a:ext>
            </a:extLst>
          </p:cNvPr>
          <p:cNvCxnSpPr>
            <a:cxnSpLocks/>
            <a:stCxn id="3" idx="3"/>
            <a:endCxn id="8" idx="3"/>
          </p:cNvCxnSpPr>
          <p:nvPr/>
        </p:nvCxnSpPr>
        <p:spPr>
          <a:xfrm flipV="1">
            <a:off x="2947175" y="4012051"/>
            <a:ext cx="1813141" cy="1334869"/>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1E62F1E-BC70-8710-F8A1-34278F09EEAA}"/>
              </a:ext>
            </a:extLst>
          </p:cNvPr>
          <p:cNvCxnSpPr>
            <a:cxnSpLocks/>
            <a:stCxn id="14" idx="6"/>
          </p:cNvCxnSpPr>
          <p:nvPr/>
        </p:nvCxnSpPr>
        <p:spPr>
          <a:xfrm>
            <a:off x="6126830" y="3853220"/>
            <a:ext cx="3358065" cy="1046667"/>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1" name="Graphic 10" descr="Medical with solid fill">
            <a:extLst>
              <a:ext uri="{FF2B5EF4-FFF2-40B4-BE49-F238E27FC236}">
                <a16:creationId xmlns:a16="http://schemas.microsoft.com/office/drawing/2014/main" id="{C6177605-EBF1-0269-6F13-63BB37EE15C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28273" y="2962178"/>
            <a:ext cx="403026" cy="403026"/>
          </a:xfrm>
          <a:prstGeom prst="rect">
            <a:avLst/>
          </a:prstGeom>
        </p:spPr>
      </p:pic>
      <p:pic>
        <p:nvPicPr>
          <p:cNvPr id="12" name="Graphic 11" descr="Plant with solid fill">
            <a:extLst>
              <a:ext uri="{FF2B5EF4-FFF2-40B4-BE49-F238E27FC236}">
                <a16:creationId xmlns:a16="http://schemas.microsoft.com/office/drawing/2014/main" id="{2EB06EA8-CE55-F2B3-564D-16CA45897BA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581635" y="2714733"/>
            <a:ext cx="1631650" cy="1631650"/>
          </a:xfrm>
          <a:prstGeom prst="rect">
            <a:avLst/>
          </a:prstGeom>
        </p:spPr>
      </p:pic>
      <p:cxnSp>
        <p:nvCxnSpPr>
          <p:cNvPr id="36" name="Connector: Curved 35">
            <a:extLst>
              <a:ext uri="{FF2B5EF4-FFF2-40B4-BE49-F238E27FC236}">
                <a16:creationId xmlns:a16="http://schemas.microsoft.com/office/drawing/2014/main" id="{B505A075-A251-5813-3D7A-D2C45347B063}"/>
              </a:ext>
            </a:extLst>
          </p:cNvPr>
          <p:cNvCxnSpPr>
            <a:stCxn id="3" idx="3"/>
            <a:endCxn id="5" idx="1"/>
          </p:cNvCxnSpPr>
          <p:nvPr/>
        </p:nvCxnSpPr>
        <p:spPr>
          <a:xfrm>
            <a:off x="2947175" y="5346920"/>
            <a:ext cx="6537720" cy="12700"/>
          </a:xfrm>
          <a:prstGeom prst="curvedConnector3">
            <a:avLst>
              <a:gd name="adj1" fmla="val 50000"/>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AC2C3B8A-0854-7B9B-51FE-A49BFDC4E562}"/>
              </a:ext>
            </a:extLst>
          </p:cNvPr>
          <p:cNvCxnSpPr/>
          <p:nvPr/>
        </p:nvCxnSpPr>
        <p:spPr>
          <a:xfrm>
            <a:off x="498982" y="6599583"/>
            <a:ext cx="11255696"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C5B6D7A3-5DC8-4862-744F-91B5C5AABC7B}"/>
              </a:ext>
            </a:extLst>
          </p:cNvPr>
          <p:cNvSpPr txBox="1"/>
          <p:nvPr/>
        </p:nvSpPr>
        <p:spPr>
          <a:xfrm>
            <a:off x="609600" y="6205019"/>
            <a:ext cx="1718673" cy="369332"/>
          </a:xfrm>
          <a:prstGeom prst="rect">
            <a:avLst/>
          </a:prstGeom>
          <a:noFill/>
        </p:spPr>
        <p:txBody>
          <a:bodyPr wrap="square" rtlCol="0">
            <a:spAutoFit/>
          </a:bodyPr>
          <a:lstStyle/>
          <a:p>
            <a:r>
              <a:rPr lang="en-GB" dirty="0"/>
              <a:t>Time 0</a:t>
            </a:r>
          </a:p>
        </p:txBody>
      </p:sp>
      <p:sp>
        <p:nvSpPr>
          <p:cNvPr id="46" name="TextBox 45">
            <a:extLst>
              <a:ext uri="{FF2B5EF4-FFF2-40B4-BE49-F238E27FC236}">
                <a16:creationId xmlns:a16="http://schemas.microsoft.com/office/drawing/2014/main" id="{631F5CD0-82D0-FD2C-5D69-424B74710BF3}"/>
              </a:ext>
            </a:extLst>
          </p:cNvPr>
          <p:cNvSpPr txBox="1"/>
          <p:nvPr/>
        </p:nvSpPr>
        <p:spPr>
          <a:xfrm>
            <a:off x="3714343" y="6090187"/>
            <a:ext cx="1718673" cy="369332"/>
          </a:xfrm>
          <a:prstGeom prst="rect">
            <a:avLst/>
          </a:prstGeom>
          <a:noFill/>
        </p:spPr>
        <p:txBody>
          <a:bodyPr wrap="square" rtlCol="0">
            <a:spAutoFit/>
          </a:bodyPr>
          <a:lstStyle/>
          <a:p>
            <a:r>
              <a:rPr lang="en-GB" dirty="0"/>
              <a:t>Time 1</a:t>
            </a:r>
          </a:p>
        </p:txBody>
      </p:sp>
      <p:sp>
        <p:nvSpPr>
          <p:cNvPr id="47" name="TextBox 46">
            <a:extLst>
              <a:ext uri="{FF2B5EF4-FFF2-40B4-BE49-F238E27FC236}">
                <a16:creationId xmlns:a16="http://schemas.microsoft.com/office/drawing/2014/main" id="{CB17D90F-CE18-34F3-3029-F51739C5DA77}"/>
              </a:ext>
            </a:extLst>
          </p:cNvPr>
          <p:cNvSpPr txBox="1"/>
          <p:nvPr/>
        </p:nvSpPr>
        <p:spPr>
          <a:xfrm>
            <a:off x="10213285" y="6251181"/>
            <a:ext cx="1718673" cy="369332"/>
          </a:xfrm>
          <a:prstGeom prst="rect">
            <a:avLst/>
          </a:prstGeom>
          <a:noFill/>
        </p:spPr>
        <p:txBody>
          <a:bodyPr wrap="square" rtlCol="0">
            <a:spAutoFit/>
          </a:bodyPr>
          <a:lstStyle/>
          <a:p>
            <a:r>
              <a:rPr lang="en-GB" dirty="0"/>
              <a:t>Time 5</a:t>
            </a:r>
          </a:p>
        </p:txBody>
      </p:sp>
      <p:sp>
        <p:nvSpPr>
          <p:cNvPr id="8" name="Oval 7">
            <a:extLst>
              <a:ext uri="{FF2B5EF4-FFF2-40B4-BE49-F238E27FC236}">
                <a16:creationId xmlns:a16="http://schemas.microsoft.com/office/drawing/2014/main" id="{69CE618C-1924-B138-60B6-C4327F8ADE9B}"/>
              </a:ext>
            </a:extLst>
          </p:cNvPr>
          <p:cNvSpPr/>
          <p:nvPr/>
        </p:nvSpPr>
        <p:spPr>
          <a:xfrm>
            <a:off x="4682454" y="3577242"/>
            <a:ext cx="531675" cy="509411"/>
          </a:xfrm>
          <a:prstGeom prst="ellipse">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dirty="0"/>
              <a:t>i</a:t>
            </a:r>
            <a:endParaRPr lang="en-GB" dirty="0"/>
          </a:p>
        </p:txBody>
      </p:sp>
      <p:sp>
        <p:nvSpPr>
          <p:cNvPr id="14" name="Oval 13">
            <a:extLst>
              <a:ext uri="{FF2B5EF4-FFF2-40B4-BE49-F238E27FC236}">
                <a16:creationId xmlns:a16="http://schemas.microsoft.com/office/drawing/2014/main" id="{F5472F29-D057-411C-E7BD-9346E0B9B47B}"/>
              </a:ext>
            </a:extLst>
          </p:cNvPr>
          <p:cNvSpPr/>
          <p:nvPr/>
        </p:nvSpPr>
        <p:spPr>
          <a:xfrm>
            <a:off x="5595155" y="3598514"/>
            <a:ext cx="531675" cy="509411"/>
          </a:xfrm>
          <a:prstGeom prst="ellipse">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dirty="0"/>
              <a:t>s</a:t>
            </a:r>
          </a:p>
        </p:txBody>
      </p:sp>
      <p:sp>
        <p:nvSpPr>
          <p:cNvPr id="18" name="Rectangle 17">
            <a:extLst>
              <a:ext uri="{FF2B5EF4-FFF2-40B4-BE49-F238E27FC236}">
                <a16:creationId xmlns:a16="http://schemas.microsoft.com/office/drawing/2014/main" id="{C52FA3C3-2DC2-83F6-61AE-20ED24ADBA43}"/>
              </a:ext>
            </a:extLst>
          </p:cNvPr>
          <p:cNvSpPr/>
          <p:nvPr/>
        </p:nvSpPr>
        <p:spPr>
          <a:xfrm>
            <a:off x="4159839" y="2779558"/>
            <a:ext cx="675938" cy="421144"/>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M</a:t>
            </a:r>
            <a:r>
              <a:rPr lang="en-GB" baseline="-25000" dirty="0"/>
              <a:t>t1</a:t>
            </a:r>
          </a:p>
        </p:txBody>
      </p:sp>
      <p:sp>
        <p:nvSpPr>
          <p:cNvPr id="20" name="TextBox 19">
            <a:extLst>
              <a:ext uri="{FF2B5EF4-FFF2-40B4-BE49-F238E27FC236}">
                <a16:creationId xmlns:a16="http://schemas.microsoft.com/office/drawing/2014/main" id="{25ADCDE7-4A04-E9DE-AA83-DF2AB2BA179E}"/>
              </a:ext>
            </a:extLst>
          </p:cNvPr>
          <p:cNvSpPr txBox="1"/>
          <p:nvPr/>
        </p:nvSpPr>
        <p:spPr>
          <a:xfrm>
            <a:off x="4682454" y="6074874"/>
            <a:ext cx="1718673" cy="369332"/>
          </a:xfrm>
          <a:prstGeom prst="rect">
            <a:avLst/>
          </a:prstGeom>
          <a:noFill/>
        </p:spPr>
        <p:txBody>
          <a:bodyPr wrap="square" rtlCol="0">
            <a:spAutoFit/>
          </a:bodyPr>
          <a:lstStyle/>
          <a:p>
            <a:r>
              <a:rPr lang="en-GB" dirty="0"/>
              <a:t>Time 2</a:t>
            </a:r>
          </a:p>
        </p:txBody>
      </p:sp>
      <p:sp>
        <p:nvSpPr>
          <p:cNvPr id="21" name="TextBox 20">
            <a:extLst>
              <a:ext uri="{FF2B5EF4-FFF2-40B4-BE49-F238E27FC236}">
                <a16:creationId xmlns:a16="http://schemas.microsoft.com/office/drawing/2014/main" id="{048E0F22-493C-F0EF-40B7-E3AF5696B2B7}"/>
              </a:ext>
            </a:extLst>
          </p:cNvPr>
          <p:cNvSpPr txBox="1"/>
          <p:nvPr/>
        </p:nvSpPr>
        <p:spPr>
          <a:xfrm>
            <a:off x="5563532" y="6080063"/>
            <a:ext cx="1718673" cy="369332"/>
          </a:xfrm>
          <a:prstGeom prst="rect">
            <a:avLst/>
          </a:prstGeom>
          <a:noFill/>
        </p:spPr>
        <p:txBody>
          <a:bodyPr wrap="square" rtlCol="0">
            <a:spAutoFit/>
          </a:bodyPr>
          <a:lstStyle/>
          <a:p>
            <a:r>
              <a:rPr lang="en-GB" dirty="0"/>
              <a:t>Time 3</a:t>
            </a:r>
          </a:p>
        </p:txBody>
      </p:sp>
      <p:sp>
        <p:nvSpPr>
          <p:cNvPr id="22" name="TextBox 21">
            <a:extLst>
              <a:ext uri="{FF2B5EF4-FFF2-40B4-BE49-F238E27FC236}">
                <a16:creationId xmlns:a16="http://schemas.microsoft.com/office/drawing/2014/main" id="{8DC9FEBA-10DA-2D17-3FA3-84648D7E7B15}"/>
              </a:ext>
            </a:extLst>
          </p:cNvPr>
          <p:cNvSpPr txBox="1"/>
          <p:nvPr/>
        </p:nvSpPr>
        <p:spPr>
          <a:xfrm>
            <a:off x="6479758" y="6066123"/>
            <a:ext cx="1718673" cy="369332"/>
          </a:xfrm>
          <a:prstGeom prst="rect">
            <a:avLst/>
          </a:prstGeom>
          <a:noFill/>
        </p:spPr>
        <p:txBody>
          <a:bodyPr wrap="square" rtlCol="0">
            <a:spAutoFit/>
          </a:bodyPr>
          <a:lstStyle/>
          <a:p>
            <a:r>
              <a:rPr lang="en-GB" dirty="0"/>
              <a:t>Time 4</a:t>
            </a:r>
          </a:p>
        </p:txBody>
      </p:sp>
      <p:sp>
        <p:nvSpPr>
          <p:cNvPr id="23" name="Rectangle 22">
            <a:extLst>
              <a:ext uri="{FF2B5EF4-FFF2-40B4-BE49-F238E27FC236}">
                <a16:creationId xmlns:a16="http://schemas.microsoft.com/office/drawing/2014/main" id="{8EFB41A5-B74C-34FB-3AD4-BE3AA23F5E73}"/>
              </a:ext>
            </a:extLst>
          </p:cNvPr>
          <p:cNvSpPr/>
          <p:nvPr/>
        </p:nvSpPr>
        <p:spPr>
          <a:xfrm>
            <a:off x="4980529" y="2759881"/>
            <a:ext cx="675938" cy="421144"/>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err="1"/>
              <a:t>M</a:t>
            </a:r>
            <a:r>
              <a:rPr lang="en-GB" baseline="-25000" dirty="0" err="1"/>
              <a:t>t2</a:t>
            </a:r>
            <a:endParaRPr lang="en-GB" baseline="-25000" dirty="0"/>
          </a:p>
        </p:txBody>
      </p:sp>
      <p:sp>
        <p:nvSpPr>
          <p:cNvPr id="24" name="Rectangle 23">
            <a:extLst>
              <a:ext uri="{FF2B5EF4-FFF2-40B4-BE49-F238E27FC236}">
                <a16:creationId xmlns:a16="http://schemas.microsoft.com/office/drawing/2014/main" id="{15E25259-DB9B-6844-C23F-1508C22C5483}"/>
              </a:ext>
            </a:extLst>
          </p:cNvPr>
          <p:cNvSpPr/>
          <p:nvPr/>
        </p:nvSpPr>
        <p:spPr>
          <a:xfrm>
            <a:off x="5761586" y="2756024"/>
            <a:ext cx="675938" cy="421144"/>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err="1"/>
              <a:t>M</a:t>
            </a:r>
            <a:r>
              <a:rPr lang="en-GB" baseline="-25000" dirty="0" err="1"/>
              <a:t>t3</a:t>
            </a:r>
            <a:endParaRPr lang="en-GB" baseline="-25000" dirty="0"/>
          </a:p>
        </p:txBody>
      </p:sp>
      <p:sp>
        <p:nvSpPr>
          <p:cNvPr id="25" name="Rectangle 24">
            <a:extLst>
              <a:ext uri="{FF2B5EF4-FFF2-40B4-BE49-F238E27FC236}">
                <a16:creationId xmlns:a16="http://schemas.microsoft.com/office/drawing/2014/main" id="{FAF56040-1B58-EED4-4E38-1879A922BCA4}"/>
              </a:ext>
            </a:extLst>
          </p:cNvPr>
          <p:cNvSpPr/>
          <p:nvPr/>
        </p:nvSpPr>
        <p:spPr>
          <a:xfrm>
            <a:off x="6532282" y="2766436"/>
            <a:ext cx="675938" cy="421144"/>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err="1"/>
              <a:t>M</a:t>
            </a:r>
            <a:r>
              <a:rPr lang="en-GB" baseline="-25000" dirty="0" err="1"/>
              <a:t>t4</a:t>
            </a:r>
            <a:endParaRPr lang="en-GB" baseline="-25000" dirty="0"/>
          </a:p>
        </p:txBody>
      </p:sp>
      <p:cxnSp>
        <p:nvCxnSpPr>
          <p:cNvPr id="27" name="Straight Arrow Connector 26">
            <a:extLst>
              <a:ext uri="{FF2B5EF4-FFF2-40B4-BE49-F238E27FC236}">
                <a16:creationId xmlns:a16="http://schemas.microsoft.com/office/drawing/2014/main" id="{A6085A16-8420-DD75-F993-8B81E7F7EFA1}"/>
              </a:ext>
            </a:extLst>
          </p:cNvPr>
          <p:cNvCxnSpPr>
            <a:stCxn id="8" idx="0"/>
            <a:endCxn id="18" idx="2"/>
          </p:cNvCxnSpPr>
          <p:nvPr/>
        </p:nvCxnSpPr>
        <p:spPr>
          <a:xfrm flipH="1" flipV="1">
            <a:off x="4497808" y="3200702"/>
            <a:ext cx="450484" cy="376540"/>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15DADCE9-E4E4-83C4-8F52-95DCEBDA9FB6}"/>
              </a:ext>
            </a:extLst>
          </p:cNvPr>
          <p:cNvCxnSpPr>
            <a:cxnSpLocks/>
            <a:stCxn id="8" idx="0"/>
            <a:endCxn id="23" idx="2"/>
          </p:cNvCxnSpPr>
          <p:nvPr/>
        </p:nvCxnSpPr>
        <p:spPr>
          <a:xfrm flipV="1">
            <a:off x="4948292" y="3181025"/>
            <a:ext cx="370206" cy="39621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A596D329-FA79-6E4C-9FB7-4645B0FFE37F}"/>
              </a:ext>
            </a:extLst>
          </p:cNvPr>
          <p:cNvCxnSpPr>
            <a:cxnSpLocks/>
            <a:stCxn id="8" idx="0"/>
            <a:endCxn id="24" idx="2"/>
          </p:cNvCxnSpPr>
          <p:nvPr/>
        </p:nvCxnSpPr>
        <p:spPr>
          <a:xfrm flipV="1">
            <a:off x="4948292" y="3177168"/>
            <a:ext cx="1151263" cy="400074"/>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068A0357-5486-64F8-37D8-4A197E3E19FC}"/>
              </a:ext>
            </a:extLst>
          </p:cNvPr>
          <p:cNvCxnSpPr>
            <a:cxnSpLocks/>
            <a:stCxn id="8" idx="0"/>
            <a:endCxn id="25" idx="2"/>
          </p:cNvCxnSpPr>
          <p:nvPr/>
        </p:nvCxnSpPr>
        <p:spPr>
          <a:xfrm flipV="1">
            <a:off x="4948292" y="3187580"/>
            <a:ext cx="1921959" cy="389662"/>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2F4C334B-2E27-96DA-ECE6-CA687EE4E91A}"/>
              </a:ext>
            </a:extLst>
          </p:cNvPr>
          <p:cNvCxnSpPr>
            <a:cxnSpLocks/>
            <a:stCxn id="14" idx="0"/>
            <a:endCxn id="18" idx="2"/>
          </p:cNvCxnSpPr>
          <p:nvPr/>
        </p:nvCxnSpPr>
        <p:spPr>
          <a:xfrm flipH="1" flipV="1">
            <a:off x="4497808" y="3200702"/>
            <a:ext cx="1363185" cy="397812"/>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A4B9E989-86E7-EDDD-4168-EEE05686199D}"/>
              </a:ext>
            </a:extLst>
          </p:cNvPr>
          <p:cNvCxnSpPr>
            <a:cxnSpLocks/>
            <a:stCxn id="14" idx="0"/>
            <a:endCxn id="23" idx="2"/>
          </p:cNvCxnSpPr>
          <p:nvPr/>
        </p:nvCxnSpPr>
        <p:spPr>
          <a:xfrm flipH="1" flipV="1">
            <a:off x="5318498" y="3181025"/>
            <a:ext cx="542495" cy="417489"/>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8276265A-BF0C-1709-3A9B-C71DAA9B55AE}"/>
              </a:ext>
            </a:extLst>
          </p:cNvPr>
          <p:cNvCxnSpPr>
            <a:cxnSpLocks/>
            <a:stCxn id="14" idx="0"/>
            <a:endCxn id="24" idx="2"/>
          </p:cNvCxnSpPr>
          <p:nvPr/>
        </p:nvCxnSpPr>
        <p:spPr>
          <a:xfrm flipV="1">
            <a:off x="5860993" y="3177168"/>
            <a:ext cx="238562" cy="421346"/>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8801A913-26FA-8AE1-D826-738605560609}"/>
              </a:ext>
            </a:extLst>
          </p:cNvPr>
          <p:cNvCxnSpPr>
            <a:cxnSpLocks/>
            <a:stCxn id="14" idx="0"/>
            <a:endCxn id="25" idx="2"/>
          </p:cNvCxnSpPr>
          <p:nvPr/>
        </p:nvCxnSpPr>
        <p:spPr>
          <a:xfrm flipV="1">
            <a:off x="5860993" y="3187580"/>
            <a:ext cx="1009258" cy="410934"/>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0FA94B69-6CE9-4EDA-20BF-F813A2AF66C8}"/>
              </a:ext>
            </a:extLst>
          </p:cNvPr>
          <p:cNvCxnSpPr>
            <a:cxnSpLocks/>
            <a:stCxn id="8" idx="5"/>
            <a:endCxn id="5" idx="1"/>
          </p:cNvCxnSpPr>
          <p:nvPr/>
        </p:nvCxnSpPr>
        <p:spPr>
          <a:xfrm>
            <a:off x="5136267" y="4012051"/>
            <a:ext cx="4348628" cy="1334869"/>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85603FCA-5316-AA01-C682-885063FA0244}"/>
              </a:ext>
            </a:extLst>
          </p:cNvPr>
          <p:cNvCxnSpPr>
            <a:cxnSpLocks/>
            <a:stCxn id="3" idx="3"/>
            <a:endCxn id="14" idx="3"/>
          </p:cNvCxnSpPr>
          <p:nvPr/>
        </p:nvCxnSpPr>
        <p:spPr>
          <a:xfrm flipV="1">
            <a:off x="2947175" y="4033323"/>
            <a:ext cx="2725842" cy="1313597"/>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7" name="Oval 86">
                <a:extLst>
                  <a:ext uri="{FF2B5EF4-FFF2-40B4-BE49-F238E27FC236}">
                    <a16:creationId xmlns:a16="http://schemas.microsoft.com/office/drawing/2014/main" id="{76D81180-F80A-AC3A-D6F9-3464C8089FAB}"/>
                  </a:ext>
                </a:extLst>
              </p:cNvPr>
              <p:cNvSpPr/>
              <p:nvPr/>
            </p:nvSpPr>
            <p:spPr>
              <a:xfrm>
                <a:off x="10440499" y="3892739"/>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𝑌</m:t>
                          </m:r>
                        </m:sub>
                      </m:sSub>
                    </m:oMath>
                  </m:oMathPara>
                </a14:m>
                <a:endParaRPr lang="en-GB" dirty="0"/>
              </a:p>
            </p:txBody>
          </p:sp>
        </mc:Choice>
        <mc:Fallback xmlns="">
          <p:sp>
            <p:nvSpPr>
              <p:cNvPr id="87" name="Oval 86">
                <a:extLst>
                  <a:ext uri="{FF2B5EF4-FFF2-40B4-BE49-F238E27FC236}">
                    <a16:creationId xmlns:a16="http://schemas.microsoft.com/office/drawing/2014/main" id="{76D81180-F80A-AC3A-D6F9-3464C8089FAB}"/>
                  </a:ext>
                </a:extLst>
              </p:cNvPr>
              <p:cNvSpPr>
                <a:spLocks noRot="1" noChangeAspect="1" noMove="1" noResize="1" noEditPoints="1" noAdjustHandles="1" noChangeArrowheads="1" noChangeShapeType="1" noTextEdit="1"/>
              </p:cNvSpPr>
              <p:nvPr/>
            </p:nvSpPr>
            <p:spPr>
              <a:xfrm>
                <a:off x="10440499" y="3892739"/>
                <a:ext cx="755780" cy="353024"/>
              </a:xfrm>
              <a:prstGeom prst="ellipse">
                <a:avLst/>
              </a:prstGeom>
              <a:blipFill>
                <a:blip r:embed="rId7"/>
                <a:stretch>
                  <a:fillRect b="-1695"/>
                </a:stretch>
              </a:blipFill>
              <a:ln>
                <a:solidFill>
                  <a:srgbClr val="0070C0"/>
                </a:solidFill>
              </a:ln>
            </p:spPr>
            <p:txBody>
              <a:bodyPr/>
              <a:lstStyle/>
              <a:p>
                <a:r>
                  <a:rPr lang="en-GB">
                    <a:noFill/>
                  </a:rPr>
                  <a:t> </a:t>
                </a:r>
              </a:p>
            </p:txBody>
          </p:sp>
        </mc:Fallback>
      </mc:AlternateContent>
      <p:cxnSp>
        <p:nvCxnSpPr>
          <p:cNvPr id="88" name="Straight Arrow Connector 87">
            <a:extLst>
              <a:ext uri="{FF2B5EF4-FFF2-40B4-BE49-F238E27FC236}">
                <a16:creationId xmlns:a16="http://schemas.microsoft.com/office/drawing/2014/main" id="{B689048E-3D13-16C2-41D3-180913D29B82}"/>
              </a:ext>
            </a:extLst>
          </p:cNvPr>
          <p:cNvCxnSpPr>
            <a:stCxn id="87" idx="4"/>
          </p:cNvCxnSpPr>
          <p:nvPr/>
        </p:nvCxnSpPr>
        <p:spPr>
          <a:xfrm flipH="1">
            <a:off x="10725083" y="4245763"/>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9" name="Oval 88">
                <a:extLst>
                  <a:ext uri="{FF2B5EF4-FFF2-40B4-BE49-F238E27FC236}">
                    <a16:creationId xmlns:a16="http://schemas.microsoft.com/office/drawing/2014/main" id="{5301E910-80AE-E64F-9A65-23F45D5212E7}"/>
                  </a:ext>
                </a:extLst>
              </p:cNvPr>
              <p:cNvSpPr/>
              <p:nvPr/>
            </p:nvSpPr>
            <p:spPr>
              <a:xfrm>
                <a:off x="4119918" y="2035507"/>
                <a:ext cx="755780" cy="394937"/>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r>
                            <a:rPr lang="en-GB" b="0" i="1" smtClean="0">
                              <a:latin typeface="Cambria Math" panose="02040503050406030204" pitchFamily="18" charset="0"/>
                            </a:rPr>
                            <m:t>1</m:t>
                          </m:r>
                        </m:sub>
                      </m:sSub>
                    </m:oMath>
                  </m:oMathPara>
                </a14:m>
                <a:endParaRPr lang="en-GB" dirty="0"/>
              </a:p>
            </p:txBody>
          </p:sp>
        </mc:Choice>
        <mc:Fallback xmlns="">
          <p:sp>
            <p:nvSpPr>
              <p:cNvPr id="89" name="Oval 88">
                <a:extLst>
                  <a:ext uri="{FF2B5EF4-FFF2-40B4-BE49-F238E27FC236}">
                    <a16:creationId xmlns:a16="http://schemas.microsoft.com/office/drawing/2014/main" id="{5301E910-80AE-E64F-9A65-23F45D5212E7}"/>
                  </a:ext>
                </a:extLst>
              </p:cNvPr>
              <p:cNvSpPr>
                <a:spLocks noRot="1" noChangeAspect="1" noMove="1" noResize="1" noEditPoints="1" noAdjustHandles="1" noChangeArrowheads="1" noChangeShapeType="1" noTextEdit="1"/>
              </p:cNvSpPr>
              <p:nvPr/>
            </p:nvSpPr>
            <p:spPr>
              <a:xfrm>
                <a:off x="4119918" y="2035507"/>
                <a:ext cx="755780" cy="394937"/>
              </a:xfrm>
              <a:prstGeom prst="ellipse">
                <a:avLst/>
              </a:prstGeom>
              <a:blipFill>
                <a:blip r:embed="rId8"/>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90" name="Straight Arrow Connector 89">
            <a:extLst>
              <a:ext uri="{FF2B5EF4-FFF2-40B4-BE49-F238E27FC236}">
                <a16:creationId xmlns:a16="http://schemas.microsoft.com/office/drawing/2014/main" id="{9B7D7793-8BA4-0121-5E9A-F0C4C9FD747A}"/>
              </a:ext>
            </a:extLst>
          </p:cNvPr>
          <p:cNvCxnSpPr>
            <a:cxnSpLocks/>
            <a:stCxn id="89" idx="4"/>
          </p:cNvCxnSpPr>
          <p:nvPr/>
        </p:nvCxnSpPr>
        <p:spPr>
          <a:xfrm>
            <a:off x="4497808" y="2430444"/>
            <a:ext cx="0" cy="333168"/>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1" name="Oval 90">
                <a:extLst>
                  <a:ext uri="{FF2B5EF4-FFF2-40B4-BE49-F238E27FC236}">
                    <a16:creationId xmlns:a16="http://schemas.microsoft.com/office/drawing/2014/main" id="{F906F453-4F14-0AD0-280F-3768D398745B}"/>
                  </a:ext>
                </a:extLst>
              </p:cNvPr>
              <p:cNvSpPr/>
              <p:nvPr/>
            </p:nvSpPr>
            <p:spPr>
              <a:xfrm>
                <a:off x="4948292" y="2043364"/>
                <a:ext cx="755780" cy="394937"/>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r>
                            <a:rPr lang="en-GB" b="0" i="1" smtClean="0">
                              <a:latin typeface="Cambria Math" panose="02040503050406030204" pitchFamily="18" charset="0"/>
                            </a:rPr>
                            <m:t>2</m:t>
                          </m:r>
                        </m:sub>
                      </m:sSub>
                    </m:oMath>
                  </m:oMathPara>
                </a14:m>
                <a:endParaRPr lang="en-GB" dirty="0"/>
              </a:p>
            </p:txBody>
          </p:sp>
        </mc:Choice>
        <mc:Fallback xmlns="">
          <p:sp>
            <p:nvSpPr>
              <p:cNvPr id="91" name="Oval 90">
                <a:extLst>
                  <a:ext uri="{FF2B5EF4-FFF2-40B4-BE49-F238E27FC236}">
                    <a16:creationId xmlns:a16="http://schemas.microsoft.com/office/drawing/2014/main" id="{F906F453-4F14-0AD0-280F-3768D398745B}"/>
                  </a:ext>
                </a:extLst>
              </p:cNvPr>
              <p:cNvSpPr>
                <a:spLocks noRot="1" noChangeAspect="1" noMove="1" noResize="1" noEditPoints="1" noAdjustHandles="1" noChangeArrowheads="1" noChangeShapeType="1" noTextEdit="1"/>
              </p:cNvSpPr>
              <p:nvPr/>
            </p:nvSpPr>
            <p:spPr>
              <a:xfrm>
                <a:off x="4948292" y="2043364"/>
                <a:ext cx="755780" cy="394937"/>
              </a:xfrm>
              <a:prstGeom prst="ellipse">
                <a:avLst/>
              </a:prstGeom>
              <a:blipFill>
                <a:blip r:embed="rId9"/>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92" name="Straight Arrow Connector 91">
            <a:extLst>
              <a:ext uri="{FF2B5EF4-FFF2-40B4-BE49-F238E27FC236}">
                <a16:creationId xmlns:a16="http://schemas.microsoft.com/office/drawing/2014/main" id="{83A7BB0F-6529-6B7D-9F88-9EFBD88A519D}"/>
              </a:ext>
            </a:extLst>
          </p:cNvPr>
          <p:cNvCxnSpPr>
            <a:cxnSpLocks/>
            <a:stCxn id="91" idx="4"/>
          </p:cNvCxnSpPr>
          <p:nvPr/>
        </p:nvCxnSpPr>
        <p:spPr>
          <a:xfrm>
            <a:off x="5326182" y="2438301"/>
            <a:ext cx="0" cy="333168"/>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3" name="Oval 92">
                <a:extLst>
                  <a:ext uri="{FF2B5EF4-FFF2-40B4-BE49-F238E27FC236}">
                    <a16:creationId xmlns:a16="http://schemas.microsoft.com/office/drawing/2014/main" id="{9DFD1FC4-183F-A1F9-E855-75A83EFE7F3A}"/>
                  </a:ext>
                </a:extLst>
              </p:cNvPr>
              <p:cNvSpPr/>
              <p:nvPr/>
            </p:nvSpPr>
            <p:spPr>
              <a:xfrm>
                <a:off x="5860993" y="2075664"/>
                <a:ext cx="755780" cy="394937"/>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r>
                            <a:rPr lang="en-GB" b="0" i="1" smtClean="0">
                              <a:latin typeface="Cambria Math" panose="02040503050406030204" pitchFamily="18" charset="0"/>
                            </a:rPr>
                            <m:t>3</m:t>
                          </m:r>
                        </m:sub>
                      </m:sSub>
                    </m:oMath>
                  </m:oMathPara>
                </a14:m>
                <a:endParaRPr lang="en-GB" dirty="0"/>
              </a:p>
            </p:txBody>
          </p:sp>
        </mc:Choice>
        <mc:Fallback xmlns="">
          <p:sp>
            <p:nvSpPr>
              <p:cNvPr id="93" name="Oval 92">
                <a:extLst>
                  <a:ext uri="{FF2B5EF4-FFF2-40B4-BE49-F238E27FC236}">
                    <a16:creationId xmlns:a16="http://schemas.microsoft.com/office/drawing/2014/main" id="{9DFD1FC4-183F-A1F9-E855-75A83EFE7F3A}"/>
                  </a:ext>
                </a:extLst>
              </p:cNvPr>
              <p:cNvSpPr>
                <a:spLocks noRot="1" noChangeAspect="1" noMove="1" noResize="1" noEditPoints="1" noAdjustHandles="1" noChangeArrowheads="1" noChangeShapeType="1" noTextEdit="1"/>
              </p:cNvSpPr>
              <p:nvPr/>
            </p:nvSpPr>
            <p:spPr>
              <a:xfrm>
                <a:off x="5860993" y="2075664"/>
                <a:ext cx="755780" cy="394937"/>
              </a:xfrm>
              <a:prstGeom prst="ellipse">
                <a:avLst/>
              </a:prstGeom>
              <a:blipFill>
                <a:blip r:embed="rId10"/>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94" name="Straight Arrow Connector 93">
            <a:extLst>
              <a:ext uri="{FF2B5EF4-FFF2-40B4-BE49-F238E27FC236}">
                <a16:creationId xmlns:a16="http://schemas.microsoft.com/office/drawing/2014/main" id="{3D306E82-6367-66BB-E4A2-7FF5991BB219}"/>
              </a:ext>
            </a:extLst>
          </p:cNvPr>
          <p:cNvCxnSpPr>
            <a:cxnSpLocks/>
            <a:stCxn id="93" idx="4"/>
          </p:cNvCxnSpPr>
          <p:nvPr/>
        </p:nvCxnSpPr>
        <p:spPr>
          <a:xfrm>
            <a:off x="6238883" y="2470601"/>
            <a:ext cx="0" cy="333168"/>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95" name="Oval 94">
                <a:extLst>
                  <a:ext uri="{FF2B5EF4-FFF2-40B4-BE49-F238E27FC236}">
                    <a16:creationId xmlns:a16="http://schemas.microsoft.com/office/drawing/2014/main" id="{50F3E337-8D19-8C61-0B04-8FE691F15F3B}"/>
                  </a:ext>
                </a:extLst>
              </p:cNvPr>
              <p:cNvSpPr/>
              <p:nvPr/>
            </p:nvSpPr>
            <p:spPr>
              <a:xfrm>
                <a:off x="6716180" y="2082990"/>
                <a:ext cx="755780" cy="394937"/>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r>
                            <a:rPr lang="en-GB" b="0" i="1" smtClean="0">
                              <a:latin typeface="Cambria Math" panose="02040503050406030204" pitchFamily="18" charset="0"/>
                            </a:rPr>
                            <m:t>4</m:t>
                          </m:r>
                        </m:sub>
                      </m:sSub>
                    </m:oMath>
                  </m:oMathPara>
                </a14:m>
                <a:endParaRPr lang="en-GB" dirty="0"/>
              </a:p>
            </p:txBody>
          </p:sp>
        </mc:Choice>
        <mc:Fallback xmlns="">
          <p:sp>
            <p:nvSpPr>
              <p:cNvPr id="95" name="Oval 94">
                <a:extLst>
                  <a:ext uri="{FF2B5EF4-FFF2-40B4-BE49-F238E27FC236}">
                    <a16:creationId xmlns:a16="http://schemas.microsoft.com/office/drawing/2014/main" id="{50F3E337-8D19-8C61-0B04-8FE691F15F3B}"/>
                  </a:ext>
                </a:extLst>
              </p:cNvPr>
              <p:cNvSpPr>
                <a:spLocks noRot="1" noChangeAspect="1" noMove="1" noResize="1" noEditPoints="1" noAdjustHandles="1" noChangeArrowheads="1" noChangeShapeType="1" noTextEdit="1"/>
              </p:cNvSpPr>
              <p:nvPr/>
            </p:nvSpPr>
            <p:spPr>
              <a:xfrm>
                <a:off x="6716180" y="2082990"/>
                <a:ext cx="755780" cy="394937"/>
              </a:xfrm>
              <a:prstGeom prst="ellipse">
                <a:avLst/>
              </a:prstGeom>
              <a:blipFill>
                <a:blip r:embed="rId11"/>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96" name="Straight Arrow Connector 95">
            <a:extLst>
              <a:ext uri="{FF2B5EF4-FFF2-40B4-BE49-F238E27FC236}">
                <a16:creationId xmlns:a16="http://schemas.microsoft.com/office/drawing/2014/main" id="{E0C33387-68A8-DC59-9A95-48359D62C4F6}"/>
              </a:ext>
            </a:extLst>
          </p:cNvPr>
          <p:cNvCxnSpPr>
            <a:cxnSpLocks/>
          </p:cNvCxnSpPr>
          <p:nvPr/>
        </p:nvCxnSpPr>
        <p:spPr>
          <a:xfrm>
            <a:off x="7094070" y="2446390"/>
            <a:ext cx="0" cy="333168"/>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7" name="Oval 96">
            <a:extLst>
              <a:ext uri="{FF2B5EF4-FFF2-40B4-BE49-F238E27FC236}">
                <a16:creationId xmlns:a16="http://schemas.microsoft.com/office/drawing/2014/main" id="{F50570D6-112E-DB15-03D5-649D1BA6FC8B}"/>
              </a:ext>
            </a:extLst>
          </p:cNvPr>
          <p:cNvSpPr/>
          <p:nvPr/>
        </p:nvSpPr>
        <p:spPr>
          <a:xfrm>
            <a:off x="5214129" y="3741821"/>
            <a:ext cx="104369" cy="81204"/>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Oval 97">
            <a:extLst>
              <a:ext uri="{FF2B5EF4-FFF2-40B4-BE49-F238E27FC236}">
                <a16:creationId xmlns:a16="http://schemas.microsoft.com/office/drawing/2014/main" id="{D24BB9CE-132F-5D72-55AA-EAB2327F6B9D}"/>
              </a:ext>
            </a:extLst>
          </p:cNvPr>
          <p:cNvSpPr/>
          <p:nvPr/>
        </p:nvSpPr>
        <p:spPr>
          <a:xfrm>
            <a:off x="5490786" y="3737316"/>
            <a:ext cx="104369" cy="81204"/>
          </a:xfrm>
          <a:prstGeom prst="ellipse">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0" name="Connector: Curved 99">
            <a:extLst>
              <a:ext uri="{FF2B5EF4-FFF2-40B4-BE49-F238E27FC236}">
                <a16:creationId xmlns:a16="http://schemas.microsoft.com/office/drawing/2014/main" id="{07BE9141-46F2-38A4-A9BA-52B9F28B6AE0}"/>
              </a:ext>
            </a:extLst>
          </p:cNvPr>
          <p:cNvCxnSpPr>
            <a:stCxn id="97" idx="0"/>
            <a:endCxn id="98" idx="1"/>
          </p:cNvCxnSpPr>
          <p:nvPr/>
        </p:nvCxnSpPr>
        <p:spPr>
          <a:xfrm rot="16200000" flipH="1">
            <a:off x="5382498" y="3625636"/>
            <a:ext cx="7387" cy="239756"/>
          </a:xfrm>
          <a:prstGeom prst="curvedConnector3">
            <a:avLst>
              <a:gd name="adj1" fmla="val -2103845"/>
            </a:avLst>
          </a:prstGeom>
          <a:ln>
            <a:solidFill>
              <a:schemeClr val="accent6">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339FC06C-EC29-DAD6-748A-62C9831384E5}"/>
              </a:ext>
            </a:extLst>
          </p:cNvPr>
          <p:cNvSpPr txBox="1"/>
          <p:nvPr/>
        </p:nvSpPr>
        <p:spPr>
          <a:xfrm>
            <a:off x="3734444" y="4029312"/>
            <a:ext cx="566984" cy="523220"/>
          </a:xfrm>
          <a:prstGeom prst="rect">
            <a:avLst/>
          </a:prstGeom>
          <a:solidFill>
            <a:schemeClr val="accent4">
              <a:lumMod val="75000"/>
            </a:schemeClr>
          </a:solidFill>
        </p:spPr>
        <p:txBody>
          <a:bodyPr wrap="square" rtlCol="0">
            <a:spAutoFit/>
          </a:bodyPr>
          <a:lstStyle/>
          <a:p>
            <a:r>
              <a:rPr lang="en-GB" sz="2800" b="1" dirty="0">
                <a:solidFill>
                  <a:schemeClr val="bg1"/>
                </a:solidFill>
              </a:rPr>
              <a:t>a</a:t>
            </a:r>
            <a:r>
              <a:rPr lang="en-GB" sz="2800" b="1" baseline="-25000" dirty="0">
                <a:solidFill>
                  <a:schemeClr val="bg1"/>
                </a:solidFill>
              </a:rPr>
              <a:t>1</a:t>
            </a:r>
          </a:p>
        </p:txBody>
      </p:sp>
      <p:sp>
        <p:nvSpPr>
          <p:cNvPr id="103" name="TextBox 102">
            <a:extLst>
              <a:ext uri="{FF2B5EF4-FFF2-40B4-BE49-F238E27FC236}">
                <a16:creationId xmlns:a16="http://schemas.microsoft.com/office/drawing/2014/main" id="{3AE4BE43-2AE5-1D4D-4E19-F56BA6EB9A95}"/>
              </a:ext>
            </a:extLst>
          </p:cNvPr>
          <p:cNvSpPr txBox="1"/>
          <p:nvPr/>
        </p:nvSpPr>
        <p:spPr>
          <a:xfrm>
            <a:off x="4420239" y="4475946"/>
            <a:ext cx="566984" cy="523220"/>
          </a:xfrm>
          <a:prstGeom prst="rect">
            <a:avLst/>
          </a:prstGeom>
          <a:solidFill>
            <a:schemeClr val="accent4">
              <a:lumMod val="75000"/>
            </a:schemeClr>
          </a:solidFill>
        </p:spPr>
        <p:txBody>
          <a:bodyPr wrap="square" rtlCol="0">
            <a:spAutoFit/>
          </a:bodyPr>
          <a:lstStyle/>
          <a:p>
            <a:r>
              <a:rPr lang="en-GB" sz="2800" b="1" dirty="0" err="1">
                <a:solidFill>
                  <a:schemeClr val="bg1"/>
                </a:solidFill>
              </a:rPr>
              <a:t>a</a:t>
            </a:r>
            <a:r>
              <a:rPr lang="en-GB" sz="2800" b="1" baseline="-25000" dirty="0" err="1">
                <a:solidFill>
                  <a:schemeClr val="bg1"/>
                </a:solidFill>
              </a:rPr>
              <a:t>2</a:t>
            </a:r>
            <a:endParaRPr lang="en-GB" sz="2800" b="1" baseline="-25000" dirty="0">
              <a:solidFill>
                <a:schemeClr val="bg1"/>
              </a:solidFill>
            </a:endParaRPr>
          </a:p>
        </p:txBody>
      </p:sp>
      <p:sp>
        <p:nvSpPr>
          <p:cNvPr id="104" name="TextBox 103">
            <a:extLst>
              <a:ext uri="{FF2B5EF4-FFF2-40B4-BE49-F238E27FC236}">
                <a16:creationId xmlns:a16="http://schemas.microsoft.com/office/drawing/2014/main" id="{D4CC5EB8-5A47-7A72-9A63-06BB22AA252C}"/>
              </a:ext>
            </a:extLst>
          </p:cNvPr>
          <p:cNvSpPr txBox="1"/>
          <p:nvPr/>
        </p:nvSpPr>
        <p:spPr>
          <a:xfrm>
            <a:off x="6728480" y="4346383"/>
            <a:ext cx="566984" cy="523220"/>
          </a:xfrm>
          <a:prstGeom prst="rect">
            <a:avLst/>
          </a:prstGeom>
          <a:solidFill>
            <a:schemeClr val="accent6">
              <a:lumMod val="50000"/>
            </a:schemeClr>
          </a:solidFill>
        </p:spPr>
        <p:txBody>
          <a:bodyPr wrap="square" rtlCol="0">
            <a:spAutoFit/>
          </a:bodyPr>
          <a:lstStyle/>
          <a:p>
            <a:r>
              <a:rPr lang="en-GB" sz="2800" b="1" dirty="0" err="1">
                <a:solidFill>
                  <a:schemeClr val="bg1"/>
                </a:solidFill>
              </a:rPr>
              <a:t>b</a:t>
            </a:r>
            <a:r>
              <a:rPr lang="en-GB" sz="2800" b="1" baseline="-25000" dirty="0" err="1">
                <a:solidFill>
                  <a:schemeClr val="bg1"/>
                </a:solidFill>
              </a:rPr>
              <a:t>1</a:t>
            </a:r>
            <a:endParaRPr lang="en-GB" sz="2800" b="1" baseline="-25000" dirty="0">
              <a:solidFill>
                <a:schemeClr val="bg1"/>
              </a:solidFill>
            </a:endParaRPr>
          </a:p>
        </p:txBody>
      </p:sp>
      <p:sp>
        <p:nvSpPr>
          <p:cNvPr id="105" name="TextBox 104">
            <a:extLst>
              <a:ext uri="{FF2B5EF4-FFF2-40B4-BE49-F238E27FC236}">
                <a16:creationId xmlns:a16="http://schemas.microsoft.com/office/drawing/2014/main" id="{A3FD3C08-D9E9-B97F-E0DE-2E52ADDC4E87}"/>
              </a:ext>
            </a:extLst>
          </p:cNvPr>
          <p:cNvSpPr txBox="1"/>
          <p:nvPr/>
        </p:nvSpPr>
        <p:spPr>
          <a:xfrm>
            <a:off x="8069072" y="4156265"/>
            <a:ext cx="566984" cy="523220"/>
          </a:xfrm>
          <a:prstGeom prst="rect">
            <a:avLst/>
          </a:prstGeom>
          <a:solidFill>
            <a:schemeClr val="accent6">
              <a:lumMod val="50000"/>
            </a:schemeClr>
          </a:solidFill>
        </p:spPr>
        <p:txBody>
          <a:bodyPr wrap="square" rtlCol="0">
            <a:spAutoFit/>
          </a:bodyPr>
          <a:lstStyle/>
          <a:p>
            <a:r>
              <a:rPr lang="en-GB" sz="2800" b="1" dirty="0" err="1">
                <a:solidFill>
                  <a:schemeClr val="bg1"/>
                </a:solidFill>
              </a:rPr>
              <a:t>b</a:t>
            </a:r>
            <a:r>
              <a:rPr lang="en-GB" sz="2800" b="1" baseline="-25000" dirty="0" err="1">
                <a:solidFill>
                  <a:schemeClr val="bg1"/>
                </a:solidFill>
              </a:rPr>
              <a:t>2</a:t>
            </a:r>
            <a:endParaRPr lang="en-GB" sz="2800" b="1" baseline="-25000" dirty="0">
              <a:solidFill>
                <a:schemeClr val="bg1"/>
              </a:solidFill>
            </a:endParaRPr>
          </a:p>
        </p:txBody>
      </p:sp>
    </p:spTree>
    <p:extLst>
      <p:ext uri="{BB962C8B-B14F-4D97-AF65-F5344CB8AC3E}">
        <p14:creationId xmlns:p14="http://schemas.microsoft.com/office/powerpoint/2010/main" val="34064962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31090"/>
            <a:ext cx="12192000" cy="948691"/>
          </a:xfrm>
          <a:solidFill>
            <a:srgbClr val="C00000"/>
          </a:solidFill>
        </p:spPr>
        <p:txBody>
          <a:bodyPr/>
          <a:lstStyle/>
          <a:p>
            <a:r>
              <a:rPr lang="en-GB" dirty="0">
                <a:solidFill>
                  <a:schemeClr val="bg1"/>
                </a:solidFill>
              </a:rPr>
              <a:t>	Mediation models for Multilevel Data</a:t>
            </a:r>
          </a:p>
        </p:txBody>
      </p:sp>
      <p:sp>
        <p:nvSpPr>
          <p:cNvPr id="19" name="TextBox 18">
            <a:extLst>
              <a:ext uri="{FF2B5EF4-FFF2-40B4-BE49-F238E27FC236}">
                <a16:creationId xmlns:a16="http://schemas.microsoft.com/office/drawing/2014/main" id="{6166D3C3-85D2-AACE-709A-03E52F1B2808}"/>
              </a:ext>
            </a:extLst>
          </p:cNvPr>
          <p:cNvSpPr txBox="1"/>
          <p:nvPr/>
        </p:nvSpPr>
        <p:spPr>
          <a:xfrm>
            <a:off x="384609" y="642381"/>
            <a:ext cx="11484442" cy="1015663"/>
          </a:xfrm>
          <a:prstGeom prst="rect">
            <a:avLst/>
          </a:prstGeom>
          <a:noFill/>
        </p:spPr>
        <p:txBody>
          <a:bodyPr wrap="square" rtlCol="0">
            <a:spAutoFit/>
          </a:bodyPr>
          <a:lstStyle/>
          <a:p>
            <a:endParaRPr lang="en-GB" sz="2400" dirty="0"/>
          </a:p>
          <a:p>
            <a:endParaRPr lang="en-GB" dirty="0"/>
          </a:p>
          <a:p>
            <a:endParaRPr lang="en-GB" dirty="0"/>
          </a:p>
        </p:txBody>
      </p:sp>
      <p:sp>
        <p:nvSpPr>
          <p:cNvPr id="3" name="Rectangle 2">
            <a:extLst>
              <a:ext uri="{FF2B5EF4-FFF2-40B4-BE49-F238E27FC236}">
                <a16:creationId xmlns:a16="http://schemas.microsoft.com/office/drawing/2014/main" id="{BB1EBE96-6DD4-8DEE-5CB4-5645851EE017}"/>
              </a:ext>
            </a:extLst>
          </p:cNvPr>
          <p:cNvSpPr/>
          <p:nvPr/>
        </p:nvSpPr>
        <p:spPr>
          <a:xfrm>
            <a:off x="725304" y="1795496"/>
            <a:ext cx="2133600" cy="80461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Intervention</a:t>
            </a:r>
            <a:r>
              <a:rPr lang="en-GB" sz="2800" b="1" baseline="-25000" dirty="0"/>
              <a:t>j</a:t>
            </a:r>
          </a:p>
        </p:txBody>
      </p:sp>
      <p:sp>
        <p:nvSpPr>
          <p:cNvPr id="5" name="Rectangle 4">
            <a:extLst>
              <a:ext uri="{FF2B5EF4-FFF2-40B4-BE49-F238E27FC236}">
                <a16:creationId xmlns:a16="http://schemas.microsoft.com/office/drawing/2014/main" id="{7D546BCD-65F0-8D10-1A7C-7456645EDFDF}"/>
              </a:ext>
            </a:extLst>
          </p:cNvPr>
          <p:cNvSpPr/>
          <p:nvPr/>
        </p:nvSpPr>
        <p:spPr>
          <a:xfrm>
            <a:off x="8257720" y="3251826"/>
            <a:ext cx="3911129" cy="94868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b="1" dirty="0"/>
              <a:t>Child’s Results </a:t>
            </a:r>
            <a:r>
              <a:rPr lang="en-GB" sz="3600" b="1" baseline="-25000" dirty="0" err="1"/>
              <a:t>ij</a:t>
            </a:r>
            <a:endParaRPr lang="en-GB" sz="3600" b="1" baseline="-25000" dirty="0"/>
          </a:p>
        </p:txBody>
      </p:sp>
      <p:cxnSp>
        <p:nvCxnSpPr>
          <p:cNvPr id="36" name="Connector: Curved 35">
            <a:extLst>
              <a:ext uri="{FF2B5EF4-FFF2-40B4-BE49-F238E27FC236}">
                <a16:creationId xmlns:a16="http://schemas.microsoft.com/office/drawing/2014/main" id="{B505A075-A251-5813-3D7A-D2C45347B063}"/>
              </a:ext>
            </a:extLst>
          </p:cNvPr>
          <p:cNvCxnSpPr>
            <a:cxnSpLocks/>
            <a:stCxn id="3" idx="3"/>
            <a:endCxn id="5" idx="1"/>
          </p:cNvCxnSpPr>
          <p:nvPr/>
        </p:nvCxnSpPr>
        <p:spPr>
          <a:xfrm>
            <a:off x="2858904" y="2197801"/>
            <a:ext cx="5398816" cy="1528369"/>
          </a:xfrm>
          <a:prstGeom prst="curvedConnector3">
            <a:avLst>
              <a:gd name="adj1" fmla="val 11075"/>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AC2C3B8A-0854-7B9B-51FE-A49BFDC4E562}"/>
              </a:ext>
            </a:extLst>
          </p:cNvPr>
          <p:cNvCxnSpPr/>
          <p:nvPr/>
        </p:nvCxnSpPr>
        <p:spPr>
          <a:xfrm>
            <a:off x="700957" y="4867035"/>
            <a:ext cx="11255696"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C5B6D7A3-5DC8-4862-744F-91B5C5AABC7B}"/>
              </a:ext>
            </a:extLst>
          </p:cNvPr>
          <p:cNvSpPr txBox="1"/>
          <p:nvPr/>
        </p:nvSpPr>
        <p:spPr>
          <a:xfrm>
            <a:off x="1140231" y="5164225"/>
            <a:ext cx="1718673" cy="369332"/>
          </a:xfrm>
          <a:prstGeom prst="rect">
            <a:avLst/>
          </a:prstGeom>
          <a:noFill/>
        </p:spPr>
        <p:txBody>
          <a:bodyPr wrap="square" rtlCol="0">
            <a:spAutoFit/>
          </a:bodyPr>
          <a:lstStyle/>
          <a:p>
            <a:r>
              <a:rPr lang="en-GB" dirty="0"/>
              <a:t>Time 0</a:t>
            </a:r>
          </a:p>
        </p:txBody>
      </p:sp>
      <p:sp>
        <p:nvSpPr>
          <p:cNvPr id="47" name="TextBox 46">
            <a:extLst>
              <a:ext uri="{FF2B5EF4-FFF2-40B4-BE49-F238E27FC236}">
                <a16:creationId xmlns:a16="http://schemas.microsoft.com/office/drawing/2014/main" id="{CB17D90F-CE18-34F3-3029-F51739C5DA77}"/>
              </a:ext>
            </a:extLst>
          </p:cNvPr>
          <p:cNvSpPr txBox="1"/>
          <p:nvPr/>
        </p:nvSpPr>
        <p:spPr>
          <a:xfrm>
            <a:off x="9860359" y="5308089"/>
            <a:ext cx="1718673" cy="369332"/>
          </a:xfrm>
          <a:prstGeom prst="rect">
            <a:avLst/>
          </a:prstGeom>
          <a:noFill/>
        </p:spPr>
        <p:txBody>
          <a:bodyPr wrap="square" rtlCol="0">
            <a:spAutoFit/>
          </a:bodyPr>
          <a:lstStyle/>
          <a:p>
            <a:r>
              <a:rPr lang="en-GB" dirty="0"/>
              <a:t>Time 2</a:t>
            </a:r>
          </a:p>
        </p:txBody>
      </p:sp>
      <p:cxnSp>
        <p:nvCxnSpPr>
          <p:cNvPr id="77" name="Straight Arrow Connector 76">
            <a:extLst>
              <a:ext uri="{FF2B5EF4-FFF2-40B4-BE49-F238E27FC236}">
                <a16:creationId xmlns:a16="http://schemas.microsoft.com/office/drawing/2014/main" id="{0FA94B69-6CE9-4EDA-20BF-F813A2AF66C8}"/>
              </a:ext>
            </a:extLst>
          </p:cNvPr>
          <p:cNvCxnSpPr>
            <a:cxnSpLocks/>
            <a:stCxn id="29" idx="3"/>
            <a:endCxn id="5" idx="0"/>
          </p:cNvCxnSpPr>
          <p:nvPr/>
        </p:nvCxnSpPr>
        <p:spPr>
          <a:xfrm>
            <a:off x="8051564" y="2247245"/>
            <a:ext cx="2161721" cy="1004581"/>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85603FCA-5316-AA01-C682-885063FA0244}"/>
              </a:ext>
            </a:extLst>
          </p:cNvPr>
          <p:cNvCxnSpPr>
            <a:cxnSpLocks/>
            <a:stCxn id="3" idx="3"/>
            <a:endCxn id="29" idx="1"/>
          </p:cNvCxnSpPr>
          <p:nvPr/>
        </p:nvCxnSpPr>
        <p:spPr>
          <a:xfrm>
            <a:off x="2858904" y="2197801"/>
            <a:ext cx="1281531" cy="49444"/>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EA2A69E9-087C-CBF3-0653-793AF183BE3D}"/>
              </a:ext>
            </a:extLst>
          </p:cNvPr>
          <p:cNvSpPr txBox="1"/>
          <p:nvPr/>
        </p:nvSpPr>
        <p:spPr>
          <a:xfrm>
            <a:off x="866684" y="5968212"/>
            <a:ext cx="11636842" cy="1384995"/>
          </a:xfrm>
          <a:prstGeom prst="rect">
            <a:avLst/>
          </a:prstGeom>
          <a:noFill/>
        </p:spPr>
        <p:txBody>
          <a:bodyPr wrap="square" rtlCol="0">
            <a:spAutoFit/>
          </a:bodyPr>
          <a:lstStyle/>
          <a:p>
            <a:r>
              <a:rPr lang="en-GB" sz="2400" dirty="0"/>
              <a:t>An intervention delivered across </a:t>
            </a:r>
            <a:r>
              <a:rPr lang="en-GB" sz="2400" i="1" dirty="0"/>
              <a:t>j </a:t>
            </a:r>
            <a:r>
              <a:rPr lang="en-GB" sz="2400" dirty="0"/>
              <a:t>classes of a School. Effects on </a:t>
            </a:r>
            <a:r>
              <a:rPr lang="en-GB" sz="2400" i="1" dirty="0"/>
              <a:t>i </a:t>
            </a:r>
            <a:r>
              <a:rPr lang="en-GB" sz="2400" dirty="0"/>
              <a:t>children’s educational attainment may be mediated by improved teacher-student communication in class</a:t>
            </a:r>
          </a:p>
          <a:p>
            <a:endParaRPr lang="en-GB" dirty="0"/>
          </a:p>
          <a:p>
            <a:endParaRPr lang="en-GB" dirty="0"/>
          </a:p>
        </p:txBody>
      </p:sp>
      <p:sp>
        <p:nvSpPr>
          <p:cNvPr id="29" name="Rectangle 28">
            <a:extLst>
              <a:ext uri="{FF2B5EF4-FFF2-40B4-BE49-F238E27FC236}">
                <a16:creationId xmlns:a16="http://schemas.microsoft.com/office/drawing/2014/main" id="{6DA221FA-2D86-0556-F4A9-103ADE696628}"/>
              </a:ext>
            </a:extLst>
          </p:cNvPr>
          <p:cNvSpPr/>
          <p:nvPr/>
        </p:nvSpPr>
        <p:spPr>
          <a:xfrm>
            <a:off x="4140435" y="1852163"/>
            <a:ext cx="3911129" cy="790163"/>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800" b="1" dirty="0"/>
              <a:t>Teacher </a:t>
            </a:r>
            <a:r>
              <a:rPr lang="en-GB" sz="2800" b="1" dirty="0" err="1"/>
              <a:t>Communication</a:t>
            </a:r>
            <a:r>
              <a:rPr lang="en-GB" sz="2800" b="1" baseline="-25000" dirty="0" err="1"/>
              <a:t>j</a:t>
            </a:r>
            <a:endParaRPr lang="en-GB" sz="2800" b="1" baseline="-25000" dirty="0"/>
          </a:p>
        </p:txBody>
      </p:sp>
      <p:sp>
        <p:nvSpPr>
          <p:cNvPr id="48" name="TextBox 47">
            <a:extLst>
              <a:ext uri="{FF2B5EF4-FFF2-40B4-BE49-F238E27FC236}">
                <a16:creationId xmlns:a16="http://schemas.microsoft.com/office/drawing/2014/main" id="{CC595587-021C-B980-BA2D-6C7DA1293303}"/>
              </a:ext>
            </a:extLst>
          </p:cNvPr>
          <p:cNvSpPr txBox="1"/>
          <p:nvPr/>
        </p:nvSpPr>
        <p:spPr>
          <a:xfrm>
            <a:off x="5825769" y="5348891"/>
            <a:ext cx="1718673" cy="369332"/>
          </a:xfrm>
          <a:prstGeom prst="rect">
            <a:avLst/>
          </a:prstGeom>
          <a:noFill/>
        </p:spPr>
        <p:txBody>
          <a:bodyPr wrap="square" rtlCol="0">
            <a:spAutoFit/>
          </a:bodyPr>
          <a:lstStyle/>
          <a:p>
            <a:r>
              <a:rPr lang="en-GB" dirty="0"/>
              <a:t>Time 1</a:t>
            </a:r>
          </a:p>
        </p:txBody>
      </p:sp>
      <p:cxnSp>
        <p:nvCxnSpPr>
          <p:cNvPr id="57" name="Straight Connector 56">
            <a:extLst>
              <a:ext uri="{FF2B5EF4-FFF2-40B4-BE49-F238E27FC236}">
                <a16:creationId xmlns:a16="http://schemas.microsoft.com/office/drawing/2014/main" id="{39C18D2C-53E2-243F-9091-C8EF790F5B52}"/>
              </a:ext>
            </a:extLst>
          </p:cNvPr>
          <p:cNvCxnSpPr>
            <a:cxnSpLocks/>
          </p:cNvCxnSpPr>
          <p:nvPr/>
        </p:nvCxnSpPr>
        <p:spPr>
          <a:xfrm>
            <a:off x="144379" y="2876570"/>
            <a:ext cx="12024470" cy="10717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BB59A1E1-9532-2030-973B-6E628CBC2CA8}"/>
              </a:ext>
            </a:extLst>
          </p:cNvPr>
          <p:cNvSpPr txBox="1"/>
          <p:nvPr/>
        </p:nvSpPr>
        <p:spPr>
          <a:xfrm rot="17357175">
            <a:off x="-270826" y="1834209"/>
            <a:ext cx="1066800" cy="369332"/>
          </a:xfrm>
          <a:prstGeom prst="rect">
            <a:avLst/>
          </a:prstGeom>
          <a:noFill/>
        </p:spPr>
        <p:txBody>
          <a:bodyPr wrap="square" rtlCol="0">
            <a:spAutoFit/>
          </a:bodyPr>
          <a:lstStyle/>
          <a:p>
            <a:r>
              <a:rPr lang="en-GB" dirty="0"/>
              <a:t>Class j</a:t>
            </a:r>
          </a:p>
        </p:txBody>
      </p:sp>
      <p:sp>
        <p:nvSpPr>
          <p:cNvPr id="63" name="TextBox 62">
            <a:extLst>
              <a:ext uri="{FF2B5EF4-FFF2-40B4-BE49-F238E27FC236}">
                <a16:creationId xmlns:a16="http://schemas.microsoft.com/office/drawing/2014/main" id="{40BD6BB7-A264-C246-98A8-B5BD1ED1AAB3}"/>
              </a:ext>
            </a:extLst>
          </p:cNvPr>
          <p:cNvSpPr txBox="1"/>
          <p:nvPr/>
        </p:nvSpPr>
        <p:spPr>
          <a:xfrm rot="17357175">
            <a:off x="-182922" y="3203278"/>
            <a:ext cx="1066800" cy="369332"/>
          </a:xfrm>
          <a:prstGeom prst="rect">
            <a:avLst/>
          </a:prstGeom>
          <a:noFill/>
        </p:spPr>
        <p:txBody>
          <a:bodyPr wrap="square" rtlCol="0">
            <a:spAutoFit/>
          </a:bodyPr>
          <a:lstStyle/>
          <a:p>
            <a:r>
              <a:rPr lang="en-GB" dirty="0"/>
              <a:t>Child i</a:t>
            </a:r>
          </a:p>
        </p:txBody>
      </p:sp>
      <p:sp>
        <p:nvSpPr>
          <p:cNvPr id="64" name="TextBox 63">
            <a:extLst>
              <a:ext uri="{FF2B5EF4-FFF2-40B4-BE49-F238E27FC236}">
                <a16:creationId xmlns:a16="http://schemas.microsoft.com/office/drawing/2014/main" id="{9C22A807-B662-F38B-6620-EF5A6529E6C4}"/>
              </a:ext>
            </a:extLst>
          </p:cNvPr>
          <p:cNvSpPr txBox="1"/>
          <p:nvPr/>
        </p:nvSpPr>
        <p:spPr>
          <a:xfrm>
            <a:off x="3224387" y="1763372"/>
            <a:ext cx="405991" cy="523220"/>
          </a:xfrm>
          <a:prstGeom prst="rect">
            <a:avLst/>
          </a:prstGeom>
          <a:solidFill>
            <a:schemeClr val="accent4">
              <a:lumMod val="75000"/>
            </a:schemeClr>
          </a:solidFill>
        </p:spPr>
        <p:txBody>
          <a:bodyPr wrap="square" rtlCol="0">
            <a:spAutoFit/>
          </a:bodyPr>
          <a:lstStyle/>
          <a:p>
            <a:r>
              <a:rPr lang="en-GB" sz="2800" b="1" dirty="0">
                <a:solidFill>
                  <a:schemeClr val="bg1"/>
                </a:solidFill>
              </a:rPr>
              <a:t>a</a:t>
            </a:r>
            <a:endParaRPr lang="en-GB" sz="2800" b="1" baseline="-25000" dirty="0">
              <a:solidFill>
                <a:schemeClr val="bg1"/>
              </a:solidFill>
            </a:endParaRPr>
          </a:p>
        </p:txBody>
      </p:sp>
      <p:sp>
        <p:nvSpPr>
          <p:cNvPr id="65" name="TextBox 64">
            <a:extLst>
              <a:ext uri="{FF2B5EF4-FFF2-40B4-BE49-F238E27FC236}">
                <a16:creationId xmlns:a16="http://schemas.microsoft.com/office/drawing/2014/main" id="{D2F1D520-3E36-48AF-225F-9AC47755ABB6}"/>
              </a:ext>
            </a:extLst>
          </p:cNvPr>
          <p:cNvSpPr txBox="1"/>
          <p:nvPr/>
        </p:nvSpPr>
        <p:spPr>
          <a:xfrm>
            <a:off x="8509335" y="2151008"/>
            <a:ext cx="313703" cy="523220"/>
          </a:xfrm>
          <a:prstGeom prst="rect">
            <a:avLst/>
          </a:prstGeom>
          <a:solidFill>
            <a:schemeClr val="accent6">
              <a:lumMod val="50000"/>
            </a:schemeClr>
          </a:solidFill>
        </p:spPr>
        <p:txBody>
          <a:bodyPr wrap="square" rtlCol="0">
            <a:spAutoFit/>
          </a:bodyPr>
          <a:lstStyle/>
          <a:p>
            <a:r>
              <a:rPr lang="en-GB" sz="2800" b="1" dirty="0">
                <a:solidFill>
                  <a:schemeClr val="bg1"/>
                </a:solidFill>
              </a:rPr>
              <a:t>b</a:t>
            </a:r>
            <a:endParaRPr lang="en-GB" sz="2800" b="1" baseline="-25000" dirty="0">
              <a:solidFill>
                <a:schemeClr val="bg1"/>
              </a:solidFill>
            </a:endParaRPr>
          </a:p>
        </p:txBody>
      </p:sp>
      <p:sp>
        <p:nvSpPr>
          <p:cNvPr id="66" name="TextBox 65">
            <a:extLst>
              <a:ext uri="{FF2B5EF4-FFF2-40B4-BE49-F238E27FC236}">
                <a16:creationId xmlns:a16="http://schemas.microsoft.com/office/drawing/2014/main" id="{93A8B218-97C1-BA6B-A5D6-5E7C46B8EE80}"/>
              </a:ext>
            </a:extLst>
          </p:cNvPr>
          <p:cNvSpPr txBox="1"/>
          <p:nvPr/>
        </p:nvSpPr>
        <p:spPr>
          <a:xfrm>
            <a:off x="5529014" y="3322360"/>
            <a:ext cx="438649" cy="523220"/>
          </a:xfrm>
          <a:prstGeom prst="rect">
            <a:avLst/>
          </a:prstGeom>
          <a:solidFill>
            <a:srgbClr val="C00000"/>
          </a:solidFill>
        </p:spPr>
        <p:txBody>
          <a:bodyPr wrap="square" rtlCol="0">
            <a:spAutoFit/>
          </a:bodyPr>
          <a:lstStyle/>
          <a:p>
            <a:r>
              <a:rPr lang="en-GB" sz="2800" b="1" dirty="0">
                <a:solidFill>
                  <a:schemeClr val="bg1"/>
                </a:solidFill>
              </a:rPr>
              <a:t>C</a:t>
            </a:r>
          </a:p>
        </p:txBody>
      </p:sp>
    </p:spTree>
    <p:extLst>
      <p:ext uri="{BB962C8B-B14F-4D97-AF65-F5344CB8AC3E}">
        <p14:creationId xmlns:p14="http://schemas.microsoft.com/office/powerpoint/2010/main" val="10481974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2DE1CC-6C8C-4027-9712-5F5758E9770C}"/>
              </a:ext>
            </a:extLst>
          </p:cNvPr>
          <p:cNvSpPr txBox="1"/>
          <p:nvPr/>
        </p:nvSpPr>
        <p:spPr>
          <a:xfrm>
            <a:off x="0" y="3597972"/>
            <a:ext cx="12192000" cy="461665"/>
          </a:xfrm>
          <a:prstGeom prst="rect">
            <a:avLst/>
          </a:prstGeom>
          <a:noFill/>
        </p:spPr>
        <p:txBody>
          <a:bodyPr wrap="square" rtlCol="0">
            <a:spAutoFit/>
          </a:bodyPr>
          <a:lstStyle/>
          <a:p>
            <a:pPr algn="ctr" defTabSz="914446"/>
            <a:r>
              <a:rPr lang="en-US" sz="2400" dirty="0">
                <a:solidFill>
                  <a:srgbClr val="FFFFFF"/>
                </a:solidFill>
                <a:latin typeface="Arial" panose="020B0604020202020204"/>
              </a:rPr>
              <a:t>www.ncrm.ac.uk</a:t>
            </a:r>
          </a:p>
        </p:txBody>
      </p:sp>
    </p:spTree>
    <p:extLst>
      <p:ext uri="{BB962C8B-B14F-4D97-AF65-F5344CB8AC3E}">
        <p14:creationId xmlns:p14="http://schemas.microsoft.com/office/powerpoint/2010/main" val="297920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Outline</a:t>
            </a:r>
          </a:p>
        </p:txBody>
      </p:sp>
      <p:sp>
        <p:nvSpPr>
          <p:cNvPr id="3" name="TextBox 2">
            <a:extLst>
              <a:ext uri="{FF2B5EF4-FFF2-40B4-BE49-F238E27FC236}">
                <a16:creationId xmlns:a16="http://schemas.microsoft.com/office/drawing/2014/main" id="{016ACE44-3F3B-5103-D115-DA4E7B42DA00}"/>
              </a:ext>
            </a:extLst>
          </p:cNvPr>
          <p:cNvSpPr txBox="1"/>
          <p:nvPr/>
        </p:nvSpPr>
        <p:spPr>
          <a:xfrm>
            <a:off x="470264" y="1444844"/>
            <a:ext cx="10998926" cy="1877437"/>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a:t>Confounding</a:t>
            </a:r>
          </a:p>
          <a:p>
            <a:pPr marL="285750" indent="-285750">
              <a:spcBef>
                <a:spcPts val="1200"/>
              </a:spcBef>
              <a:buFont typeface="Arial" panose="020B0604020202020204" pitchFamily="34" charset="0"/>
              <a:buChar char="•"/>
            </a:pPr>
            <a:r>
              <a:rPr lang="en-GB" sz="3200" dirty="0"/>
              <a:t>Multiple mediators</a:t>
            </a:r>
          </a:p>
          <a:p>
            <a:pPr marL="285750" indent="-285750">
              <a:spcBef>
                <a:spcPts val="1200"/>
              </a:spcBef>
              <a:buFont typeface="Arial" panose="020B0604020202020204" pitchFamily="34" charset="0"/>
              <a:buChar char="•"/>
            </a:pPr>
            <a:r>
              <a:rPr lang="en-GB" sz="3200" dirty="0"/>
              <a:t>Longitudinal mediation models</a:t>
            </a:r>
          </a:p>
        </p:txBody>
      </p:sp>
    </p:spTree>
    <p:extLst>
      <p:ext uri="{BB962C8B-B14F-4D97-AF65-F5344CB8AC3E}">
        <p14:creationId xmlns:p14="http://schemas.microsoft.com/office/powerpoint/2010/main" val="4135507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Confounding</a:t>
            </a:r>
          </a:p>
        </p:txBody>
      </p:sp>
      <p:sp>
        <p:nvSpPr>
          <p:cNvPr id="3" name="TextBox 2">
            <a:extLst>
              <a:ext uri="{FF2B5EF4-FFF2-40B4-BE49-F238E27FC236}">
                <a16:creationId xmlns:a16="http://schemas.microsoft.com/office/drawing/2014/main" id="{016ACE44-3F3B-5103-D115-DA4E7B42DA00}"/>
              </a:ext>
            </a:extLst>
          </p:cNvPr>
          <p:cNvSpPr txBox="1"/>
          <p:nvPr/>
        </p:nvSpPr>
        <p:spPr>
          <a:xfrm>
            <a:off x="963750" y="2169669"/>
            <a:ext cx="10998926" cy="584775"/>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a:t>Mediation models are </a:t>
            </a:r>
            <a:r>
              <a:rPr lang="en-GB" sz="3200" i="1" dirty="0"/>
              <a:t>causal</a:t>
            </a:r>
            <a:r>
              <a:rPr lang="en-GB" sz="3200" dirty="0"/>
              <a:t> models</a:t>
            </a:r>
          </a:p>
        </p:txBody>
      </p:sp>
      <p:pic>
        <p:nvPicPr>
          <p:cNvPr id="4" name="Picture 3">
            <a:extLst>
              <a:ext uri="{FF2B5EF4-FFF2-40B4-BE49-F238E27FC236}">
                <a16:creationId xmlns:a16="http://schemas.microsoft.com/office/drawing/2014/main" id="{1DDD6463-FD5A-FB8E-E34B-E5E134176716}"/>
              </a:ext>
            </a:extLst>
          </p:cNvPr>
          <p:cNvPicPr>
            <a:picLocks noChangeAspect="1"/>
          </p:cNvPicPr>
          <p:nvPr/>
        </p:nvPicPr>
        <p:blipFill>
          <a:blip r:embed="rId3"/>
          <a:stretch>
            <a:fillRect/>
          </a:stretch>
        </p:blipFill>
        <p:spPr>
          <a:xfrm>
            <a:off x="1444770" y="3324101"/>
            <a:ext cx="6104552" cy="2827801"/>
          </a:xfrm>
          <a:prstGeom prst="rect">
            <a:avLst/>
          </a:prstGeom>
        </p:spPr>
      </p:pic>
    </p:spTree>
    <p:extLst>
      <p:ext uri="{BB962C8B-B14F-4D97-AF65-F5344CB8AC3E}">
        <p14:creationId xmlns:p14="http://schemas.microsoft.com/office/powerpoint/2010/main" val="311415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Example of confounder</a:t>
            </a:r>
          </a:p>
        </p:txBody>
      </p:sp>
      <p:sp>
        <p:nvSpPr>
          <p:cNvPr id="4" name="Rectangle 3">
            <a:extLst>
              <a:ext uri="{FF2B5EF4-FFF2-40B4-BE49-F238E27FC236}">
                <a16:creationId xmlns:a16="http://schemas.microsoft.com/office/drawing/2014/main" id="{625B0C8B-FCB2-C45F-E43E-F013EB241D12}"/>
              </a:ext>
            </a:extLst>
          </p:cNvPr>
          <p:cNvSpPr/>
          <p:nvPr/>
        </p:nvSpPr>
        <p:spPr>
          <a:xfrm>
            <a:off x="574766" y="4754880"/>
            <a:ext cx="3423401" cy="1606731"/>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400" b="1" dirty="0"/>
              <a:t>Treatment</a:t>
            </a:r>
            <a:endParaRPr lang="en-GB" sz="1600" b="1" dirty="0"/>
          </a:p>
        </p:txBody>
      </p:sp>
      <p:sp>
        <p:nvSpPr>
          <p:cNvPr id="5" name="Rectangle 4">
            <a:extLst>
              <a:ext uri="{FF2B5EF4-FFF2-40B4-BE49-F238E27FC236}">
                <a16:creationId xmlns:a16="http://schemas.microsoft.com/office/drawing/2014/main" id="{BB8088A6-36E3-31FA-A2F5-C690D4A24E1F}"/>
              </a:ext>
            </a:extLst>
          </p:cNvPr>
          <p:cNvSpPr/>
          <p:nvPr/>
        </p:nvSpPr>
        <p:spPr>
          <a:xfrm>
            <a:off x="8450736" y="4369839"/>
            <a:ext cx="2909594" cy="233575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4800" b="1" dirty="0"/>
          </a:p>
        </p:txBody>
      </p:sp>
      <p:sp>
        <p:nvSpPr>
          <p:cNvPr id="6" name="Rectangle 5">
            <a:extLst>
              <a:ext uri="{FF2B5EF4-FFF2-40B4-BE49-F238E27FC236}">
                <a16:creationId xmlns:a16="http://schemas.microsoft.com/office/drawing/2014/main" id="{DCA444CF-D13A-EA4A-2BF3-3B56CDAFE0B8}"/>
              </a:ext>
            </a:extLst>
          </p:cNvPr>
          <p:cNvSpPr/>
          <p:nvPr/>
        </p:nvSpPr>
        <p:spPr>
          <a:xfrm>
            <a:off x="4498442" y="2188142"/>
            <a:ext cx="2389569" cy="1885134"/>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4800" b="1" dirty="0"/>
          </a:p>
        </p:txBody>
      </p:sp>
      <p:cxnSp>
        <p:nvCxnSpPr>
          <p:cNvPr id="7" name="Straight Arrow Connector 6">
            <a:extLst>
              <a:ext uri="{FF2B5EF4-FFF2-40B4-BE49-F238E27FC236}">
                <a16:creationId xmlns:a16="http://schemas.microsoft.com/office/drawing/2014/main" id="{C7AAE643-ACB7-DCF3-406A-6D862E461193}"/>
              </a:ext>
            </a:extLst>
          </p:cNvPr>
          <p:cNvCxnSpPr>
            <a:cxnSpLocks/>
            <a:stCxn id="4" idx="3"/>
            <a:endCxn id="5" idx="1"/>
          </p:cNvCxnSpPr>
          <p:nvPr/>
        </p:nvCxnSpPr>
        <p:spPr>
          <a:xfrm flipV="1">
            <a:off x="3998167" y="5537719"/>
            <a:ext cx="4452569" cy="20527"/>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A543BC4F-D5FC-1635-ADA3-B5056F823DAF}"/>
              </a:ext>
            </a:extLst>
          </p:cNvPr>
          <p:cNvCxnSpPr>
            <a:cxnSpLocks/>
            <a:stCxn id="4" idx="0"/>
            <a:endCxn id="6" idx="1"/>
          </p:cNvCxnSpPr>
          <p:nvPr/>
        </p:nvCxnSpPr>
        <p:spPr>
          <a:xfrm flipV="1">
            <a:off x="2286467" y="3130709"/>
            <a:ext cx="2211975" cy="1624171"/>
          </a:xfrm>
          <a:prstGeom prst="straightConnector1">
            <a:avLst/>
          </a:prstGeom>
          <a:ln w="762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E34C1170-42A4-0EBF-5609-FB085F46A903}"/>
              </a:ext>
            </a:extLst>
          </p:cNvPr>
          <p:cNvCxnSpPr>
            <a:cxnSpLocks/>
            <a:stCxn id="6" idx="3"/>
            <a:endCxn id="5" idx="1"/>
          </p:cNvCxnSpPr>
          <p:nvPr/>
        </p:nvCxnSpPr>
        <p:spPr>
          <a:xfrm>
            <a:off x="6888011" y="3130709"/>
            <a:ext cx="1562725" cy="2407010"/>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5" name="Graphic 14" descr="Medical with solid fill">
            <a:extLst>
              <a:ext uri="{FF2B5EF4-FFF2-40B4-BE49-F238E27FC236}">
                <a16:creationId xmlns:a16="http://schemas.microsoft.com/office/drawing/2014/main" id="{1874015E-73B7-4AA7-8837-12D1C9447F8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12134" y="4799419"/>
            <a:ext cx="515409" cy="515409"/>
          </a:xfrm>
          <a:prstGeom prst="rect">
            <a:avLst/>
          </a:prstGeom>
        </p:spPr>
      </p:pic>
      <p:pic>
        <p:nvPicPr>
          <p:cNvPr id="19" name="Graphic 18" descr="Plant with solid fill">
            <a:extLst>
              <a:ext uri="{FF2B5EF4-FFF2-40B4-BE49-F238E27FC236}">
                <a16:creationId xmlns:a16="http://schemas.microsoft.com/office/drawing/2014/main" id="{067D635E-BF0F-7873-C073-829D4113DF7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886165" y="4494401"/>
            <a:ext cx="2086634" cy="2086634"/>
          </a:xfrm>
          <a:prstGeom prst="rect">
            <a:avLst/>
          </a:prstGeom>
        </p:spPr>
      </p:pic>
      <p:pic>
        <p:nvPicPr>
          <p:cNvPr id="35" name="Graphic 34" descr="Petri Dish with solid fill">
            <a:extLst>
              <a:ext uri="{FF2B5EF4-FFF2-40B4-BE49-F238E27FC236}">
                <a16:creationId xmlns:a16="http://schemas.microsoft.com/office/drawing/2014/main" id="{CDB60800-6ADC-93E9-36FD-0EB0758402B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859535" y="2301019"/>
            <a:ext cx="1719943" cy="1719943"/>
          </a:xfrm>
          <a:prstGeom prst="rect">
            <a:avLst/>
          </a:prstGeom>
        </p:spPr>
      </p:pic>
      <p:sp>
        <p:nvSpPr>
          <p:cNvPr id="40" name="Minus Sign 39">
            <a:extLst>
              <a:ext uri="{FF2B5EF4-FFF2-40B4-BE49-F238E27FC236}">
                <a16:creationId xmlns:a16="http://schemas.microsoft.com/office/drawing/2014/main" id="{85B88924-CE9F-D613-4693-32D4B50EFF0D}"/>
              </a:ext>
            </a:extLst>
          </p:cNvPr>
          <p:cNvSpPr/>
          <p:nvPr/>
        </p:nvSpPr>
        <p:spPr>
          <a:xfrm>
            <a:off x="2231081" y="3870335"/>
            <a:ext cx="653143" cy="405881"/>
          </a:xfrm>
          <a:prstGeom prst="mathMinus">
            <a:avLst/>
          </a:prstGeom>
          <a:solidFill>
            <a:schemeClr val="accent2">
              <a:lumMod val="75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Minus Sign 40">
            <a:extLst>
              <a:ext uri="{FF2B5EF4-FFF2-40B4-BE49-F238E27FC236}">
                <a16:creationId xmlns:a16="http://schemas.microsoft.com/office/drawing/2014/main" id="{E8A387E0-5BCD-84CD-9C30-8BCFB7650293}"/>
              </a:ext>
            </a:extLst>
          </p:cNvPr>
          <p:cNvSpPr/>
          <p:nvPr/>
        </p:nvSpPr>
        <p:spPr>
          <a:xfrm>
            <a:off x="7662604" y="3931715"/>
            <a:ext cx="653143" cy="405881"/>
          </a:xfrm>
          <a:prstGeom prst="mathMinus">
            <a:avLst/>
          </a:prstGeom>
          <a:solidFill>
            <a:schemeClr val="accent6">
              <a:lumMod val="7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Plus Sign 41">
            <a:extLst>
              <a:ext uri="{FF2B5EF4-FFF2-40B4-BE49-F238E27FC236}">
                <a16:creationId xmlns:a16="http://schemas.microsoft.com/office/drawing/2014/main" id="{C9F6B882-A87F-F7D6-9DC3-DA9CE4EBB7C8}"/>
              </a:ext>
            </a:extLst>
          </p:cNvPr>
          <p:cNvSpPr/>
          <p:nvPr/>
        </p:nvSpPr>
        <p:spPr>
          <a:xfrm>
            <a:off x="5366655" y="4943359"/>
            <a:ext cx="420191" cy="469797"/>
          </a:xfrm>
          <a:prstGeom prst="mathPlus">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FC6EB0A7-7E6B-5AF5-5667-0C376BF0E266}"/>
              </a:ext>
            </a:extLst>
          </p:cNvPr>
          <p:cNvSpPr/>
          <p:nvPr/>
        </p:nvSpPr>
        <p:spPr>
          <a:xfrm>
            <a:off x="8886165" y="1246849"/>
            <a:ext cx="951153" cy="1054170"/>
          </a:xfrm>
          <a:prstGeom prst="rect">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dirty="0"/>
              <a:t>pH</a:t>
            </a:r>
          </a:p>
        </p:txBody>
      </p:sp>
      <p:cxnSp>
        <p:nvCxnSpPr>
          <p:cNvPr id="12" name="Straight Arrow Connector 11">
            <a:extLst>
              <a:ext uri="{FF2B5EF4-FFF2-40B4-BE49-F238E27FC236}">
                <a16:creationId xmlns:a16="http://schemas.microsoft.com/office/drawing/2014/main" id="{44ED80A6-53C7-1188-32A1-21D216520EB7}"/>
              </a:ext>
            </a:extLst>
          </p:cNvPr>
          <p:cNvCxnSpPr>
            <a:cxnSpLocks/>
            <a:stCxn id="10" idx="2"/>
          </p:cNvCxnSpPr>
          <p:nvPr/>
        </p:nvCxnSpPr>
        <p:spPr>
          <a:xfrm flipH="1">
            <a:off x="6843997" y="2301019"/>
            <a:ext cx="2517745" cy="747591"/>
          </a:xfrm>
          <a:prstGeom prst="straightConnector1">
            <a:avLst/>
          </a:prstGeom>
          <a:ln w="1270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EFD2356D-D7E8-42D9-4671-2F927DC03567}"/>
              </a:ext>
            </a:extLst>
          </p:cNvPr>
          <p:cNvCxnSpPr>
            <a:cxnSpLocks/>
            <a:stCxn id="10" idx="2"/>
            <a:endCxn id="5" idx="0"/>
          </p:cNvCxnSpPr>
          <p:nvPr/>
        </p:nvCxnSpPr>
        <p:spPr>
          <a:xfrm>
            <a:off x="9361742" y="2301019"/>
            <a:ext cx="543791" cy="2068820"/>
          </a:xfrm>
          <a:prstGeom prst="straightConnector1">
            <a:avLst/>
          </a:prstGeom>
          <a:ln w="1270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2" name="Minus Sign 21">
            <a:extLst>
              <a:ext uri="{FF2B5EF4-FFF2-40B4-BE49-F238E27FC236}">
                <a16:creationId xmlns:a16="http://schemas.microsoft.com/office/drawing/2014/main" id="{414CFFB2-1A7B-20EE-32BD-96F8A742C347}"/>
              </a:ext>
            </a:extLst>
          </p:cNvPr>
          <p:cNvSpPr/>
          <p:nvPr/>
        </p:nvSpPr>
        <p:spPr>
          <a:xfrm>
            <a:off x="7342802" y="2161115"/>
            <a:ext cx="653143" cy="405881"/>
          </a:xfrm>
          <a:prstGeom prst="mathMinus">
            <a:avLst/>
          </a:prstGeom>
          <a:solidFill>
            <a:schemeClr val="bg2">
              <a:lumMod val="5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lus Sign 22">
            <a:extLst>
              <a:ext uri="{FF2B5EF4-FFF2-40B4-BE49-F238E27FC236}">
                <a16:creationId xmlns:a16="http://schemas.microsoft.com/office/drawing/2014/main" id="{6A898F9B-8296-2CB5-7FAB-B79AC724C1AA}"/>
              </a:ext>
            </a:extLst>
          </p:cNvPr>
          <p:cNvSpPr/>
          <p:nvPr/>
        </p:nvSpPr>
        <p:spPr>
          <a:xfrm>
            <a:off x="9960919" y="3586345"/>
            <a:ext cx="420191" cy="469797"/>
          </a:xfrm>
          <a:prstGeom prst="mathPlus">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05164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2" grpId="0" animBg="1"/>
      <p:bldP spid="2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normAutofit fontScale="90000"/>
          </a:bodyPr>
          <a:lstStyle/>
          <a:p>
            <a:r>
              <a:rPr lang="en-GB" dirty="0">
                <a:solidFill>
                  <a:schemeClr val="bg1"/>
                </a:solidFill>
              </a:rPr>
              <a:t>	Example of confounder: what is being confounded?</a:t>
            </a:r>
          </a:p>
        </p:txBody>
      </p:sp>
      <p:sp>
        <p:nvSpPr>
          <p:cNvPr id="4" name="Rectangle 3">
            <a:extLst>
              <a:ext uri="{FF2B5EF4-FFF2-40B4-BE49-F238E27FC236}">
                <a16:creationId xmlns:a16="http://schemas.microsoft.com/office/drawing/2014/main" id="{625B0C8B-FCB2-C45F-E43E-F013EB241D12}"/>
              </a:ext>
            </a:extLst>
          </p:cNvPr>
          <p:cNvSpPr/>
          <p:nvPr/>
        </p:nvSpPr>
        <p:spPr>
          <a:xfrm>
            <a:off x="574766" y="4754880"/>
            <a:ext cx="3423401" cy="1606731"/>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400" b="1" dirty="0"/>
              <a:t>Treatment</a:t>
            </a:r>
            <a:endParaRPr lang="en-GB" sz="1600" b="1" dirty="0"/>
          </a:p>
        </p:txBody>
      </p:sp>
      <p:sp>
        <p:nvSpPr>
          <p:cNvPr id="5" name="Rectangle 4">
            <a:extLst>
              <a:ext uri="{FF2B5EF4-FFF2-40B4-BE49-F238E27FC236}">
                <a16:creationId xmlns:a16="http://schemas.microsoft.com/office/drawing/2014/main" id="{BB8088A6-36E3-31FA-A2F5-C690D4A24E1F}"/>
              </a:ext>
            </a:extLst>
          </p:cNvPr>
          <p:cNvSpPr/>
          <p:nvPr/>
        </p:nvSpPr>
        <p:spPr>
          <a:xfrm>
            <a:off x="8450736" y="4369839"/>
            <a:ext cx="2909594" cy="233575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4800" b="1" dirty="0"/>
          </a:p>
        </p:txBody>
      </p:sp>
      <p:sp>
        <p:nvSpPr>
          <p:cNvPr id="6" name="Rectangle 5">
            <a:extLst>
              <a:ext uri="{FF2B5EF4-FFF2-40B4-BE49-F238E27FC236}">
                <a16:creationId xmlns:a16="http://schemas.microsoft.com/office/drawing/2014/main" id="{DCA444CF-D13A-EA4A-2BF3-3B56CDAFE0B8}"/>
              </a:ext>
            </a:extLst>
          </p:cNvPr>
          <p:cNvSpPr/>
          <p:nvPr/>
        </p:nvSpPr>
        <p:spPr>
          <a:xfrm>
            <a:off x="4498442" y="2188142"/>
            <a:ext cx="2389569" cy="1885134"/>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4800" b="1" dirty="0"/>
          </a:p>
        </p:txBody>
      </p:sp>
      <p:cxnSp>
        <p:nvCxnSpPr>
          <p:cNvPr id="7" name="Straight Arrow Connector 6">
            <a:extLst>
              <a:ext uri="{FF2B5EF4-FFF2-40B4-BE49-F238E27FC236}">
                <a16:creationId xmlns:a16="http://schemas.microsoft.com/office/drawing/2014/main" id="{C7AAE643-ACB7-DCF3-406A-6D862E461193}"/>
              </a:ext>
            </a:extLst>
          </p:cNvPr>
          <p:cNvCxnSpPr>
            <a:cxnSpLocks/>
            <a:stCxn id="4" idx="3"/>
            <a:endCxn id="5" idx="1"/>
          </p:cNvCxnSpPr>
          <p:nvPr/>
        </p:nvCxnSpPr>
        <p:spPr>
          <a:xfrm flipV="1">
            <a:off x="3998167" y="5537719"/>
            <a:ext cx="4452569" cy="20527"/>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A543BC4F-D5FC-1635-ADA3-B5056F823DAF}"/>
              </a:ext>
            </a:extLst>
          </p:cNvPr>
          <p:cNvCxnSpPr>
            <a:cxnSpLocks/>
            <a:stCxn id="4" idx="0"/>
            <a:endCxn id="6" idx="1"/>
          </p:cNvCxnSpPr>
          <p:nvPr/>
        </p:nvCxnSpPr>
        <p:spPr>
          <a:xfrm flipV="1">
            <a:off x="2286467" y="3130709"/>
            <a:ext cx="2211975" cy="1624171"/>
          </a:xfrm>
          <a:prstGeom prst="straightConnector1">
            <a:avLst/>
          </a:prstGeom>
          <a:ln w="76200">
            <a:solidFill>
              <a:schemeClr val="accent2">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E34C1170-42A4-0EBF-5609-FB085F46A903}"/>
              </a:ext>
            </a:extLst>
          </p:cNvPr>
          <p:cNvCxnSpPr>
            <a:cxnSpLocks/>
            <a:stCxn id="6" idx="3"/>
            <a:endCxn id="5" idx="1"/>
          </p:cNvCxnSpPr>
          <p:nvPr/>
        </p:nvCxnSpPr>
        <p:spPr>
          <a:xfrm>
            <a:off x="6888011" y="3130709"/>
            <a:ext cx="1562725" cy="2407010"/>
          </a:xfrm>
          <a:prstGeom prst="straightConnector1">
            <a:avLst/>
          </a:prstGeom>
          <a:ln w="76200">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5" name="Graphic 14" descr="Medical with solid fill">
            <a:extLst>
              <a:ext uri="{FF2B5EF4-FFF2-40B4-BE49-F238E27FC236}">
                <a16:creationId xmlns:a16="http://schemas.microsoft.com/office/drawing/2014/main" id="{1874015E-73B7-4AA7-8837-12D1C9447F8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12134" y="4799419"/>
            <a:ext cx="515409" cy="515409"/>
          </a:xfrm>
          <a:prstGeom prst="rect">
            <a:avLst/>
          </a:prstGeom>
        </p:spPr>
      </p:pic>
      <p:pic>
        <p:nvPicPr>
          <p:cNvPr id="19" name="Graphic 18" descr="Plant with solid fill">
            <a:extLst>
              <a:ext uri="{FF2B5EF4-FFF2-40B4-BE49-F238E27FC236}">
                <a16:creationId xmlns:a16="http://schemas.microsoft.com/office/drawing/2014/main" id="{067D635E-BF0F-7873-C073-829D4113DF7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886165" y="4494401"/>
            <a:ext cx="2086634" cy="2086634"/>
          </a:xfrm>
          <a:prstGeom prst="rect">
            <a:avLst/>
          </a:prstGeom>
        </p:spPr>
      </p:pic>
      <p:pic>
        <p:nvPicPr>
          <p:cNvPr id="35" name="Graphic 34" descr="Petri Dish with solid fill">
            <a:extLst>
              <a:ext uri="{FF2B5EF4-FFF2-40B4-BE49-F238E27FC236}">
                <a16:creationId xmlns:a16="http://schemas.microsoft.com/office/drawing/2014/main" id="{CDB60800-6ADC-93E9-36FD-0EB0758402B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859535" y="2301019"/>
            <a:ext cx="1719943" cy="1719943"/>
          </a:xfrm>
          <a:prstGeom prst="rect">
            <a:avLst/>
          </a:prstGeom>
        </p:spPr>
      </p:pic>
      <p:sp>
        <p:nvSpPr>
          <p:cNvPr id="40" name="Minus Sign 39">
            <a:extLst>
              <a:ext uri="{FF2B5EF4-FFF2-40B4-BE49-F238E27FC236}">
                <a16:creationId xmlns:a16="http://schemas.microsoft.com/office/drawing/2014/main" id="{85B88924-CE9F-D613-4693-32D4B50EFF0D}"/>
              </a:ext>
            </a:extLst>
          </p:cNvPr>
          <p:cNvSpPr/>
          <p:nvPr/>
        </p:nvSpPr>
        <p:spPr>
          <a:xfrm>
            <a:off x="2231081" y="3870335"/>
            <a:ext cx="653143" cy="405881"/>
          </a:xfrm>
          <a:prstGeom prst="mathMinus">
            <a:avLst/>
          </a:prstGeom>
          <a:solidFill>
            <a:schemeClr val="accent2">
              <a:lumMod val="40000"/>
              <a:lumOff val="60000"/>
            </a:schemeClr>
          </a:solidFill>
          <a:ln>
            <a:solidFill>
              <a:schemeClr val="accent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Minus Sign 40">
            <a:extLst>
              <a:ext uri="{FF2B5EF4-FFF2-40B4-BE49-F238E27FC236}">
                <a16:creationId xmlns:a16="http://schemas.microsoft.com/office/drawing/2014/main" id="{E8A387E0-5BCD-84CD-9C30-8BCFB7650293}"/>
              </a:ext>
            </a:extLst>
          </p:cNvPr>
          <p:cNvSpPr/>
          <p:nvPr/>
        </p:nvSpPr>
        <p:spPr>
          <a:xfrm>
            <a:off x="7662604" y="3931715"/>
            <a:ext cx="653143" cy="405881"/>
          </a:xfrm>
          <a:prstGeom prst="mathMinus">
            <a:avLst/>
          </a:prstGeom>
          <a:solidFill>
            <a:schemeClr val="accent6">
              <a:lumMod val="60000"/>
              <a:lumOff val="40000"/>
            </a:schemeClr>
          </a:solidFill>
          <a:ln>
            <a:solidFill>
              <a:schemeClr val="accent6">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Plus Sign 41">
            <a:extLst>
              <a:ext uri="{FF2B5EF4-FFF2-40B4-BE49-F238E27FC236}">
                <a16:creationId xmlns:a16="http://schemas.microsoft.com/office/drawing/2014/main" id="{C9F6B882-A87F-F7D6-9DC3-DA9CE4EBB7C8}"/>
              </a:ext>
            </a:extLst>
          </p:cNvPr>
          <p:cNvSpPr/>
          <p:nvPr/>
        </p:nvSpPr>
        <p:spPr>
          <a:xfrm>
            <a:off x="5366655" y="4943359"/>
            <a:ext cx="420191" cy="469797"/>
          </a:xfrm>
          <a:prstGeom prst="mathPlus">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FC6EB0A7-7E6B-5AF5-5667-0C376BF0E266}"/>
              </a:ext>
            </a:extLst>
          </p:cNvPr>
          <p:cNvSpPr/>
          <p:nvPr/>
        </p:nvSpPr>
        <p:spPr>
          <a:xfrm>
            <a:off x="8886165" y="1246849"/>
            <a:ext cx="951153" cy="1054170"/>
          </a:xfrm>
          <a:prstGeom prst="rect">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dirty="0"/>
              <a:t>pH</a:t>
            </a:r>
          </a:p>
        </p:txBody>
      </p:sp>
      <p:cxnSp>
        <p:nvCxnSpPr>
          <p:cNvPr id="12" name="Straight Arrow Connector 11">
            <a:extLst>
              <a:ext uri="{FF2B5EF4-FFF2-40B4-BE49-F238E27FC236}">
                <a16:creationId xmlns:a16="http://schemas.microsoft.com/office/drawing/2014/main" id="{44ED80A6-53C7-1188-32A1-21D216520EB7}"/>
              </a:ext>
            </a:extLst>
          </p:cNvPr>
          <p:cNvCxnSpPr>
            <a:cxnSpLocks/>
            <a:stCxn id="10" idx="2"/>
          </p:cNvCxnSpPr>
          <p:nvPr/>
        </p:nvCxnSpPr>
        <p:spPr>
          <a:xfrm flipH="1">
            <a:off x="6843997" y="2301019"/>
            <a:ext cx="2517745" cy="747591"/>
          </a:xfrm>
          <a:prstGeom prst="straightConnector1">
            <a:avLst/>
          </a:prstGeom>
          <a:ln w="127000">
            <a:solidFill>
              <a:schemeClr val="bg2">
                <a:lumMod val="9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EFD2356D-D7E8-42D9-4671-2F927DC03567}"/>
              </a:ext>
            </a:extLst>
          </p:cNvPr>
          <p:cNvCxnSpPr>
            <a:cxnSpLocks/>
            <a:stCxn id="10" idx="2"/>
            <a:endCxn id="5" idx="0"/>
          </p:cNvCxnSpPr>
          <p:nvPr/>
        </p:nvCxnSpPr>
        <p:spPr>
          <a:xfrm>
            <a:off x="9361742" y="2301019"/>
            <a:ext cx="543791" cy="2068820"/>
          </a:xfrm>
          <a:prstGeom prst="straightConnector1">
            <a:avLst/>
          </a:prstGeom>
          <a:ln w="127000">
            <a:solidFill>
              <a:schemeClr val="bg2">
                <a:lumMod val="9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2" name="Minus Sign 21">
            <a:extLst>
              <a:ext uri="{FF2B5EF4-FFF2-40B4-BE49-F238E27FC236}">
                <a16:creationId xmlns:a16="http://schemas.microsoft.com/office/drawing/2014/main" id="{414CFFB2-1A7B-20EE-32BD-96F8A742C347}"/>
              </a:ext>
            </a:extLst>
          </p:cNvPr>
          <p:cNvSpPr/>
          <p:nvPr/>
        </p:nvSpPr>
        <p:spPr>
          <a:xfrm>
            <a:off x="7342802" y="2161115"/>
            <a:ext cx="653143" cy="405881"/>
          </a:xfrm>
          <a:prstGeom prst="mathMinus">
            <a:avLst/>
          </a:prstGeom>
          <a:solidFill>
            <a:schemeClr val="bg2">
              <a:lumMod val="90000"/>
            </a:schemeClr>
          </a:solidFill>
          <a:ln>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lus Sign 22">
            <a:extLst>
              <a:ext uri="{FF2B5EF4-FFF2-40B4-BE49-F238E27FC236}">
                <a16:creationId xmlns:a16="http://schemas.microsoft.com/office/drawing/2014/main" id="{6A898F9B-8296-2CB5-7FAB-B79AC724C1AA}"/>
              </a:ext>
            </a:extLst>
          </p:cNvPr>
          <p:cNvSpPr/>
          <p:nvPr/>
        </p:nvSpPr>
        <p:spPr>
          <a:xfrm>
            <a:off x="9960919" y="3586345"/>
            <a:ext cx="420191" cy="469797"/>
          </a:xfrm>
          <a:prstGeom prst="mathPlus">
            <a:avLst/>
          </a:prstGeom>
          <a:solidFill>
            <a:schemeClr val="bg2">
              <a:lumMod val="90000"/>
            </a:schemeClr>
          </a:solidFill>
          <a:ln>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03574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normAutofit fontScale="90000"/>
          </a:bodyPr>
          <a:lstStyle/>
          <a:p>
            <a:r>
              <a:rPr lang="en-GB" dirty="0">
                <a:solidFill>
                  <a:schemeClr val="bg1"/>
                </a:solidFill>
              </a:rPr>
              <a:t>	Example of confounder: what is being confounded?</a:t>
            </a:r>
          </a:p>
        </p:txBody>
      </p:sp>
      <p:sp>
        <p:nvSpPr>
          <p:cNvPr id="21" name="TextBox 20">
            <a:extLst>
              <a:ext uri="{FF2B5EF4-FFF2-40B4-BE49-F238E27FC236}">
                <a16:creationId xmlns:a16="http://schemas.microsoft.com/office/drawing/2014/main" id="{FFAE898E-E99D-B811-8B5F-A02BD52024C6}"/>
              </a:ext>
            </a:extLst>
          </p:cNvPr>
          <p:cNvSpPr txBox="1"/>
          <p:nvPr/>
        </p:nvSpPr>
        <p:spPr>
          <a:xfrm>
            <a:off x="760550" y="1269784"/>
            <a:ext cx="10998926" cy="584775"/>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err="1"/>
              <a:t>Daggity</a:t>
            </a:r>
            <a:r>
              <a:rPr lang="en-GB" sz="3200" dirty="0"/>
              <a:t> (also available as R package) : </a:t>
            </a:r>
            <a:r>
              <a:rPr lang="en-GB" sz="3200" i="1" dirty="0"/>
              <a:t>daggity.net</a:t>
            </a:r>
          </a:p>
        </p:txBody>
      </p:sp>
      <p:pic>
        <p:nvPicPr>
          <p:cNvPr id="4" name="Picture 3">
            <a:extLst>
              <a:ext uri="{FF2B5EF4-FFF2-40B4-BE49-F238E27FC236}">
                <a16:creationId xmlns:a16="http://schemas.microsoft.com/office/drawing/2014/main" id="{85A5199F-40F6-C7AD-8B35-99C891C89A9D}"/>
              </a:ext>
            </a:extLst>
          </p:cNvPr>
          <p:cNvPicPr>
            <a:picLocks noChangeAspect="1"/>
          </p:cNvPicPr>
          <p:nvPr/>
        </p:nvPicPr>
        <p:blipFill>
          <a:blip r:embed="rId3"/>
          <a:stretch>
            <a:fillRect/>
          </a:stretch>
        </p:blipFill>
        <p:spPr>
          <a:xfrm>
            <a:off x="977673" y="1819275"/>
            <a:ext cx="8582025" cy="5038725"/>
          </a:xfrm>
          <a:prstGeom prst="rect">
            <a:avLst/>
          </a:prstGeom>
        </p:spPr>
      </p:pic>
      <p:sp>
        <p:nvSpPr>
          <p:cNvPr id="3" name="Oval 2">
            <a:extLst>
              <a:ext uri="{FF2B5EF4-FFF2-40B4-BE49-F238E27FC236}">
                <a16:creationId xmlns:a16="http://schemas.microsoft.com/office/drawing/2014/main" id="{16CECB0F-B75D-39AC-62CC-551E8057EA3C}"/>
              </a:ext>
            </a:extLst>
          </p:cNvPr>
          <p:cNvSpPr/>
          <p:nvPr/>
        </p:nvSpPr>
        <p:spPr>
          <a:xfrm>
            <a:off x="5994400" y="1778718"/>
            <a:ext cx="5118327" cy="2020755"/>
          </a:xfrm>
          <a:prstGeom prst="ellipse">
            <a:avLst/>
          </a:prstGeom>
          <a:noFill/>
          <a:ln w="571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60070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normAutofit fontScale="90000"/>
          </a:bodyPr>
          <a:lstStyle/>
          <a:p>
            <a:r>
              <a:rPr lang="en-GB" dirty="0">
                <a:solidFill>
                  <a:schemeClr val="bg1"/>
                </a:solidFill>
              </a:rPr>
              <a:t>	Example of confounder: what is being confounded?</a:t>
            </a:r>
          </a:p>
        </p:txBody>
      </p:sp>
      <p:sp>
        <p:nvSpPr>
          <p:cNvPr id="21" name="TextBox 20">
            <a:extLst>
              <a:ext uri="{FF2B5EF4-FFF2-40B4-BE49-F238E27FC236}">
                <a16:creationId xmlns:a16="http://schemas.microsoft.com/office/drawing/2014/main" id="{FFAE898E-E99D-B811-8B5F-A02BD52024C6}"/>
              </a:ext>
            </a:extLst>
          </p:cNvPr>
          <p:cNvSpPr txBox="1"/>
          <p:nvPr/>
        </p:nvSpPr>
        <p:spPr>
          <a:xfrm>
            <a:off x="760550" y="1269784"/>
            <a:ext cx="10998926" cy="584775"/>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err="1"/>
              <a:t>Daggity</a:t>
            </a:r>
            <a:r>
              <a:rPr lang="en-GB" sz="3200" dirty="0"/>
              <a:t> (also available as R package) : </a:t>
            </a:r>
            <a:r>
              <a:rPr lang="en-GB" sz="3200" i="1" dirty="0"/>
              <a:t>daggity.net</a:t>
            </a:r>
          </a:p>
        </p:txBody>
      </p:sp>
      <p:pic>
        <p:nvPicPr>
          <p:cNvPr id="25" name="Picture 24">
            <a:extLst>
              <a:ext uri="{FF2B5EF4-FFF2-40B4-BE49-F238E27FC236}">
                <a16:creationId xmlns:a16="http://schemas.microsoft.com/office/drawing/2014/main" id="{246B832E-C43D-C194-4A86-2E928A8DD3A6}"/>
              </a:ext>
            </a:extLst>
          </p:cNvPr>
          <p:cNvPicPr>
            <a:picLocks noChangeAspect="1"/>
          </p:cNvPicPr>
          <p:nvPr/>
        </p:nvPicPr>
        <p:blipFill>
          <a:blip r:embed="rId3"/>
          <a:stretch>
            <a:fillRect/>
          </a:stretch>
        </p:blipFill>
        <p:spPr>
          <a:xfrm>
            <a:off x="760550" y="1854559"/>
            <a:ext cx="7744821" cy="5108841"/>
          </a:xfrm>
          <a:prstGeom prst="rect">
            <a:avLst/>
          </a:prstGeom>
        </p:spPr>
      </p:pic>
      <p:sp>
        <p:nvSpPr>
          <p:cNvPr id="3" name="Oval 2">
            <a:extLst>
              <a:ext uri="{FF2B5EF4-FFF2-40B4-BE49-F238E27FC236}">
                <a16:creationId xmlns:a16="http://schemas.microsoft.com/office/drawing/2014/main" id="{4D09C8E4-20F2-7801-F927-8BBBBC3D74CE}"/>
              </a:ext>
            </a:extLst>
          </p:cNvPr>
          <p:cNvSpPr/>
          <p:nvPr/>
        </p:nvSpPr>
        <p:spPr>
          <a:xfrm>
            <a:off x="5014096" y="1854559"/>
            <a:ext cx="5118327" cy="2020755"/>
          </a:xfrm>
          <a:prstGeom prst="ellipse">
            <a:avLst/>
          </a:prstGeom>
          <a:noFill/>
          <a:ln w="571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63782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Example: Confounding</a:t>
            </a:r>
          </a:p>
        </p:txBody>
      </p:sp>
      <p:sp>
        <p:nvSpPr>
          <p:cNvPr id="19" name="TextBox 18">
            <a:extLst>
              <a:ext uri="{FF2B5EF4-FFF2-40B4-BE49-F238E27FC236}">
                <a16:creationId xmlns:a16="http://schemas.microsoft.com/office/drawing/2014/main" id="{6166D3C3-85D2-AACE-709A-03E52F1B2808}"/>
              </a:ext>
            </a:extLst>
          </p:cNvPr>
          <p:cNvSpPr txBox="1"/>
          <p:nvPr/>
        </p:nvSpPr>
        <p:spPr>
          <a:xfrm>
            <a:off x="905069" y="1427584"/>
            <a:ext cx="8742784" cy="1200329"/>
          </a:xfrm>
          <a:prstGeom prst="rect">
            <a:avLst/>
          </a:prstGeom>
          <a:noFill/>
        </p:spPr>
        <p:txBody>
          <a:bodyPr wrap="square" rtlCol="0">
            <a:spAutoFit/>
          </a:bodyPr>
          <a:lstStyle/>
          <a:p>
            <a:r>
              <a:rPr lang="en-GB" dirty="0"/>
              <a:t>Students assessed in standardised scores of Maths and Reading at grade 8 and grade 12. </a:t>
            </a:r>
          </a:p>
          <a:p>
            <a:r>
              <a:rPr lang="en-GB" dirty="0"/>
              <a:t>Some attended private High Schools. </a:t>
            </a:r>
          </a:p>
          <a:p>
            <a:endParaRPr lang="en-GB" dirty="0"/>
          </a:p>
          <a:p>
            <a:endParaRPr lang="en-GB" dirty="0"/>
          </a:p>
        </p:txBody>
      </p:sp>
      <p:sp>
        <p:nvSpPr>
          <p:cNvPr id="20" name="Rectangle 19">
            <a:extLst>
              <a:ext uri="{FF2B5EF4-FFF2-40B4-BE49-F238E27FC236}">
                <a16:creationId xmlns:a16="http://schemas.microsoft.com/office/drawing/2014/main" id="{EAB6CE24-D935-AE40-3005-63AF2FEC92CA}"/>
              </a:ext>
            </a:extLst>
          </p:cNvPr>
          <p:cNvSpPr/>
          <p:nvPr/>
        </p:nvSpPr>
        <p:spPr>
          <a:xfrm>
            <a:off x="970384" y="4642219"/>
            <a:ext cx="2010747" cy="948690"/>
          </a:xfrm>
          <a:prstGeom prst="rec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HighInc8</a:t>
            </a:r>
            <a:endParaRPr lang="en-GB" sz="1100" b="1" dirty="0"/>
          </a:p>
        </p:txBody>
      </p:sp>
      <p:sp>
        <p:nvSpPr>
          <p:cNvPr id="21" name="Rectangle 20">
            <a:extLst>
              <a:ext uri="{FF2B5EF4-FFF2-40B4-BE49-F238E27FC236}">
                <a16:creationId xmlns:a16="http://schemas.microsoft.com/office/drawing/2014/main" id="{20018B96-2B90-3B2B-0AAE-0A971CCF0685}"/>
              </a:ext>
            </a:extLst>
          </p:cNvPr>
          <p:cNvSpPr/>
          <p:nvPr/>
        </p:nvSpPr>
        <p:spPr>
          <a:xfrm>
            <a:off x="6803263" y="4610668"/>
            <a:ext cx="1687594" cy="9486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Math12</a:t>
            </a:r>
            <a:endParaRPr lang="en-GB" sz="6000" b="1" dirty="0"/>
          </a:p>
        </p:txBody>
      </p:sp>
      <p:sp>
        <p:nvSpPr>
          <p:cNvPr id="22" name="Rectangle 21">
            <a:extLst>
              <a:ext uri="{FF2B5EF4-FFF2-40B4-BE49-F238E27FC236}">
                <a16:creationId xmlns:a16="http://schemas.microsoft.com/office/drawing/2014/main" id="{6FBD793F-1093-AC7D-851E-BB1F58DC960B}"/>
              </a:ext>
            </a:extLst>
          </p:cNvPr>
          <p:cNvSpPr/>
          <p:nvPr/>
        </p:nvSpPr>
        <p:spPr>
          <a:xfrm>
            <a:off x="4218992" y="2937670"/>
            <a:ext cx="1310640" cy="948690"/>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err="1"/>
              <a:t>Read8</a:t>
            </a:r>
            <a:endParaRPr lang="en-GB" sz="3200" b="1" dirty="0"/>
          </a:p>
        </p:txBody>
      </p:sp>
      <p:cxnSp>
        <p:nvCxnSpPr>
          <p:cNvPr id="23" name="Straight Arrow Connector 22">
            <a:extLst>
              <a:ext uri="{FF2B5EF4-FFF2-40B4-BE49-F238E27FC236}">
                <a16:creationId xmlns:a16="http://schemas.microsoft.com/office/drawing/2014/main" id="{86E7F0EB-1C69-D333-7EE4-37FE908E1995}"/>
              </a:ext>
            </a:extLst>
          </p:cNvPr>
          <p:cNvCxnSpPr>
            <a:cxnSpLocks/>
            <a:stCxn id="20" idx="3"/>
            <a:endCxn id="21" idx="1"/>
          </p:cNvCxnSpPr>
          <p:nvPr/>
        </p:nvCxnSpPr>
        <p:spPr>
          <a:xfrm flipV="1">
            <a:off x="2981131" y="5085013"/>
            <a:ext cx="3822132" cy="31551"/>
          </a:xfrm>
          <a:prstGeom prst="straightConnector1">
            <a:avLst/>
          </a:prstGeom>
          <a:ln w="762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764A77B-B00E-5AD5-1C71-F1BBC2CA5743}"/>
              </a:ext>
            </a:extLst>
          </p:cNvPr>
          <p:cNvCxnSpPr>
            <a:cxnSpLocks/>
            <a:stCxn id="20" idx="0"/>
            <a:endCxn id="22" idx="1"/>
          </p:cNvCxnSpPr>
          <p:nvPr/>
        </p:nvCxnSpPr>
        <p:spPr>
          <a:xfrm flipV="1">
            <a:off x="1975758" y="3412015"/>
            <a:ext cx="2243234" cy="1230204"/>
          </a:xfrm>
          <a:prstGeom prst="straightConnector1">
            <a:avLst/>
          </a:prstGeom>
          <a:ln w="7620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7FB85CE-1DD1-40C6-C6AE-AD0E97804FC2}"/>
              </a:ext>
            </a:extLst>
          </p:cNvPr>
          <p:cNvCxnSpPr>
            <a:cxnSpLocks/>
            <a:stCxn id="22" idx="3"/>
            <a:endCxn id="21" idx="1"/>
          </p:cNvCxnSpPr>
          <p:nvPr/>
        </p:nvCxnSpPr>
        <p:spPr>
          <a:xfrm>
            <a:off x="5529632" y="3412015"/>
            <a:ext cx="1273631" cy="1672998"/>
          </a:xfrm>
          <a:prstGeom prst="straightConnector1">
            <a:avLst/>
          </a:prstGeom>
          <a:ln w="76200">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Oval 28">
                <a:extLst>
                  <a:ext uri="{FF2B5EF4-FFF2-40B4-BE49-F238E27FC236}">
                    <a16:creationId xmlns:a16="http://schemas.microsoft.com/office/drawing/2014/main" id="{96B5A2CA-4E7B-0093-6859-4EDA3C40A2C0}"/>
                  </a:ext>
                </a:extLst>
              </p:cNvPr>
              <p:cNvSpPr/>
              <p:nvPr/>
            </p:nvSpPr>
            <p:spPr>
              <a:xfrm>
                <a:off x="4572000" y="2274889"/>
                <a:ext cx="755780" cy="353024"/>
              </a:xfrm>
              <a:prstGeom prst="ellipse">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𝑅</m:t>
                          </m:r>
                          <m:r>
                            <a:rPr lang="en-GB" b="0" i="1" smtClean="0">
                              <a:latin typeface="Cambria Math" panose="02040503050406030204" pitchFamily="18" charset="0"/>
                            </a:rPr>
                            <m:t>8</m:t>
                          </m:r>
                        </m:sub>
                      </m:sSub>
                    </m:oMath>
                  </m:oMathPara>
                </a14:m>
                <a:endParaRPr lang="en-GB" dirty="0"/>
              </a:p>
            </p:txBody>
          </p:sp>
        </mc:Choice>
        <mc:Fallback xmlns="">
          <p:sp>
            <p:nvSpPr>
              <p:cNvPr id="29" name="Oval 28">
                <a:extLst>
                  <a:ext uri="{FF2B5EF4-FFF2-40B4-BE49-F238E27FC236}">
                    <a16:creationId xmlns:a16="http://schemas.microsoft.com/office/drawing/2014/main" id="{96B5A2CA-4E7B-0093-6859-4EDA3C40A2C0}"/>
                  </a:ext>
                </a:extLst>
              </p:cNvPr>
              <p:cNvSpPr>
                <a:spLocks noRot="1" noChangeAspect="1" noMove="1" noResize="1" noEditPoints="1" noAdjustHandles="1" noChangeArrowheads="1" noChangeShapeType="1" noTextEdit="1"/>
              </p:cNvSpPr>
              <p:nvPr/>
            </p:nvSpPr>
            <p:spPr>
              <a:xfrm>
                <a:off x="4572000" y="2274889"/>
                <a:ext cx="755780" cy="353024"/>
              </a:xfrm>
              <a:prstGeom prst="ellipse">
                <a:avLst/>
              </a:prstGeom>
              <a:blipFill>
                <a:blip r:embed="rId3"/>
                <a:stretch>
                  <a:fillRect/>
                </a:stretch>
              </a:blipFill>
              <a:ln>
                <a:solidFill>
                  <a:schemeClr val="accent6">
                    <a:lumMod val="60000"/>
                    <a:lumOff val="40000"/>
                  </a:schemeClr>
                </a:solidFill>
              </a:ln>
            </p:spPr>
            <p:txBody>
              <a:bodyPr/>
              <a:lstStyle/>
              <a:p>
                <a:r>
                  <a:rPr lang="en-GB">
                    <a:noFill/>
                  </a:rPr>
                  <a:t> </a:t>
                </a:r>
              </a:p>
            </p:txBody>
          </p:sp>
        </mc:Fallback>
      </mc:AlternateContent>
      <p:cxnSp>
        <p:nvCxnSpPr>
          <p:cNvPr id="30" name="Straight Arrow Connector 29">
            <a:extLst>
              <a:ext uri="{FF2B5EF4-FFF2-40B4-BE49-F238E27FC236}">
                <a16:creationId xmlns:a16="http://schemas.microsoft.com/office/drawing/2014/main" id="{F2DF32C1-C8F8-AC0D-E1E1-ACAE058B0932}"/>
              </a:ext>
            </a:extLst>
          </p:cNvPr>
          <p:cNvCxnSpPr>
            <a:stCxn id="29" idx="4"/>
            <a:endCxn id="22" idx="0"/>
          </p:cNvCxnSpPr>
          <p:nvPr/>
        </p:nvCxnSpPr>
        <p:spPr>
          <a:xfrm flipH="1">
            <a:off x="4874312" y="2627913"/>
            <a:ext cx="75578" cy="309757"/>
          </a:xfrm>
          <a:prstGeom prst="straightConnector1">
            <a:avLst/>
          </a:prstGeom>
          <a:ln>
            <a:solidFill>
              <a:schemeClr val="accent6">
                <a:lumMod val="50000"/>
              </a:schemeClr>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1" name="Oval 30">
                <a:extLst>
                  <a:ext uri="{FF2B5EF4-FFF2-40B4-BE49-F238E27FC236}">
                    <a16:creationId xmlns:a16="http://schemas.microsoft.com/office/drawing/2014/main" id="{163573D9-7ABA-58AA-8D5E-4518D76B71E3}"/>
                  </a:ext>
                </a:extLst>
              </p:cNvPr>
              <p:cNvSpPr/>
              <p:nvPr/>
            </p:nvSpPr>
            <p:spPr>
              <a:xfrm>
                <a:off x="7319865" y="4006691"/>
                <a:ext cx="755780" cy="353024"/>
              </a:xfrm>
              <a:prstGeom prst="ellipse">
                <a:avLst/>
              </a:prstGeom>
              <a:solidFill>
                <a:schemeClr val="accent5">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𝑒</m:t>
                          </m:r>
                        </m:e>
                        <m:sub>
                          <m:r>
                            <a:rPr lang="en-GB" b="0" i="1" smtClean="0">
                              <a:latin typeface="Cambria Math" panose="02040503050406030204" pitchFamily="18" charset="0"/>
                            </a:rPr>
                            <m:t>𝑀</m:t>
                          </m:r>
                          <m:r>
                            <a:rPr lang="en-GB" b="0" i="1" smtClean="0">
                              <a:latin typeface="Cambria Math" panose="02040503050406030204" pitchFamily="18" charset="0"/>
                            </a:rPr>
                            <m:t>12</m:t>
                          </m:r>
                        </m:sub>
                      </m:sSub>
                    </m:oMath>
                  </m:oMathPara>
                </a14:m>
                <a:endParaRPr lang="en-GB" dirty="0"/>
              </a:p>
            </p:txBody>
          </p:sp>
        </mc:Choice>
        <mc:Fallback xmlns="">
          <p:sp>
            <p:nvSpPr>
              <p:cNvPr id="31" name="Oval 30">
                <a:extLst>
                  <a:ext uri="{FF2B5EF4-FFF2-40B4-BE49-F238E27FC236}">
                    <a16:creationId xmlns:a16="http://schemas.microsoft.com/office/drawing/2014/main" id="{163573D9-7ABA-58AA-8D5E-4518D76B71E3}"/>
                  </a:ext>
                </a:extLst>
              </p:cNvPr>
              <p:cNvSpPr>
                <a:spLocks noRot="1" noChangeAspect="1" noMove="1" noResize="1" noEditPoints="1" noAdjustHandles="1" noChangeArrowheads="1" noChangeShapeType="1" noTextEdit="1"/>
              </p:cNvSpPr>
              <p:nvPr/>
            </p:nvSpPr>
            <p:spPr>
              <a:xfrm>
                <a:off x="7319865" y="4006691"/>
                <a:ext cx="755780" cy="353024"/>
              </a:xfrm>
              <a:prstGeom prst="ellipse">
                <a:avLst/>
              </a:prstGeom>
              <a:blipFill>
                <a:blip r:embed="rId4"/>
                <a:stretch>
                  <a:fillRect/>
                </a:stretch>
              </a:blipFill>
              <a:ln>
                <a:solidFill>
                  <a:srgbClr val="0070C0"/>
                </a:solidFill>
              </a:ln>
            </p:spPr>
            <p:txBody>
              <a:bodyPr/>
              <a:lstStyle/>
              <a:p>
                <a:r>
                  <a:rPr lang="en-GB">
                    <a:noFill/>
                  </a:rPr>
                  <a:t> </a:t>
                </a:r>
              </a:p>
            </p:txBody>
          </p:sp>
        </mc:Fallback>
      </mc:AlternateContent>
      <p:cxnSp>
        <p:nvCxnSpPr>
          <p:cNvPr id="32" name="Straight Arrow Connector 31">
            <a:extLst>
              <a:ext uri="{FF2B5EF4-FFF2-40B4-BE49-F238E27FC236}">
                <a16:creationId xmlns:a16="http://schemas.microsoft.com/office/drawing/2014/main" id="{CCE9D817-A1E2-CFBC-8C62-A35A603B7555}"/>
              </a:ext>
            </a:extLst>
          </p:cNvPr>
          <p:cNvCxnSpPr>
            <a:stCxn id="31" idx="4"/>
          </p:cNvCxnSpPr>
          <p:nvPr/>
        </p:nvCxnSpPr>
        <p:spPr>
          <a:xfrm flipH="1">
            <a:off x="7604449" y="4359715"/>
            <a:ext cx="93306" cy="2509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73889B88-CA7E-19D1-873C-91CB0574A0BE}"/>
              </a:ext>
            </a:extLst>
          </p:cNvPr>
          <p:cNvSpPr/>
          <p:nvPr/>
        </p:nvSpPr>
        <p:spPr>
          <a:xfrm>
            <a:off x="259789" y="2937670"/>
            <a:ext cx="2243234" cy="1054170"/>
          </a:xfrm>
          <a:prstGeom prst="rect">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dirty="0"/>
              <a:t>Maternal Educ.</a:t>
            </a:r>
          </a:p>
        </p:txBody>
      </p:sp>
      <p:cxnSp>
        <p:nvCxnSpPr>
          <p:cNvPr id="7" name="Straight Arrow Connector 6">
            <a:extLst>
              <a:ext uri="{FF2B5EF4-FFF2-40B4-BE49-F238E27FC236}">
                <a16:creationId xmlns:a16="http://schemas.microsoft.com/office/drawing/2014/main" id="{F89AFC4E-69DF-62C9-7542-BCF4111B5FA2}"/>
              </a:ext>
            </a:extLst>
          </p:cNvPr>
          <p:cNvCxnSpPr>
            <a:cxnSpLocks/>
            <a:stCxn id="3" idx="3"/>
            <a:endCxn id="22" idx="1"/>
          </p:cNvCxnSpPr>
          <p:nvPr/>
        </p:nvCxnSpPr>
        <p:spPr>
          <a:xfrm flipV="1">
            <a:off x="2503023" y="3412015"/>
            <a:ext cx="1715969" cy="52740"/>
          </a:xfrm>
          <a:prstGeom prst="straightConnector1">
            <a:avLst/>
          </a:prstGeom>
          <a:ln w="1270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A6035382-0999-229A-2859-52C24665A60B}"/>
              </a:ext>
            </a:extLst>
          </p:cNvPr>
          <p:cNvCxnSpPr>
            <a:cxnSpLocks/>
            <a:stCxn id="3" idx="3"/>
          </p:cNvCxnSpPr>
          <p:nvPr/>
        </p:nvCxnSpPr>
        <p:spPr>
          <a:xfrm>
            <a:off x="2503023" y="3464755"/>
            <a:ext cx="4008985" cy="1456321"/>
          </a:xfrm>
          <a:prstGeom prst="straightConnector1">
            <a:avLst/>
          </a:prstGeom>
          <a:ln w="1270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76995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NCRM">
      <a:dk1>
        <a:srgbClr val="545860"/>
      </a:dk1>
      <a:lt1>
        <a:srgbClr val="FFFFFF"/>
      </a:lt1>
      <a:dk2>
        <a:srgbClr val="545860"/>
      </a:dk2>
      <a:lt2>
        <a:srgbClr val="E7E6E6"/>
      </a:lt2>
      <a:accent1>
        <a:srgbClr val="5BC3F5"/>
      </a:accent1>
      <a:accent2>
        <a:srgbClr val="3A5CB7"/>
      </a:accent2>
      <a:accent3>
        <a:srgbClr val="FFB653"/>
      </a:accent3>
      <a:accent4>
        <a:srgbClr val="E56B59"/>
      </a:accent4>
      <a:accent5>
        <a:srgbClr val="545860"/>
      </a:accent5>
      <a:accent6>
        <a:srgbClr val="E7E6E6"/>
      </a:accent6>
      <a:hlink>
        <a:srgbClr val="3A5CB7"/>
      </a:hlink>
      <a:folHlink>
        <a:srgbClr val="E56B5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A600451-2323-8640-8B92-977B474FAEB6}" vid="{1B9421E0-F233-9642-B89D-3A95E4A52F8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4035</Words>
  <Application>Microsoft Office PowerPoint</Application>
  <PresentationFormat>Widescreen</PresentationFormat>
  <Paragraphs>334</Paragraphs>
  <Slides>23</Slides>
  <Notes>23</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23</vt:i4>
      </vt:variant>
    </vt:vector>
  </HeadingPairs>
  <TitlesOfParts>
    <vt:vector size="33" baseType="lpstr">
      <vt:lpstr>Arial</vt:lpstr>
      <vt:lpstr>Calibri</vt:lpstr>
      <vt:lpstr>Calibri Light</vt:lpstr>
      <vt:lpstr>Cambria Math</vt:lpstr>
      <vt:lpstr>Charis SIL</vt:lpstr>
      <vt:lpstr>Lucida Console</vt:lpstr>
      <vt:lpstr>STIX</vt:lpstr>
      <vt:lpstr>Wingdings</vt:lpstr>
      <vt:lpstr>Office Theme</vt:lpstr>
      <vt:lpstr>1_Office Theme</vt:lpstr>
      <vt:lpstr>Introduction to Mediation and Moderation Part #2</vt:lpstr>
      <vt:lpstr> Summary</vt:lpstr>
      <vt:lpstr> Outline</vt:lpstr>
      <vt:lpstr> Confounding</vt:lpstr>
      <vt:lpstr> Example of confounder</vt:lpstr>
      <vt:lpstr> Example of confounder: what is being confounded?</vt:lpstr>
      <vt:lpstr> Example of confounder: what is being confounded?</vt:lpstr>
      <vt:lpstr> Example of confounder: what is being confounded?</vt:lpstr>
      <vt:lpstr> Example: Confounding</vt:lpstr>
      <vt:lpstr> Example: Confounding</vt:lpstr>
      <vt:lpstr> Parallel mediators</vt:lpstr>
      <vt:lpstr> Parallel mediators</vt:lpstr>
      <vt:lpstr> Parallel mediators</vt:lpstr>
      <vt:lpstr> Parallel mediators</vt:lpstr>
      <vt:lpstr> Parallel mediators</vt:lpstr>
      <vt:lpstr> Serial multiple mediators </vt:lpstr>
      <vt:lpstr> Mediation models for longitudinal data</vt:lpstr>
      <vt:lpstr> Mediation models for longitudinal data</vt:lpstr>
      <vt:lpstr> Full Cross-Lagged Panel Model</vt:lpstr>
      <vt:lpstr> Full Cross-Lagged Panel Model</vt:lpstr>
      <vt:lpstr> Mediation models for longitudinal data</vt:lpstr>
      <vt:lpstr> Mediation models for Multilevel Data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Summary</dc:title>
  <dc:creator>Oliver Perra</dc:creator>
  <cp:lastModifiedBy>Oliver Perra</cp:lastModifiedBy>
  <cp:revision>17</cp:revision>
  <dcterms:created xsi:type="dcterms:W3CDTF">2023-12-11T09:29:37Z</dcterms:created>
  <dcterms:modified xsi:type="dcterms:W3CDTF">2023-12-17T17:40:45Z</dcterms:modified>
</cp:coreProperties>
</file>