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8"/>
  </p:notesMasterIdLst>
  <p:sldIdLst>
    <p:sldId id="297" r:id="rId3"/>
    <p:sldId id="258" r:id="rId4"/>
    <p:sldId id="298" r:id="rId5"/>
    <p:sldId id="279" r:id="rId6"/>
    <p:sldId id="281" r:id="rId7"/>
    <p:sldId id="280" r:id="rId8"/>
    <p:sldId id="283" r:id="rId9"/>
    <p:sldId id="282" r:id="rId10"/>
    <p:sldId id="284" r:id="rId11"/>
    <p:sldId id="278" r:id="rId12"/>
    <p:sldId id="287" r:id="rId13"/>
    <p:sldId id="286" r:id="rId14"/>
    <p:sldId id="288" r:id="rId15"/>
    <p:sldId id="260" r:id="rId16"/>
    <p:sldId id="289" r:id="rId17"/>
    <p:sldId id="261" r:id="rId18"/>
    <p:sldId id="262" r:id="rId19"/>
    <p:sldId id="263" r:id="rId20"/>
    <p:sldId id="264" r:id="rId21"/>
    <p:sldId id="265" r:id="rId22"/>
    <p:sldId id="267" r:id="rId23"/>
    <p:sldId id="290" r:id="rId24"/>
    <p:sldId id="266" r:id="rId25"/>
    <p:sldId id="270" r:id="rId26"/>
    <p:sldId id="272" r:id="rId27"/>
    <p:sldId id="273" r:id="rId28"/>
    <p:sldId id="276" r:id="rId29"/>
    <p:sldId id="277" r:id="rId30"/>
    <p:sldId id="291" r:id="rId31"/>
    <p:sldId id="292" r:id="rId32"/>
    <p:sldId id="294" r:id="rId33"/>
    <p:sldId id="293" r:id="rId34"/>
    <p:sldId id="295" r:id="rId35"/>
    <p:sldId id="296" r:id="rId36"/>
    <p:sldId id="26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0D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6807" autoAdjust="0"/>
  </p:normalViewPr>
  <p:slideViewPr>
    <p:cSldViewPr snapToGrid="0">
      <p:cViewPr>
        <p:scale>
          <a:sx n="125" d="100"/>
          <a:sy n="125" d="100"/>
        </p:scale>
        <p:origin x="-78"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34E9B4-F4BC-4964-817F-9E79C66FE8C8}" type="datetimeFigureOut">
              <a:rPr lang="en-GB" smtClean="0"/>
              <a:t>18/12/2023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FE7074-E719-4A72-A131-51638B034415}" type="slidenum">
              <a:rPr lang="en-GB" smtClean="0"/>
              <a:t>‹#›</a:t>
            </a:fld>
            <a:endParaRPr lang="en-GB"/>
          </a:p>
        </p:txBody>
      </p:sp>
    </p:spTree>
    <p:extLst>
      <p:ext uri="{BB962C8B-B14F-4D97-AF65-F5344CB8AC3E}">
        <p14:creationId xmlns:p14="http://schemas.microsoft.com/office/powerpoint/2010/main" val="2547634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it should be clear at this point that the study of mediation involves questions about </a:t>
            </a:r>
            <a:r>
              <a:rPr lang="en-GB" i="1" dirty="0"/>
              <a:t>how</a:t>
            </a:r>
            <a:r>
              <a:rPr lang="en-GB" dirty="0"/>
              <a:t> predictors influence outcomes. What are the chains of events that lead from a predictor to an outcome? I have provided some simple examples where a predictor like a treatment influences an outcome like plant growth through the elimination of fungi, but mediation can deal with examples where the predictor is the first step in a chain of events that are causally related. </a:t>
            </a:r>
          </a:p>
          <a:p>
            <a:endParaRPr lang="en-GB" dirty="0"/>
          </a:p>
          <a:p>
            <a:r>
              <a:rPr lang="en-GB" dirty="0"/>
              <a:t>Moderation instead concerns the study of how </a:t>
            </a:r>
            <a:r>
              <a:rPr lang="en-GB" i="1" dirty="0"/>
              <a:t>contextual factors </a:t>
            </a:r>
            <a:r>
              <a:rPr lang="en-GB" dirty="0"/>
              <a:t>influence relations between predictors and outcomes, In other words, in which situations do predictors influence outcomes, or what are the characteristics of people for whom a predictor leads to a certain outcome. </a:t>
            </a:r>
          </a:p>
        </p:txBody>
      </p:sp>
      <p:sp>
        <p:nvSpPr>
          <p:cNvPr id="4" name="Slide Number Placeholder 3"/>
          <p:cNvSpPr>
            <a:spLocks noGrp="1"/>
          </p:cNvSpPr>
          <p:nvPr>
            <p:ph type="sldNum" sz="quarter" idx="5"/>
          </p:nvPr>
        </p:nvSpPr>
        <p:spPr/>
        <p:txBody>
          <a:bodyPr/>
          <a:lstStyle/>
          <a:p>
            <a:fld id="{9FFE7074-E719-4A72-A131-51638B034415}" type="slidenum">
              <a:rPr lang="en-GB" smtClean="0"/>
              <a:t>10</a:t>
            </a:fld>
            <a:endParaRPr lang="en-GB"/>
          </a:p>
        </p:txBody>
      </p:sp>
    </p:spTree>
    <p:extLst>
      <p:ext uri="{BB962C8B-B14F-4D97-AF65-F5344CB8AC3E}">
        <p14:creationId xmlns:p14="http://schemas.microsoft.com/office/powerpoint/2010/main" val="808768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now present a simple mediation model, introducing some formulae and concepts regarding mediation. </a:t>
            </a:r>
          </a:p>
        </p:txBody>
      </p:sp>
      <p:sp>
        <p:nvSpPr>
          <p:cNvPr id="4" name="Slide Number Placeholder 3"/>
          <p:cNvSpPr>
            <a:spLocks noGrp="1"/>
          </p:cNvSpPr>
          <p:nvPr>
            <p:ph type="sldNum" sz="quarter" idx="5"/>
          </p:nvPr>
        </p:nvSpPr>
        <p:spPr/>
        <p:txBody>
          <a:bodyPr/>
          <a:lstStyle/>
          <a:p>
            <a:fld id="{9FFE7074-E719-4A72-A131-51638B034415}" type="slidenum">
              <a:rPr lang="en-GB" smtClean="0"/>
              <a:t>11</a:t>
            </a:fld>
            <a:endParaRPr lang="en-GB"/>
          </a:p>
        </p:txBody>
      </p:sp>
    </p:spTree>
    <p:extLst>
      <p:ext uri="{BB962C8B-B14F-4D97-AF65-F5344CB8AC3E}">
        <p14:creationId xmlns:p14="http://schemas.microsoft.com/office/powerpoint/2010/main" val="15000538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simplest mediation model we have three variables. X is a predictor. In this example X is an exogenous variable: its value does not depend on other variables in the model. X may be an experimental variable, e.g. a treatment that a randomly-selected group of participants receive and which is withheld among a second group of participants. Or it may be an exposure, some event that participants have experienced in their life, e.g. traumatic experiences. The predictor is supposed to influence the other two variables in the model, the outcome Y and the mediator M. In this sense, these variables are endogenous in the model.  In turn, the mediator also influences Y. So, X can influence outcome Y directly, but can also influence Y indirectly, by influencing M, which in turn exerts an effect on Y. </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12</a:t>
            </a:fld>
            <a:endParaRPr lang="en-GB"/>
          </a:p>
        </p:txBody>
      </p:sp>
    </p:spTree>
    <p:extLst>
      <p:ext uri="{BB962C8B-B14F-4D97-AF65-F5344CB8AC3E}">
        <p14:creationId xmlns:p14="http://schemas.microsoft.com/office/powerpoint/2010/main" val="26720580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call “c” the direct effect from X to Y. But X can also influence Y through an indirect pathway, one that involves “a”, the effect of X on M, and one that involves “b”, the effect of M on Y. </a:t>
            </a:r>
          </a:p>
          <a:p>
            <a:endParaRPr lang="en-GB" dirty="0"/>
          </a:p>
          <a:p>
            <a:r>
              <a:rPr lang="en-GB" dirty="0"/>
              <a:t>Note that, for the time being, I am not considering when these variables have been measured. In principle mediation models can be applied to cross-sectional as well as longitudinal data. In cross-sectional studies the three variables are observed at the same time. </a:t>
            </a:r>
          </a:p>
          <a:p>
            <a:endParaRPr lang="en-GB" dirty="0"/>
          </a:p>
          <a:p>
            <a:r>
              <a:rPr lang="en-GB" dirty="0"/>
              <a:t>However, mediation models are causal models, they are making assumptions about which variables are causes of other variables. This means that, while it is possible from a mathematical point of view to assume that X causes Y and the influence of X on Y is exerted through M even when we measure these variables on the same occasion, arguing that these variables are causally related requires more than just statistics. I will talk more about this, but for the time being it is important to remember that in a mediation model we are making assumptions about causality, and these assumptions need to have further justifications beyond the statistical model.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13</a:t>
            </a:fld>
            <a:endParaRPr lang="en-GB"/>
          </a:p>
        </p:txBody>
      </p:sp>
    </p:spTree>
    <p:extLst>
      <p:ext uri="{BB962C8B-B14F-4D97-AF65-F5344CB8AC3E}">
        <p14:creationId xmlns:p14="http://schemas.microsoft.com/office/powerpoint/2010/main" val="1061506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Given this model, if endogenous variables M and Y are continuous variables, we can apply Ordinary Least Squares methods to estimate the values of these variables as a function of X, in a similar way in which we do in linear regression. </a:t>
            </a:r>
          </a:p>
          <a:p>
            <a:r>
              <a:rPr lang="en-GB" dirty="0"/>
              <a:t>So, we have a first endogenous variable, M, which is a function of X. We assume this variable has an intercept M, which represents the value of M when X = 0. We observe this variable M with error: The uncertainty in our measurement of M is thus represented by the term “</a:t>
            </a:r>
            <a:r>
              <a:rPr lang="en-GB" dirty="0" err="1"/>
              <a:t>em</a:t>
            </a:r>
            <a:r>
              <a:rPr lang="en-GB" dirty="0"/>
              <a:t>”, which ordinarily we assume is normally distributed with mean 0 and a variance that we can estimate.  </a:t>
            </a:r>
          </a:p>
          <a:p>
            <a:r>
              <a:rPr lang="en-GB" dirty="0"/>
              <a:t>We can build a similar model for Y, but in this case the values of Y are influenced by those of M, as well as X. So, as well as an intercept, which represents the value of Y when M and X are equal to 0, we have term “c” that represents the rate of change in Y for a 1-point increase in X, a term “b” that represents the rate of change in Y for a 1-point increase in Y, and a term “</a:t>
            </a:r>
            <a:r>
              <a:rPr lang="en-GB" dirty="0" err="1"/>
              <a:t>ey</a:t>
            </a:r>
            <a:r>
              <a:rPr lang="en-GB" dirty="0"/>
              <a:t>” that represents the uncertainty in the measure of Y. </a:t>
            </a:r>
          </a:p>
        </p:txBody>
      </p:sp>
      <p:sp>
        <p:nvSpPr>
          <p:cNvPr id="4" name="Slide Number Placeholder 3"/>
          <p:cNvSpPr>
            <a:spLocks noGrp="1"/>
          </p:cNvSpPr>
          <p:nvPr>
            <p:ph type="sldNum" sz="quarter" idx="5"/>
          </p:nvPr>
        </p:nvSpPr>
        <p:spPr/>
        <p:txBody>
          <a:bodyPr/>
          <a:lstStyle/>
          <a:p>
            <a:fld id="{9FFE7074-E719-4A72-A131-51638B034415}" type="slidenum">
              <a:rPr lang="en-GB" smtClean="0"/>
              <a:t>14</a:t>
            </a:fld>
            <a:endParaRPr lang="en-GB"/>
          </a:p>
        </p:txBody>
      </p:sp>
    </p:spTree>
    <p:extLst>
      <p:ext uri="{BB962C8B-B14F-4D97-AF65-F5344CB8AC3E}">
        <p14:creationId xmlns:p14="http://schemas.microsoft.com/office/powerpoint/2010/main" val="3818874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we can use these equations to give a more formal definition of the Direct and Indirect effects represented in the graph here. </a:t>
            </a:r>
          </a:p>
          <a:p>
            <a:endParaRPr lang="en-GB" dirty="0"/>
          </a:p>
          <a:p>
            <a:r>
              <a:rPr lang="en-GB" dirty="0"/>
              <a:t>The direct effect from X to Y is represented by path “c”, which is formally defined as the difference in estimated values of Y associated with a 1-unit change in X, while keeping M constant, or else, while controlling for M. You can see this definition here, where Y^ represents estimated values of Y. The first part says that “c” is equal to the estimated value of Y conditional (|) on X taking value x and M taking value m, minus the estimated value of Y when X is reduced by one unit, and M is still equal “m”, i.e. is constant. </a:t>
            </a:r>
          </a:p>
        </p:txBody>
      </p:sp>
      <p:sp>
        <p:nvSpPr>
          <p:cNvPr id="4" name="Slide Number Placeholder 3"/>
          <p:cNvSpPr>
            <a:spLocks noGrp="1"/>
          </p:cNvSpPr>
          <p:nvPr>
            <p:ph type="sldNum" sz="quarter" idx="5"/>
          </p:nvPr>
        </p:nvSpPr>
        <p:spPr/>
        <p:txBody>
          <a:bodyPr/>
          <a:lstStyle/>
          <a:p>
            <a:fld id="{9FFE7074-E719-4A72-A131-51638B034415}" type="slidenum">
              <a:rPr lang="en-GB" smtClean="0"/>
              <a:t>15</a:t>
            </a:fld>
            <a:endParaRPr lang="en-GB"/>
          </a:p>
        </p:txBody>
      </p:sp>
    </p:spTree>
    <p:extLst>
      <p:ext uri="{BB962C8B-B14F-4D97-AF65-F5344CB8AC3E}">
        <p14:creationId xmlns:p14="http://schemas.microsoft.com/office/powerpoint/2010/main" val="6474901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simpler terms “c” represents the difference in estimated values of Y for a 1-unit change in X while keeping M constant. That is, it is the adjusted difference between levels of X. </a:t>
            </a:r>
          </a:p>
          <a:p>
            <a:r>
              <a:rPr lang="en-GB" dirty="0"/>
              <a:t>If X were a treatment that has only 2 values, 1 for treatment, 0 for control condition, “c” represents the expected adjusted treatment effect, adjusted while controlling for the mediator M.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16</a:t>
            </a:fld>
            <a:endParaRPr lang="en-GB"/>
          </a:p>
        </p:txBody>
      </p:sp>
    </p:spTree>
    <p:extLst>
      <p:ext uri="{BB962C8B-B14F-4D97-AF65-F5344CB8AC3E}">
        <p14:creationId xmlns:p14="http://schemas.microsoft.com/office/powerpoint/2010/main" val="28953340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the same principles we can say that “a” represents the estimated difference in M associated with a 1-unit change in X</a:t>
            </a:r>
          </a:p>
        </p:txBody>
      </p:sp>
      <p:sp>
        <p:nvSpPr>
          <p:cNvPr id="4" name="Slide Number Placeholder 3"/>
          <p:cNvSpPr>
            <a:spLocks noGrp="1"/>
          </p:cNvSpPr>
          <p:nvPr>
            <p:ph type="sldNum" sz="quarter" idx="5"/>
          </p:nvPr>
        </p:nvSpPr>
        <p:spPr/>
        <p:txBody>
          <a:bodyPr/>
          <a:lstStyle/>
          <a:p>
            <a:fld id="{9FFE7074-E719-4A72-A131-51638B034415}" type="slidenum">
              <a:rPr lang="en-GB" smtClean="0"/>
              <a:t>17</a:t>
            </a:fld>
            <a:endParaRPr lang="en-GB"/>
          </a:p>
        </p:txBody>
      </p:sp>
    </p:spTree>
    <p:extLst>
      <p:ext uri="{BB962C8B-B14F-4D97-AF65-F5344CB8AC3E}">
        <p14:creationId xmlns:p14="http://schemas.microsoft.com/office/powerpoint/2010/main" val="34304054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 represents the estimated difference in Y associated with a 1-unit change in M while holding X constant</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18</a:t>
            </a:fld>
            <a:endParaRPr lang="en-GB"/>
          </a:p>
        </p:txBody>
      </p:sp>
    </p:spTree>
    <p:extLst>
      <p:ext uri="{BB962C8B-B14F-4D97-AF65-F5344CB8AC3E}">
        <p14:creationId xmlns:p14="http://schemas.microsoft.com/office/powerpoint/2010/main" val="22588327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indirect effect from X to Y , the effect through M, is represented by the product of “a” and “b”. </a:t>
            </a:r>
          </a:p>
        </p:txBody>
      </p:sp>
      <p:sp>
        <p:nvSpPr>
          <p:cNvPr id="4" name="Slide Number Placeholder 3"/>
          <p:cNvSpPr>
            <a:spLocks noGrp="1"/>
          </p:cNvSpPr>
          <p:nvPr>
            <p:ph type="sldNum" sz="quarter" idx="5"/>
          </p:nvPr>
        </p:nvSpPr>
        <p:spPr/>
        <p:txBody>
          <a:bodyPr/>
          <a:lstStyle/>
          <a:p>
            <a:fld id="{9FFE7074-E719-4A72-A131-51638B034415}" type="slidenum">
              <a:rPr lang="en-GB" smtClean="0"/>
              <a:t>19</a:t>
            </a:fld>
            <a:endParaRPr lang="en-GB"/>
          </a:p>
        </p:txBody>
      </p:sp>
    </p:spTree>
    <p:extLst>
      <p:ext uri="{BB962C8B-B14F-4D97-AF65-F5344CB8AC3E}">
        <p14:creationId xmlns:p14="http://schemas.microsoft.com/office/powerpoint/2010/main" val="810508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a:t>
            </a:fld>
            <a:endParaRPr lang="en-GB"/>
          </a:p>
        </p:txBody>
      </p:sp>
    </p:spTree>
    <p:extLst>
      <p:ext uri="{BB962C8B-B14F-4D97-AF65-F5344CB8AC3E}">
        <p14:creationId xmlns:p14="http://schemas.microsoft.com/office/powerpoint/2010/main" val="4014983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can also calculate the total effect from X to Y, which is the sum of the direct effect c, and the indirect effect a * b. Formally, the total effect is the estimated difference in Y for a 1-unit change of X.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20</a:t>
            </a:fld>
            <a:endParaRPr lang="en-GB"/>
          </a:p>
        </p:txBody>
      </p:sp>
    </p:spTree>
    <p:extLst>
      <p:ext uri="{BB962C8B-B14F-4D97-AF65-F5344CB8AC3E}">
        <p14:creationId xmlns:p14="http://schemas.microsoft.com/office/powerpoint/2010/main" val="18930710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these formulae we can also see that the indirect effect from X to Y, a*b, is equal to the difference between the total effect and the direct effect c.</a:t>
            </a:r>
          </a:p>
          <a:p>
            <a:endParaRPr lang="en-GB" dirty="0"/>
          </a:p>
          <a:p>
            <a:r>
              <a:rPr lang="en-GB" dirty="0"/>
              <a:t>However, keep in mind this formulae to estimate the total effect works as long as we are dealing with continuous outcomes M and Y as well as generalised linear models like these, where M and Y are estimated to be linear functions of X and other variables. If these variable were estimated using other functions, e.g. logit or </a:t>
            </a:r>
            <a:r>
              <a:rPr lang="en-GB" dirty="0" err="1"/>
              <a:t>poisson</a:t>
            </a:r>
            <a:r>
              <a:rPr lang="en-GB" dirty="0"/>
              <a:t>, the partition of the total effect will be more complicated.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21</a:t>
            </a:fld>
            <a:endParaRPr lang="en-GB"/>
          </a:p>
        </p:txBody>
      </p:sp>
    </p:spTree>
    <p:extLst>
      <p:ext uri="{BB962C8B-B14F-4D97-AF65-F5344CB8AC3E}">
        <p14:creationId xmlns:p14="http://schemas.microsoft.com/office/powerpoint/2010/main" val="19415172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now provide a practical example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FE7074-E719-4A72-A131-51638B03441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1184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am going to use the data that you can upload in R using the command here. </a:t>
            </a:r>
          </a:p>
          <a:p>
            <a:endParaRPr lang="en-GB" dirty="0"/>
          </a:p>
          <a:p>
            <a:r>
              <a:rPr lang="en-GB" dirty="0"/>
              <a:t>The script to run this example is available with the material of the course. </a:t>
            </a:r>
          </a:p>
          <a:p>
            <a:endParaRPr lang="en-GB" dirty="0"/>
          </a:p>
          <a:p>
            <a:r>
              <a:rPr lang="en-GB" dirty="0"/>
              <a:t>In the example, I will focus on  high family income when children where in grade 8. This represents children whose family was in the highest bands of income. The outcome is standardised Maths scores in grade 12. </a:t>
            </a:r>
          </a:p>
          <a:p>
            <a:endParaRPr lang="en-GB" dirty="0"/>
          </a:p>
          <a:p>
            <a:r>
              <a:rPr lang="en-GB" dirty="0"/>
              <a:t>The model assumes that Higher Family Income in grade 8 is related to math scores in grade 12.</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23</a:t>
            </a:fld>
            <a:endParaRPr lang="en-GB"/>
          </a:p>
        </p:txBody>
      </p:sp>
    </p:spTree>
    <p:extLst>
      <p:ext uri="{BB962C8B-B14F-4D97-AF65-F5344CB8AC3E}">
        <p14:creationId xmlns:p14="http://schemas.microsoft.com/office/powerpoint/2010/main" val="16353807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However, I also assume that part of the effect of Higher Family Income on math scores in grade 12 is transmitted through reading scores in grade 8. Reading scores in grade 8 here is a mediator of the effect of family income.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24</a:t>
            </a:fld>
            <a:endParaRPr lang="en-GB"/>
          </a:p>
        </p:txBody>
      </p:sp>
    </p:spTree>
    <p:extLst>
      <p:ext uri="{BB962C8B-B14F-4D97-AF65-F5344CB8AC3E}">
        <p14:creationId xmlns:p14="http://schemas.microsoft.com/office/powerpoint/2010/main" val="40678847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the Ordinal Least Squares equations, we assume the Reading scores in Grade 8 are a linear function of High family Income, </a:t>
            </a:r>
          </a:p>
          <a:p>
            <a:r>
              <a:rPr lang="en-GB" dirty="0"/>
              <a:t>And math scores in Grade 12 are a linear function of High family Income and reading scores in grade 8. </a:t>
            </a:r>
          </a:p>
        </p:txBody>
      </p:sp>
      <p:sp>
        <p:nvSpPr>
          <p:cNvPr id="4" name="Slide Number Placeholder 3"/>
          <p:cNvSpPr>
            <a:spLocks noGrp="1"/>
          </p:cNvSpPr>
          <p:nvPr>
            <p:ph type="sldNum" sz="quarter" idx="5"/>
          </p:nvPr>
        </p:nvSpPr>
        <p:spPr/>
        <p:txBody>
          <a:bodyPr/>
          <a:lstStyle/>
          <a:p>
            <a:fld id="{9FFE7074-E719-4A72-A131-51638B034415}" type="slidenum">
              <a:rPr lang="en-GB" smtClean="0"/>
              <a:t>25</a:t>
            </a:fld>
            <a:endParaRPr lang="en-GB"/>
          </a:p>
        </p:txBody>
      </p:sp>
    </p:spTree>
    <p:extLst>
      <p:ext uri="{BB962C8B-B14F-4D97-AF65-F5344CB8AC3E}">
        <p14:creationId xmlns:p14="http://schemas.microsoft.com/office/powerpoint/2010/main" val="14587133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Using the R functions for estimating these regressions, we can estimate the regression of Reading on High Income, and obtain these estimates for Reading. Since we are dealing with estimates, we do not report the error term.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These results indicate that children from high income families have on average reading scores that are 4.67 units higher than children from lower income families.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26</a:t>
            </a:fld>
            <a:endParaRPr lang="en-GB"/>
          </a:p>
        </p:txBody>
      </p:sp>
    </p:spTree>
    <p:extLst>
      <p:ext uri="{BB962C8B-B14F-4D97-AF65-F5344CB8AC3E}">
        <p14:creationId xmlns:p14="http://schemas.microsoft.com/office/powerpoint/2010/main" val="4911967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 effect in green indicates that for children from the same family income group, a 1-unit increase in reading scores in Grade 8 are associated with 0.60 units higher scores in Maths in Grade 12.  </a:t>
            </a:r>
          </a:p>
          <a:p>
            <a:r>
              <a:rPr lang="en-GB" dirty="0"/>
              <a:t>On the other hand, the “c” path in read indicates that while controlling for Grade 8 reading scores, children from High Income families will have 2.43 higher scores in Grade 12 maths than children from lower income families. This is the direct effect of High Income, that is the adjusted effect while controlling for the values of the mediator.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27</a:t>
            </a:fld>
            <a:endParaRPr lang="en-GB"/>
          </a:p>
        </p:txBody>
      </p:sp>
    </p:spTree>
    <p:extLst>
      <p:ext uri="{BB962C8B-B14F-4D97-AF65-F5344CB8AC3E}">
        <p14:creationId xmlns:p14="http://schemas.microsoft.com/office/powerpoint/2010/main" val="37981700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we use Ordinary Least Square methods, as in this case, the indirect effect is calculated by multiplying the “a” and “b” paths. </a:t>
            </a:r>
          </a:p>
          <a:p>
            <a:endParaRPr lang="en-GB" dirty="0"/>
          </a:p>
          <a:p>
            <a:r>
              <a:rPr lang="en-GB" dirty="0"/>
              <a:t>This means that compared to children from lower income families, children from high income families will display approximately 2.80 higher Maths score on average as a result of the relation that higher income has on reading scores in Grade 8, which, in turn we assumed affects maths scores in Grade 12. The approximation is because of rounding errors. </a:t>
            </a:r>
          </a:p>
          <a:p>
            <a:endParaRPr lang="en-GB" dirty="0"/>
          </a:p>
          <a:p>
            <a:r>
              <a:rPr lang="en-GB" dirty="0"/>
              <a:t>As a result of this indirect effect and the direct effect represented in red, children from high income families are estimated to have maths scores in Grade 12 that will be 5.23 units higher, on average, compared to lower income children. </a:t>
            </a:r>
          </a:p>
          <a:p>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28</a:t>
            </a:fld>
            <a:endParaRPr lang="en-GB"/>
          </a:p>
        </p:txBody>
      </p:sp>
    </p:spTree>
    <p:extLst>
      <p:ext uri="{BB962C8B-B14F-4D97-AF65-F5344CB8AC3E}">
        <p14:creationId xmlns:p14="http://schemas.microsoft.com/office/powerpoint/2010/main" val="18332761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same effects can be estimated using Hayes’ macro “Process” available for R, SPSS and SAS. This is the example that you find in the course material.</a:t>
            </a:r>
          </a:p>
          <a:p>
            <a:endParaRPr lang="en-GB" dirty="0"/>
          </a:p>
          <a:p>
            <a:r>
              <a:rPr lang="en-GB" dirty="0"/>
              <a:t>The data= indicate the dataset to be used, the outcome, predictor, and mediator are selected as y, x, and m respectively. </a:t>
            </a:r>
          </a:p>
          <a:p>
            <a:r>
              <a:rPr lang="en-GB" dirty="0"/>
              <a:t>Total = 1 means we are requesting to estimate the total effect from X to Y: if we didn’t want this, we would write total=0. </a:t>
            </a:r>
          </a:p>
          <a:p>
            <a:r>
              <a:rPr lang="en-GB" dirty="0"/>
              <a:t>Note that here we report the unstandardized effects, i.e. they are in the metric of outcomes, but we can also ask PROCESS to report standardized results whereby the effects are expressed in the outcome’s SD units.</a:t>
            </a:r>
          </a:p>
          <a:p>
            <a:endParaRPr lang="en-GB" dirty="0"/>
          </a:p>
          <a:p>
            <a:r>
              <a:rPr lang="en-GB" dirty="0"/>
              <a:t>I will focus on the Normal option here. </a:t>
            </a:r>
          </a:p>
          <a:p>
            <a:endParaRPr lang="en-GB" dirty="0"/>
          </a:p>
          <a:p>
            <a:r>
              <a:rPr lang="en-GB" dirty="0"/>
              <a:t>When running this model in this way we are testing for the statical significance of these effects, e.g., whether the effect  of reading on maths is significantly different from 0.</a:t>
            </a:r>
          </a:p>
          <a:p>
            <a:endParaRPr lang="en-GB" dirty="0"/>
          </a:p>
          <a:p>
            <a:r>
              <a:rPr lang="en-GB" dirty="0"/>
              <a:t>In the case of the indirect effect ab however, this effect is not estimated from linear regression equations, and thus there is a problem of how we should estimate its standard error and what underlying sampling distribution we should assume for this effect created by multiplying two separate OLS estimates. Traditionally the solution has been to derive the standard error of AB from estimates of standard errors of a and b respectively and to assume that the sampling distribution of ab is normal. In the literature you will find these assumptions referred to as the “Sobel test”. </a:t>
            </a:r>
          </a:p>
          <a:p>
            <a:r>
              <a:rPr lang="en-GB" dirty="0"/>
              <a:t>However, this approach is no longer recommended for different reasons. Firstly, the assumption that the sampling distribution of ab is normal has been proved to be not tenable in many cases. This approach has also been proven to have less power to detect effects compared to other approaches.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29</a:t>
            </a:fld>
            <a:endParaRPr lang="en-GB"/>
          </a:p>
        </p:txBody>
      </p:sp>
    </p:spTree>
    <p:extLst>
      <p:ext uri="{BB962C8B-B14F-4D97-AF65-F5344CB8AC3E}">
        <p14:creationId xmlns:p14="http://schemas.microsoft.com/office/powerpoint/2010/main" val="2016415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start by providing a definition of what is mediation and what is moderation, and what differentiates these concepts.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mediator is a variable that accounts , at least in part, for the relation between a predictor and an outcome. </a:t>
            </a:r>
          </a:p>
        </p:txBody>
      </p:sp>
      <p:sp>
        <p:nvSpPr>
          <p:cNvPr id="4" name="Slide Number Placeholder 3"/>
          <p:cNvSpPr>
            <a:spLocks noGrp="1"/>
          </p:cNvSpPr>
          <p:nvPr>
            <p:ph type="sldNum" sz="quarter" idx="5"/>
          </p:nvPr>
        </p:nvSpPr>
        <p:spPr/>
        <p:txBody>
          <a:bodyPr/>
          <a:lstStyle/>
          <a:p>
            <a:fld id="{9FFE7074-E719-4A72-A131-51638B034415}" type="slidenum">
              <a:rPr lang="en-GB" smtClean="0"/>
              <a:t>3</a:t>
            </a:fld>
            <a:endParaRPr lang="en-GB"/>
          </a:p>
        </p:txBody>
      </p:sp>
    </p:spTree>
    <p:extLst>
      <p:ext uri="{BB962C8B-B14F-4D97-AF65-F5344CB8AC3E}">
        <p14:creationId xmlns:p14="http://schemas.microsoft.com/office/powerpoint/2010/main" val="6886384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a different approach is needed. One that is often used is bootstrapping, a resampling method where the observations from our sample are re-sampled with replacement in order to derive a representation of the sampling distribution of the parameter of interest. </a:t>
            </a:r>
          </a:p>
          <a:p>
            <a:r>
              <a:rPr lang="en-GB" dirty="0"/>
              <a:t>In this case the sample is re-sampled </a:t>
            </a:r>
            <a:r>
              <a:rPr lang="en-GB" dirty="0" err="1"/>
              <a:t>10k</a:t>
            </a:r>
            <a:r>
              <a:rPr lang="en-GB" dirty="0"/>
              <a:t> times, creating a sampling distribution of the observed statistic. This sampling distribution is used to estimate confidence intervals of the statistic, which we can use to test if we can reject the null hypothesis that this statistic is equal to 0.  Because the sampling distribution is estimated from resampling, no assumptions about the shape of underlying sampling distribution of the statistic are necessary. </a:t>
            </a:r>
          </a:p>
          <a:p>
            <a:endParaRPr lang="en-GB" dirty="0"/>
          </a:p>
          <a:p>
            <a:r>
              <a:rPr lang="en-GB" dirty="0"/>
              <a:t>In the example you can see that the 95% CI of the indirect effect are 2.51 – 3.13, which do not include 0, so we can reject the null hypothesis of the indirect effect being = 0. </a:t>
            </a:r>
          </a:p>
          <a:p>
            <a:endParaRPr lang="en-GB" dirty="0"/>
          </a:p>
          <a:p>
            <a:r>
              <a:rPr lang="en-GB" dirty="0"/>
              <a:t>Another option available is to use other resampling methods like Monte Carlo to estimate confidence intervals. </a:t>
            </a:r>
          </a:p>
        </p:txBody>
      </p:sp>
      <p:sp>
        <p:nvSpPr>
          <p:cNvPr id="4" name="Slide Number Placeholder 3"/>
          <p:cNvSpPr>
            <a:spLocks noGrp="1"/>
          </p:cNvSpPr>
          <p:nvPr>
            <p:ph type="sldNum" sz="quarter" idx="5"/>
          </p:nvPr>
        </p:nvSpPr>
        <p:spPr/>
        <p:txBody>
          <a:bodyPr/>
          <a:lstStyle/>
          <a:p>
            <a:fld id="{9FFE7074-E719-4A72-A131-51638B034415}" type="slidenum">
              <a:rPr lang="en-GB" smtClean="0"/>
              <a:t>30</a:t>
            </a:fld>
            <a:endParaRPr lang="en-GB"/>
          </a:p>
        </p:txBody>
      </p:sp>
    </p:spTree>
    <p:extLst>
      <p:ext uri="{BB962C8B-B14F-4D97-AF65-F5344CB8AC3E}">
        <p14:creationId xmlns:p14="http://schemas.microsoft.com/office/powerpoint/2010/main" val="36666153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now talk about an approach to testing mediation that has been quite popular in the recent past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FE7074-E719-4A72-A131-51638B03441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62571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approach was based on a paper by Baron &amp; Kenny 1986 is dubbed the Causal Step Approach.  </a:t>
            </a:r>
          </a:p>
          <a:p>
            <a:endParaRPr lang="en-GB" dirty="0"/>
          </a:p>
          <a:p>
            <a:r>
              <a:rPr lang="en-GB" dirty="0"/>
              <a:t>This approach asks to first test if there is a significant total effect from x to y. If this effect is not significantly different from 0, then all testing and modelling stops. </a:t>
            </a:r>
          </a:p>
          <a:p>
            <a:r>
              <a:rPr lang="en-GB" dirty="0"/>
              <a:t>However, if this test is statistically significant, then a second pre-condition for mediation is that X affects M, and path “a” is significantly different from 0. </a:t>
            </a:r>
          </a:p>
          <a:p>
            <a:r>
              <a:rPr lang="en-GB" dirty="0"/>
              <a:t>If this precondition is also met, then we test if M affects Y while controlling for X.  If this is not the case, then M is not considered a mediator of X. </a:t>
            </a:r>
          </a:p>
          <a:p>
            <a:r>
              <a:rPr lang="en-GB" dirty="0"/>
              <a:t>If the third criterion is also met, then the direct effect of X on Y is compared to the total effect, and if the direct effect is closer to zero than the total effect and the direct is not statistically significant, it is said that the mediator M completely mediate the effect of X on the outcome. </a:t>
            </a:r>
          </a:p>
          <a:p>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32</a:t>
            </a:fld>
            <a:endParaRPr lang="en-GB"/>
          </a:p>
        </p:txBody>
      </p:sp>
    </p:spTree>
    <p:extLst>
      <p:ext uri="{BB962C8B-B14F-4D97-AF65-F5344CB8AC3E}">
        <p14:creationId xmlns:p14="http://schemas.microsoft.com/office/powerpoint/2010/main" val="42395467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The problem with this approach is that it is cumbersome: there are too many tests. If we want to test mediation the key test we need is that of the indirect effect. </a:t>
            </a:r>
          </a:p>
          <a:p>
            <a:endParaRPr lang="en-GB" dirty="0"/>
          </a:p>
          <a:p>
            <a:r>
              <a:rPr lang="en-GB" dirty="0"/>
              <a:t>Furthermore, the indirect effect ab may be significantly different from 0 even if effects “a” and “b” are not.  The inference regarding a*b should be based on this effect, not on singular estimated of a and b. </a:t>
            </a:r>
          </a:p>
          <a:p>
            <a:endParaRPr lang="en-GB" dirty="0"/>
          </a:p>
          <a:p>
            <a:r>
              <a:rPr lang="en-GB" dirty="0"/>
              <a:t>Finally, the Causal Step approach stops if there is not a total effect that is significantly different from 0. However, it is still possible that there may be an indirect effect even if the total effect is not significantly different from 0. Firstly, one has to keep in mind that the total effect is the sum of different effects that may have different signs. That said, it may also happen that the indirect effect is estimated more precisely than the direct effect, whereas the direct effect may be estimated with more uncertainty. If this is the case, the estimated total effect would also have larger uncertainty, which makes it more difficulty to reject the null hypothesis. So, it is possible to identify significant indirect effects even when the total effect is not significantly different from 0.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33</a:t>
            </a:fld>
            <a:endParaRPr lang="en-GB"/>
          </a:p>
        </p:txBody>
      </p:sp>
    </p:spTree>
    <p:extLst>
      <p:ext uri="{BB962C8B-B14F-4D97-AF65-F5344CB8AC3E}">
        <p14:creationId xmlns:p14="http://schemas.microsoft.com/office/powerpoint/2010/main" val="3448734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in this first presentation, I have introduced the key distinction between mediation and moderation, highlighting that mediation concerns question about causal mechanisms, how a treatment or an exposure influence an outcome through different processes that involve other constructs. Moderation instead investigates the contexts in which effects from a predictor to an outcome may change in their strength or their sign.</a:t>
            </a:r>
          </a:p>
          <a:p>
            <a:endParaRPr lang="en-GB" dirty="0"/>
          </a:p>
          <a:p>
            <a:r>
              <a:rPr lang="en-GB" dirty="0"/>
              <a:t>I have introduced a simple mediation model and provided examples of how estimate the different effects in the model using OLS methods. I have also emphasised that the key test is the test of significance of the indirect effect “ab”, the indirect effect through the mediator. So we do not need to apply the cumbersome causal approach to the study of mediation.</a:t>
            </a:r>
          </a:p>
          <a:p>
            <a:endParaRPr lang="en-GB" dirty="0"/>
          </a:p>
          <a:p>
            <a:r>
              <a:rPr lang="en-GB" dirty="0"/>
              <a:t>A final warning concerns the fact that mediation models are causal models, they make assumptions about causal relations between variables. But causality cannot be proven by statistical models alone, so it is important to apply retrain and consideration in building mediation models.  </a:t>
            </a:r>
          </a:p>
        </p:txBody>
      </p:sp>
      <p:sp>
        <p:nvSpPr>
          <p:cNvPr id="4" name="Slide Number Placeholder 3"/>
          <p:cNvSpPr>
            <a:spLocks noGrp="1"/>
          </p:cNvSpPr>
          <p:nvPr>
            <p:ph type="sldNum" sz="quarter" idx="5"/>
          </p:nvPr>
        </p:nvSpPr>
        <p:spPr/>
        <p:txBody>
          <a:bodyPr/>
          <a:lstStyle/>
          <a:p>
            <a:fld id="{9FFE7074-E719-4A72-A131-51638B034415}" type="slidenum">
              <a:rPr lang="en-GB" smtClean="0"/>
              <a:t>34</a:t>
            </a:fld>
            <a:endParaRPr lang="en-GB"/>
          </a:p>
        </p:txBody>
      </p:sp>
    </p:spTree>
    <p:extLst>
      <p:ext uri="{BB962C8B-B14F-4D97-AF65-F5344CB8AC3E}">
        <p14:creationId xmlns:p14="http://schemas.microsoft.com/office/powerpoint/2010/main" val="13912478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814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other words, in mediation we assume that a predictor X influences the outcome indirectly Y by influencing a mediating variable M, which in turn influences the outcome Y.</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4</a:t>
            </a:fld>
            <a:endParaRPr lang="en-GB"/>
          </a:p>
        </p:txBody>
      </p:sp>
    </p:spTree>
    <p:extLst>
      <p:ext uri="{BB962C8B-B14F-4D97-AF65-F5344CB8AC3E}">
        <p14:creationId xmlns:p14="http://schemas.microsoft.com/office/powerpoint/2010/main" val="2868352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For example, the predictor may be a treatment we apply on our terrain to ensure our plants grow and flourish. The mediator may be the presence of fungi and other organisms in the terrain that prevent growth of plants. The treatment works by removing fungi and thus by removing factors that hinder the growth of our plants.</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5</a:t>
            </a:fld>
            <a:endParaRPr lang="en-GB"/>
          </a:p>
        </p:txBody>
      </p:sp>
    </p:spTree>
    <p:extLst>
      <p:ext uri="{BB962C8B-B14F-4D97-AF65-F5344CB8AC3E}">
        <p14:creationId xmlns:p14="http://schemas.microsoft.com/office/powerpoint/2010/main" val="3322375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Another example: Peer support may reduce symptoms of Major Depression by increasing self-efficacy, the sense that someone has in their own ability to tackle some issues, which in turn can reduce symptoms of depression.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6</a:t>
            </a:fld>
            <a:endParaRPr lang="en-GB"/>
          </a:p>
        </p:txBody>
      </p:sp>
    </p:spTree>
    <p:extLst>
      <p:ext uri="{BB962C8B-B14F-4D97-AF65-F5344CB8AC3E}">
        <p14:creationId xmlns:p14="http://schemas.microsoft.com/office/powerpoint/2010/main" val="683481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moderator is a variable that qualifies the association between a predictor and an outcome. What it means is that the strength of the association or even the sign of the association between predictor and outcome changes </a:t>
            </a:r>
            <a:r>
              <a:rPr lang="en-GB" i="1" dirty="0"/>
              <a:t>depending </a:t>
            </a:r>
            <a:r>
              <a:rPr lang="en-GB" i="0" dirty="0"/>
              <a:t>on the values of the moderator. </a:t>
            </a:r>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7</a:t>
            </a:fld>
            <a:endParaRPr lang="en-GB"/>
          </a:p>
        </p:txBody>
      </p:sp>
    </p:spTree>
    <p:extLst>
      <p:ext uri="{BB962C8B-B14F-4D97-AF65-F5344CB8AC3E}">
        <p14:creationId xmlns:p14="http://schemas.microsoft.com/office/powerpoint/2010/main" val="2678810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example, one can manipulate the strength of an argument in favour of environmental taxes, e.g. highlighting key benefits that may accrue from this policy, and test if stronger arguments influence changes in attitudes.   Stronger arguments may lead to greater changes in attitudes. </a:t>
            </a:r>
          </a:p>
          <a:p>
            <a:r>
              <a:rPr lang="en-GB" dirty="0"/>
              <a:t>However, the relation between strength of arguments and attitude changes may depend on how an individual is personally engaged by these issues, how much the individual care and is affected by these issues. For example, people that may be more affected by these taxes, may be more engaged and consider the arguments more attentively and carefully. Because of their deeper processing of the message, they may be more influenced by the strength of the argument. </a:t>
            </a:r>
          </a:p>
        </p:txBody>
      </p:sp>
      <p:sp>
        <p:nvSpPr>
          <p:cNvPr id="4" name="Slide Number Placeholder 3"/>
          <p:cNvSpPr>
            <a:spLocks noGrp="1"/>
          </p:cNvSpPr>
          <p:nvPr>
            <p:ph type="sldNum" sz="quarter" idx="5"/>
          </p:nvPr>
        </p:nvSpPr>
        <p:spPr/>
        <p:txBody>
          <a:bodyPr/>
          <a:lstStyle/>
          <a:p>
            <a:fld id="{9FFE7074-E719-4A72-A131-51638B034415}" type="slidenum">
              <a:rPr lang="en-GB" smtClean="0"/>
              <a:t>8</a:t>
            </a:fld>
            <a:endParaRPr lang="en-GB"/>
          </a:p>
        </p:txBody>
      </p:sp>
    </p:spTree>
    <p:extLst>
      <p:ext uri="{BB962C8B-B14F-4D97-AF65-F5344CB8AC3E}">
        <p14:creationId xmlns:p14="http://schemas.microsoft.com/office/powerpoint/2010/main" val="2217862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example, the situation may take this form:  personal involvement varies, that is, how much these taxes will affect a person varies. Depending on this, the person may be more responsive to strong arguments when they are more involved, but may be less responsive and less likely to change attitudes when they are less engaged. In other words, the strength of the association between predictor and outcome, here represented by the red arrows, changes conditionally on the context, the moderator variable. </a:t>
            </a:r>
          </a:p>
        </p:txBody>
      </p:sp>
      <p:sp>
        <p:nvSpPr>
          <p:cNvPr id="4" name="Slide Number Placeholder 3"/>
          <p:cNvSpPr>
            <a:spLocks noGrp="1"/>
          </p:cNvSpPr>
          <p:nvPr>
            <p:ph type="sldNum" sz="quarter" idx="5"/>
          </p:nvPr>
        </p:nvSpPr>
        <p:spPr/>
        <p:txBody>
          <a:bodyPr/>
          <a:lstStyle/>
          <a:p>
            <a:fld id="{9FFE7074-E719-4A72-A131-51638B034415}" type="slidenum">
              <a:rPr lang="en-GB" smtClean="0"/>
              <a:t>9</a:t>
            </a:fld>
            <a:endParaRPr lang="en-GB"/>
          </a:p>
        </p:txBody>
      </p:sp>
    </p:spTree>
    <p:extLst>
      <p:ext uri="{BB962C8B-B14F-4D97-AF65-F5344CB8AC3E}">
        <p14:creationId xmlns:p14="http://schemas.microsoft.com/office/powerpoint/2010/main" val="413823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7C38D-4617-1843-5347-0175D982FA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C8FB73B-4EA6-33E5-5C4A-89638BCA98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B11DFF9-7305-8C1A-47E7-09E74699A143}"/>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F4B1E25A-44A4-43C3-062F-30551BADA2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DE4061-BA11-8EC4-8960-DBBA0DA38DC8}"/>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2407921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88667-B65F-3CA8-D9FC-3FB2A1775AC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CBB6B2-4AB8-9599-446C-B670A77E9C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88B5F0-B380-B749-D72A-615F9379C48D}"/>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75660ED9-3104-A94B-B746-027EC4E778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65FF66-0B03-AF1F-16EB-065B2074C93A}"/>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86688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BDCDF-799B-F6C2-97E2-CD01F3C6AD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F3B4C9-DA8A-AC70-C71A-4BB4274443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52CB3B-587E-0FB0-EB86-FDEBDC2426A5}"/>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713787B0-99F5-B941-B535-44185F22F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8E9E16-F034-2B0E-F556-AF9C07C463CA}"/>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1912167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1685979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16982697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250360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3946277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70"/>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608881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70"/>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8177272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1225791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9" y="2178754"/>
            <a:ext cx="5612445"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9"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912517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E1B3E-C341-1F03-82C0-18304CFEAD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E5138-E789-3D9E-889F-766903E6D8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80AEDD-0892-608F-0C92-339046B3A955}"/>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BA54B967-5089-DF76-DDAC-E30AF88C2F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3E232C-49B9-6327-9CC2-FA9B5E51DF0B}"/>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3888164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4950408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8128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9"/>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12642456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36383467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3322462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C40F4-65E6-1F40-8AA0-3E7AB0AD5A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CE8503-B622-43D6-C326-F7DEAD448C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B015AB-A062-3E81-B2F8-547724928CBE}"/>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93985850-9E36-CF5A-E8FD-0375B28C2E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A94274-5345-07A3-B1E3-328F8DBE3DD8}"/>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2843792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1D696-4164-2067-2BA3-5BFF2FBAF7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4374A0-5F88-E0A7-7162-1EB5E93B32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4BDCCE6-A3C9-1F0C-B9F3-7B30D12814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FAC9FC-A925-7DAB-53E1-5E56064B6D84}"/>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6" name="Footer Placeholder 5">
            <a:extLst>
              <a:ext uri="{FF2B5EF4-FFF2-40B4-BE49-F238E27FC236}">
                <a16:creationId xmlns:a16="http://schemas.microsoft.com/office/drawing/2014/main" id="{31564B5E-73C3-E3C4-4A5A-3110FCB789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BD61D6-66A9-594F-0475-8E6D55D671F8}"/>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51211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56197-18A4-F628-19DD-AF769D19D12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5A6DA9-1CB6-E299-D3BD-0C45A353F8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A1632D-0625-69A9-052B-FC2240CF6D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A3CC30E-BD30-3FF6-5076-1276E5269C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173A81-EF21-6685-37C9-56711F605F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F133FF0-47B8-287E-F251-7423CCC0365A}"/>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8" name="Footer Placeholder 7">
            <a:extLst>
              <a:ext uri="{FF2B5EF4-FFF2-40B4-BE49-F238E27FC236}">
                <a16:creationId xmlns:a16="http://schemas.microsoft.com/office/drawing/2014/main" id="{2ADC77CC-0442-A86C-2AF9-64DA6F30E3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731A86D-C65A-CB92-BBFD-82C38F700692}"/>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4236769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49ADF-B3E3-B034-232D-9CA2B4BE834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B90E67F-0B76-0E64-8A29-085B9B0A3B44}"/>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4" name="Footer Placeholder 3">
            <a:extLst>
              <a:ext uri="{FF2B5EF4-FFF2-40B4-BE49-F238E27FC236}">
                <a16:creationId xmlns:a16="http://schemas.microsoft.com/office/drawing/2014/main" id="{9CB08BEB-1DD3-CD59-16AB-DCDBDD79197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58699D-80E0-A067-2342-6553A1592D57}"/>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1627562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46298-2593-4B0D-1623-0E3C2D474998}"/>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3" name="Footer Placeholder 2">
            <a:extLst>
              <a:ext uri="{FF2B5EF4-FFF2-40B4-BE49-F238E27FC236}">
                <a16:creationId xmlns:a16="http://schemas.microsoft.com/office/drawing/2014/main" id="{F3C25058-F2BF-DDA9-C635-3A8EB40F92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50ED571-1260-DEDA-D13D-AE185ADADA48}"/>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1641079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2E6F9-0E5B-B91A-F0A4-326215E8F2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F14EDCD-3C57-AB57-08BF-CA8677AA18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EF5F313-41D1-E599-6E00-CB9464AF7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3D714C-08C0-B170-7140-74D5D9C67451}"/>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6" name="Footer Placeholder 5">
            <a:extLst>
              <a:ext uri="{FF2B5EF4-FFF2-40B4-BE49-F238E27FC236}">
                <a16:creationId xmlns:a16="http://schemas.microsoft.com/office/drawing/2014/main" id="{41CC3EF8-EC61-6A51-67FB-CB33D915A4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39A1-C57B-26A7-224F-4E27F62D85D8}"/>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2072493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6E458-FBCA-8043-98EA-F4FE2ECA8A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F4B6844-BE20-29B3-6896-6AE7DC606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D43BE97-CE0E-E31D-E89D-DE76D6865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F88AAD-FBA0-1E25-9E1D-73DDFB0778C4}"/>
              </a:ext>
            </a:extLst>
          </p:cNvPr>
          <p:cNvSpPr>
            <a:spLocks noGrp="1"/>
          </p:cNvSpPr>
          <p:nvPr>
            <p:ph type="dt" sz="half" idx="10"/>
          </p:nvPr>
        </p:nvSpPr>
        <p:spPr/>
        <p:txBody>
          <a:bodyPr/>
          <a:lstStyle/>
          <a:p>
            <a:fld id="{C1B80B86-4989-4F19-86AB-22828AD8CD57}" type="datetimeFigureOut">
              <a:rPr lang="en-GB" smtClean="0"/>
              <a:t>18/12/2023</a:t>
            </a:fld>
            <a:endParaRPr lang="en-GB"/>
          </a:p>
        </p:txBody>
      </p:sp>
      <p:sp>
        <p:nvSpPr>
          <p:cNvPr id="6" name="Footer Placeholder 5">
            <a:extLst>
              <a:ext uri="{FF2B5EF4-FFF2-40B4-BE49-F238E27FC236}">
                <a16:creationId xmlns:a16="http://schemas.microsoft.com/office/drawing/2014/main" id="{6E9EAC53-2AEB-EE84-A76A-2835942D0E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61D2A3-AA2C-DA02-FBFB-71BE9EEC275E}"/>
              </a:ext>
            </a:extLst>
          </p:cNvPr>
          <p:cNvSpPr>
            <a:spLocks noGrp="1"/>
          </p:cNvSpPr>
          <p:nvPr>
            <p:ph type="sldNum" sz="quarter" idx="12"/>
          </p:nvPr>
        </p:nvSpPr>
        <p:spPr/>
        <p:txBody>
          <a:bodyPr/>
          <a:lstStyle/>
          <a:p>
            <a:fld id="{83BE10A7-0AEF-453D-833E-2185FF13F6E7}" type="slidenum">
              <a:rPr lang="en-GB" smtClean="0"/>
              <a:t>‹#›</a:t>
            </a:fld>
            <a:endParaRPr lang="en-GB"/>
          </a:p>
        </p:txBody>
      </p:sp>
    </p:spTree>
    <p:extLst>
      <p:ext uri="{BB962C8B-B14F-4D97-AF65-F5344CB8AC3E}">
        <p14:creationId xmlns:p14="http://schemas.microsoft.com/office/powerpoint/2010/main" val="93120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AFBCD9-443E-559B-9008-7E11AAF3E0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192A61-9DFE-CE5B-2285-76DED92E5A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668673-193B-CC4F-B027-91399CC568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80B86-4989-4F19-86AB-22828AD8CD57}" type="datetimeFigureOut">
              <a:rPr lang="en-GB" smtClean="0"/>
              <a:t>18/12/2023</a:t>
            </a:fld>
            <a:endParaRPr lang="en-GB"/>
          </a:p>
        </p:txBody>
      </p:sp>
      <p:sp>
        <p:nvSpPr>
          <p:cNvPr id="5" name="Footer Placeholder 4">
            <a:extLst>
              <a:ext uri="{FF2B5EF4-FFF2-40B4-BE49-F238E27FC236}">
                <a16:creationId xmlns:a16="http://schemas.microsoft.com/office/drawing/2014/main" id="{4783A83E-3E2C-CB38-4EF1-9BE6844A2F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FF0877C-029E-715A-B730-514D98FD5A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BE10A7-0AEF-453D-833E-2185FF13F6E7}" type="slidenum">
              <a:rPr lang="en-GB" smtClean="0"/>
              <a:t>‹#›</a:t>
            </a:fld>
            <a:endParaRPr lang="en-GB"/>
          </a:p>
        </p:txBody>
      </p:sp>
    </p:spTree>
    <p:extLst>
      <p:ext uri="{BB962C8B-B14F-4D97-AF65-F5344CB8AC3E}">
        <p14:creationId xmlns:p14="http://schemas.microsoft.com/office/powerpoint/2010/main" val="866653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1891800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46"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10.png"/></Relationships>
</file>

<file path=ppt/slides/_rels/slide15.xml.rels><?xml version="1.0" encoding="UTF-8" standalone="yes"?>
<Relationships xmlns="http://schemas.openxmlformats.org/package/2006/relationships"><Relationship Id="rId3" Type="http://schemas.openxmlformats.org/officeDocument/2006/relationships/image" Target="../media/image19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20.png"/><Relationship Id="rId5" Type="http://schemas.openxmlformats.org/officeDocument/2006/relationships/image" Target="../media/image21.png"/><Relationship Id="rId4" Type="http://schemas.openxmlformats.org/officeDocument/2006/relationships/image" Target="../media/image200.png"/></Relationships>
</file>

<file path=ppt/slides/_rels/slide16.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30.png"/><Relationship Id="rId5" Type="http://schemas.openxmlformats.org/officeDocument/2006/relationships/image" Target="../media/image30.png"/><Relationship Id="rId4" Type="http://schemas.openxmlformats.org/officeDocument/2006/relationships/image" Target="../media/image210.png"/></Relationships>
</file>

<file path=ppt/slides/_rels/slide17.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30.png"/><Relationship Id="rId4" Type="http://schemas.openxmlformats.org/officeDocument/2006/relationships/image" Target="../media/image210.png"/></Relationships>
</file>

<file path=ppt/slides/_rels/slide18.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30.png"/><Relationship Id="rId4" Type="http://schemas.openxmlformats.org/officeDocument/2006/relationships/image" Target="../media/image210.png"/></Relationships>
</file>

<file path=ppt/slides/_rels/slide19.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0.png"/><Relationship Id="rId4" Type="http://schemas.openxmlformats.org/officeDocument/2006/relationships/image" Target="../media/image2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1.png"/><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30.png"/><Relationship Id="rId5" Type="http://schemas.openxmlformats.org/officeDocument/2006/relationships/image" Target="../media/image1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4.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40.png"/></Relationships>
</file>

<file path=ppt/slides/_rels/slide25.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260.png"/><Relationship Id="rId4" Type="http://schemas.openxmlformats.org/officeDocument/2006/relationships/image" Target="../media/image140.png"/></Relationships>
</file>

<file path=ppt/slides/_rels/slide26.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140.png"/></Relationships>
</file>

<file path=ppt/slides/_rels/slide27.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8.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28.png"/></Relationships>
</file>

<file path=ppt/slides/_rels/slide2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698376"/>
            <a:ext cx="11465492" cy="2048185"/>
          </a:xfrm>
        </p:spPr>
        <p:txBody>
          <a:bodyPr>
            <a:normAutofit/>
          </a:bodyPr>
          <a:lstStyle/>
          <a:p>
            <a:r>
              <a:rPr lang="en-GB" sz="4400" dirty="0"/>
              <a:t>An Introduction to Mediation and Moderation </a:t>
            </a:r>
            <a:br>
              <a:rPr lang="en-GB" sz="4400" dirty="0"/>
            </a:br>
            <a:r>
              <a:rPr lang="en-GB" sz="4400" dirty="0"/>
              <a:t>Part #1</a:t>
            </a: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996069"/>
            <a:ext cx="11465492" cy="1535110"/>
          </a:xfrm>
        </p:spPr>
        <p:txBody>
          <a:bodyPr/>
          <a:lstStyle/>
          <a:p>
            <a:r>
              <a:rPr lang="en-GB" dirty="0" err="1"/>
              <a:t>Dr.</a:t>
            </a:r>
            <a:r>
              <a:rPr lang="en-GB" dirty="0"/>
              <a:t> Oliver Perra</a:t>
            </a:r>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4081961A-6232-7062-5625-590A080D7E72}"/>
              </a:ext>
            </a:extLst>
          </p:cNvPr>
          <p:cNvSpPr txBox="1"/>
          <p:nvPr/>
        </p:nvSpPr>
        <p:spPr>
          <a:xfrm>
            <a:off x="470264" y="1363113"/>
            <a:ext cx="10998926" cy="58477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Mediation: </a:t>
            </a:r>
            <a:r>
              <a:rPr lang="en-GB" sz="3200" b="1" i="1" dirty="0"/>
              <a:t>How</a:t>
            </a:r>
            <a:r>
              <a:rPr lang="en-GB" sz="3200" i="1" dirty="0"/>
              <a:t> </a:t>
            </a:r>
            <a:r>
              <a:rPr lang="en-GB" sz="3200" dirty="0"/>
              <a:t>predictors influence outcomes</a:t>
            </a:r>
          </a:p>
        </p:txBody>
      </p:sp>
      <p:pic>
        <p:nvPicPr>
          <p:cNvPr id="7" name="Picture 6">
            <a:extLst>
              <a:ext uri="{FF2B5EF4-FFF2-40B4-BE49-F238E27FC236}">
                <a16:creationId xmlns:a16="http://schemas.microsoft.com/office/drawing/2014/main" id="{5B7254E5-476F-FB8B-E035-B9AFA3EC0F6E}"/>
              </a:ext>
            </a:extLst>
          </p:cNvPr>
          <p:cNvPicPr>
            <a:picLocks noChangeAspect="1"/>
          </p:cNvPicPr>
          <p:nvPr/>
        </p:nvPicPr>
        <p:blipFill>
          <a:blip r:embed="rId3"/>
          <a:stretch>
            <a:fillRect/>
          </a:stretch>
        </p:blipFill>
        <p:spPr>
          <a:xfrm>
            <a:off x="8164285" y="1655500"/>
            <a:ext cx="3685935" cy="1545514"/>
          </a:xfrm>
          <a:prstGeom prst="rect">
            <a:avLst/>
          </a:prstGeom>
        </p:spPr>
      </p:pic>
      <p:sp>
        <p:nvSpPr>
          <p:cNvPr id="8" name="TextBox 7">
            <a:extLst>
              <a:ext uri="{FF2B5EF4-FFF2-40B4-BE49-F238E27FC236}">
                <a16:creationId xmlns:a16="http://schemas.microsoft.com/office/drawing/2014/main" id="{5B635E90-5926-7BFE-AF41-1446FCD388CC}"/>
              </a:ext>
            </a:extLst>
          </p:cNvPr>
          <p:cNvSpPr txBox="1"/>
          <p:nvPr/>
        </p:nvSpPr>
        <p:spPr>
          <a:xfrm>
            <a:off x="374470" y="3656987"/>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Moderation: </a:t>
            </a:r>
            <a:r>
              <a:rPr lang="en-GB" sz="3200" b="1" i="1" dirty="0"/>
              <a:t>When </a:t>
            </a:r>
            <a:r>
              <a:rPr lang="en-GB" sz="3200" dirty="0"/>
              <a:t>and</a:t>
            </a:r>
            <a:r>
              <a:rPr lang="en-GB" sz="3200" b="1" dirty="0"/>
              <a:t> </a:t>
            </a:r>
            <a:r>
              <a:rPr lang="en-GB" sz="3200" b="1" i="1" dirty="0"/>
              <a:t>for whom</a:t>
            </a:r>
            <a:r>
              <a:rPr lang="en-GB" sz="3200" i="1" dirty="0"/>
              <a:t> </a:t>
            </a:r>
            <a:r>
              <a:rPr lang="en-GB" sz="3200" dirty="0"/>
              <a:t>predictors influence outcomes</a:t>
            </a:r>
          </a:p>
        </p:txBody>
      </p:sp>
      <p:pic>
        <p:nvPicPr>
          <p:cNvPr id="20" name="Picture 19">
            <a:extLst>
              <a:ext uri="{FF2B5EF4-FFF2-40B4-BE49-F238E27FC236}">
                <a16:creationId xmlns:a16="http://schemas.microsoft.com/office/drawing/2014/main" id="{08DB4C92-3818-301A-3D0E-DC1D424AC934}"/>
              </a:ext>
            </a:extLst>
          </p:cNvPr>
          <p:cNvPicPr>
            <a:picLocks noChangeAspect="1"/>
          </p:cNvPicPr>
          <p:nvPr/>
        </p:nvPicPr>
        <p:blipFill>
          <a:blip r:embed="rId4"/>
          <a:stretch>
            <a:fillRect/>
          </a:stretch>
        </p:blipFill>
        <p:spPr>
          <a:xfrm>
            <a:off x="6596880" y="4660370"/>
            <a:ext cx="5220650" cy="1816443"/>
          </a:xfrm>
          <a:prstGeom prst="rect">
            <a:avLst/>
          </a:prstGeom>
        </p:spPr>
      </p:pic>
    </p:spTree>
    <p:extLst>
      <p:ext uri="{BB962C8B-B14F-4D97-AF65-F5344CB8AC3E}">
        <p14:creationId xmlns:p14="http://schemas.microsoft.com/office/powerpoint/2010/main" val="2297080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6516-A737-E00A-4D2A-4848E143EAF2}"/>
              </a:ext>
            </a:extLst>
          </p:cNvPr>
          <p:cNvSpPr>
            <a:spLocks noGrp="1"/>
          </p:cNvSpPr>
          <p:nvPr>
            <p:ph type="title"/>
          </p:nvPr>
        </p:nvSpPr>
        <p:spPr/>
        <p:txBody>
          <a:bodyPr/>
          <a:lstStyle/>
          <a:p>
            <a:r>
              <a:rPr lang="en-GB" dirty="0">
                <a:solidFill>
                  <a:schemeClr val="bg1"/>
                </a:solidFill>
              </a:rPr>
              <a:t>Simple Mediation Model</a:t>
            </a:r>
          </a:p>
        </p:txBody>
      </p:sp>
      <p:sp>
        <p:nvSpPr>
          <p:cNvPr id="3" name="Content Placeholder 2">
            <a:extLst>
              <a:ext uri="{FF2B5EF4-FFF2-40B4-BE49-F238E27FC236}">
                <a16:creationId xmlns:a16="http://schemas.microsoft.com/office/drawing/2014/main" id="{F5A937DC-8734-0964-A876-AE24E322FB1A}"/>
              </a:ext>
            </a:extLst>
          </p:cNvPr>
          <p:cNvSpPr>
            <a:spLocks noGrp="1"/>
          </p:cNvSpPr>
          <p:nvPr>
            <p:ph idx="1"/>
          </p:nvPr>
        </p:nvSpPr>
        <p:spPr/>
        <p:txBody>
          <a:bodyPr/>
          <a:lstStyle/>
          <a:p>
            <a:endParaRPr lang="en-GB" dirty="0"/>
          </a:p>
        </p:txBody>
      </p:sp>
      <p:sp>
        <p:nvSpPr>
          <p:cNvPr id="4" name="Rectangle 3">
            <a:extLst>
              <a:ext uri="{FF2B5EF4-FFF2-40B4-BE49-F238E27FC236}">
                <a16:creationId xmlns:a16="http://schemas.microsoft.com/office/drawing/2014/main" id="{EF8206E6-1823-EB36-392F-31C5E32E012B}"/>
              </a:ext>
            </a:extLst>
          </p:cNvPr>
          <p:cNvSpPr/>
          <p:nvPr/>
        </p:nvSpPr>
        <p:spPr>
          <a:xfrm>
            <a:off x="3148149" y="3511982"/>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33DEFF9D-9082-CA03-6D6E-5DE3AC4C6D20}"/>
              </a:ext>
            </a:extLst>
          </p:cNvPr>
          <p:cNvSpPr/>
          <p:nvPr/>
        </p:nvSpPr>
        <p:spPr>
          <a:xfrm>
            <a:off x="7343816" y="3511980"/>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900FBCDE-E862-B92B-D341-5052900C56A0}"/>
              </a:ext>
            </a:extLst>
          </p:cNvPr>
          <p:cNvSpPr/>
          <p:nvPr/>
        </p:nvSpPr>
        <p:spPr>
          <a:xfrm>
            <a:off x="5160762" y="2235066"/>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Med</a:t>
            </a:r>
          </a:p>
        </p:txBody>
      </p:sp>
      <p:cxnSp>
        <p:nvCxnSpPr>
          <p:cNvPr id="7" name="Straight Arrow Connector 6">
            <a:extLst>
              <a:ext uri="{FF2B5EF4-FFF2-40B4-BE49-F238E27FC236}">
                <a16:creationId xmlns:a16="http://schemas.microsoft.com/office/drawing/2014/main" id="{3E9C539A-6DEF-8B56-5277-F4715C4542C8}"/>
              </a:ext>
            </a:extLst>
          </p:cNvPr>
          <p:cNvCxnSpPr>
            <a:cxnSpLocks/>
            <a:stCxn id="4" idx="3"/>
            <a:endCxn id="5" idx="1"/>
          </p:cNvCxnSpPr>
          <p:nvPr/>
        </p:nvCxnSpPr>
        <p:spPr>
          <a:xfrm flipV="1">
            <a:off x="3998167" y="3890837"/>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5650726-2799-3DA5-7CDC-463C53AE6FBE}"/>
              </a:ext>
            </a:extLst>
          </p:cNvPr>
          <p:cNvCxnSpPr>
            <a:cxnSpLocks/>
            <a:stCxn id="4" idx="0"/>
            <a:endCxn id="6" idx="1"/>
          </p:cNvCxnSpPr>
          <p:nvPr/>
        </p:nvCxnSpPr>
        <p:spPr>
          <a:xfrm flipV="1">
            <a:off x="3573158" y="2626044"/>
            <a:ext cx="1587604" cy="88593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A383EE7-A4FC-EE15-99C3-F8F54E48F596}"/>
              </a:ext>
            </a:extLst>
          </p:cNvPr>
          <p:cNvCxnSpPr>
            <a:cxnSpLocks/>
            <a:stCxn id="6" idx="3"/>
            <a:endCxn id="5" idx="1"/>
          </p:cNvCxnSpPr>
          <p:nvPr/>
        </p:nvCxnSpPr>
        <p:spPr>
          <a:xfrm>
            <a:off x="6096000" y="2626044"/>
            <a:ext cx="1247816" cy="126479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019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Simple mediation model</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
        <p:nvSpPr>
          <p:cNvPr id="4" name="Rectangle 3">
            <a:extLst>
              <a:ext uri="{FF2B5EF4-FFF2-40B4-BE49-F238E27FC236}">
                <a16:creationId xmlns:a16="http://schemas.microsoft.com/office/drawing/2014/main" id="{625B0C8B-FCB2-C45F-E43E-F013EB241D12}"/>
              </a:ext>
            </a:extLst>
          </p:cNvPr>
          <p:cNvSpPr/>
          <p:nvPr/>
        </p:nvSpPr>
        <p:spPr>
          <a:xfrm>
            <a:off x="3148149" y="3511982"/>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BB8088A6-36E3-31FA-A2F5-C690D4A24E1F}"/>
              </a:ext>
            </a:extLst>
          </p:cNvPr>
          <p:cNvSpPr/>
          <p:nvPr/>
        </p:nvSpPr>
        <p:spPr>
          <a:xfrm>
            <a:off x="7343816" y="3511980"/>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DCA444CF-D13A-EA4A-2BF3-3B56CDAFE0B8}"/>
              </a:ext>
            </a:extLst>
          </p:cNvPr>
          <p:cNvSpPr/>
          <p:nvPr/>
        </p:nvSpPr>
        <p:spPr>
          <a:xfrm>
            <a:off x="5160762" y="2235066"/>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b="1" dirty="0"/>
              <a:t>M</a:t>
            </a:r>
            <a:endParaRPr lang="en-GB" sz="3600" b="1" dirty="0"/>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3890837"/>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3573158" y="2626044"/>
            <a:ext cx="1587604" cy="88593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6096000" y="2626044"/>
            <a:ext cx="1247816" cy="126479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725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Simple mediation model</a:t>
            </a: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31090"/>
                <a:ext cx="7603514" cy="1200329"/>
              </a:xfrm>
              <a:prstGeom prst="rect">
                <a:avLst/>
              </a:prstGeom>
              <a:noFill/>
            </p:spPr>
            <p:txBody>
              <a:bodyPr wrap="square" rtlCol="0">
                <a:spAutoFit/>
              </a:bodyPr>
              <a:lstStyle/>
              <a:p>
                <a:r>
                  <a:rPr lang="en-GB" b="0" i="1" dirty="0">
                    <a:latin typeface="Cambria Math" panose="02040503050406030204" pitchFamily="18" charset="0"/>
                    <a:ea typeface="Cambria Math" panose="02040503050406030204" pitchFamily="18" charset="0"/>
                  </a:rPr>
                  <a:t>c</a:t>
                </a:r>
                <a:r>
                  <a:rPr lang="en-GB" b="0" dirty="0"/>
                  <a:t> </a:t>
                </a:r>
                <a14:m>
                  <m:oMath xmlns:m="http://schemas.openxmlformats.org/officeDocument/2006/math">
                    <m:r>
                      <a:rPr lang="en-GB" b="0" i="1" smtClean="0">
                        <a:latin typeface="Cambria Math" panose="02040503050406030204" pitchFamily="18" charset="0"/>
                      </a:rPr>
                      <m:t>: </m:t>
                    </m:r>
                    <m:r>
                      <a:rPr lang="en-GB" b="0" i="1" smtClean="0">
                        <a:latin typeface="Cambria Math" panose="02040503050406030204" pitchFamily="18" charset="0"/>
                      </a:rPr>
                      <m:t>𝐷𝑖𝑟𝑒𝑐𝑡</m:t>
                    </m:r>
                    <m:r>
                      <a:rPr lang="en-GB" b="0" i="1" smtClean="0">
                        <a:latin typeface="Cambria Math" panose="02040503050406030204" pitchFamily="18" charset="0"/>
                      </a:rPr>
                      <m:t> </m:t>
                    </m:r>
                    <m:r>
                      <a:rPr lang="en-GB" b="0" i="1" smtClean="0">
                        <a:latin typeface="Cambria Math" panose="02040503050406030204" pitchFamily="18" charset="0"/>
                      </a:rPr>
                      <m:t>𝑒𝑓𝑓𝑒𝑐𝑡</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 →</m:t>
                    </m:r>
                    <m:r>
                      <a:rPr lang="en-GB" b="0" i="1" smtClean="0">
                        <a:latin typeface="Cambria Math" panose="02040503050406030204" pitchFamily="18" charset="0"/>
                      </a:rPr>
                      <m:t>𝑌</m:t>
                    </m:r>
                    <m:r>
                      <a:rPr lang="en-GB" b="0" i="1" smtClean="0">
                        <a:latin typeface="Cambria Math" panose="02040503050406030204" pitchFamily="18" charset="0"/>
                      </a:rPr>
                      <m:t> </m:t>
                    </m:r>
                  </m:oMath>
                </a14:m>
                <a:endParaRPr lang="en-GB" b="0" dirty="0"/>
              </a:p>
              <a:p>
                <a:endParaRPr lang="en-GB" b="0" i="1"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 : </m:t>
                      </m:r>
                      <m:r>
                        <a:rPr lang="en-GB" b="0" i="1" smtClean="0">
                          <a:latin typeface="Cambria Math" panose="02040503050406030204" pitchFamily="18" charset="0"/>
                        </a:rPr>
                        <m:t>𝐼𝑛𝑑𝑖𝑟𝑒𝑐𝑡</m:t>
                      </m:r>
                      <m:r>
                        <a:rPr lang="en-GB" b="0" i="1" smtClean="0">
                          <a:latin typeface="Cambria Math" panose="02040503050406030204" pitchFamily="18" charset="0"/>
                        </a:rPr>
                        <m:t> </m:t>
                      </m:r>
                      <m:r>
                        <a:rPr lang="en-GB" b="0" i="1" smtClean="0">
                          <a:latin typeface="Cambria Math" panose="02040503050406030204" pitchFamily="18" charset="0"/>
                        </a:rPr>
                        <m:t>𝑒𝑓𝑓𝑒𝑐𝑡</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 →</m:t>
                      </m:r>
                      <m:r>
                        <a:rPr lang="en-GB" b="0" i="1" smtClean="0">
                          <a:latin typeface="Cambria Math" panose="02040503050406030204" pitchFamily="18" charset="0"/>
                        </a:rPr>
                        <m:t>𝑌</m:t>
                      </m:r>
                      <m:r>
                        <a:rPr lang="en-GB" b="0" i="1" smtClean="0">
                          <a:latin typeface="Cambria Math" panose="02040503050406030204" pitchFamily="18" charset="0"/>
                        </a:rPr>
                        <m:t> </m:t>
                      </m:r>
                    </m:oMath>
                  </m:oMathPara>
                </a14:m>
                <a:endParaRPr lang="en-GB" b="0" dirty="0"/>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31090"/>
                <a:ext cx="7603514" cy="1200329"/>
              </a:xfrm>
              <a:prstGeom prst="rect">
                <a:avLst/>
              </a:prstGeom>
              <a:blipFill>
                <a:blip r:embed="rId3"/>
                <a:stretch>
                  <a:fillRect l="-641" t="-4061"/>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767955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Simple mediation model: Ordinary Least Squares</a:t>
            </a: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CBC576F-3420-F646-DDF7-5CEBF38A4BB6}"/>
              </a:ext>
            </a:extLst>
          </p:cNvPr>
          <p:cNvSpPr txBox="1"/>
          <p:nvPr/>
        </p:nvSpPr>
        <p:spPr>
          <a:xfrm>
            <a:off x="5313982" y="4907902"/>
            <a:ext cx="6256930" cy="923330"/>
          </a:xfrm>
          <a:prstGeom prst="rect">
            <a:avLst/>
          </a:prstGeom>
          <a:noFill/>
        </p:spPr>
        <p:txBody>
          <a:bodyPr wrap="square" rtlCol="0">
            <a:spAutoFit/>
          </a:bodyPr>
          <a:lstStyle/>
          <a:p>
            <a:endParaRPr lang="en-GB" dirty="0">
              <a:sym typeface="Wingdings" panose="05000000000000000000" pitchFamily="2" charset="2"/>
            </a:endParaRPr>
          </a:p>
          <a:p>
            <a:endParaRPr lang="en-GB" dirty="0">
              <a:sym typeface="Wingdings" panose="05000000000000000000" pitchFamily="2" charset="2"/>
            </a:endParaRPr>
          </a:p>
          <a:p>
            <a:endParaRPr lang="en-GB" dirty="0"/>
          </a:p>
        </p:txBody>
      </p:sp>
    </p:spTree>
    <p:extLst>
      <p:ext uri="{BB962C8B-B14F-4D97-AF65-F5344CB8AC3E}">
        <p14:creationId xmlns:p14="http://schemas.microsoft.com/office/powerpoint/2010/main" val="2527173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Simple mediation model: Ordinary Least Squares</a:t>
            </a:r>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cxnSpLocks/>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313982" y="4907902"/>
                <a:ext cx="6256930" cy="1512978"/>
              </a:xfrm>
              <a:prstGeom prst="rect">
                <a:avLst/>
              </a:prstGeom>
              <a:noFill/>
            </p:spPr>
            <p:txBody>
              <a:bodyPr wrap="square" rtlCol="0">
                <a:spAutoFit/>
              </a:bodyPr>
              <a:lstStyle/>
              <a:p>
                <a:r>
                  <a:rPr lang="en-GB" b="1" dirty="0"/>
                  <a:t>Direct Effect X </a:t>
                </a:r>
                <a:r>
                  <a:rPr lang="en-GB" b="1" dirty="0">
                    <a:sym typeface="Wingdings" panose="05000000000000000000" pitchFamily="2" charset="2"/>
                  </a:rPr>
                  <a:t> Y:</a:t>
                </a:r>
              </a:p>
              <a:p>
                <a:endParaRPr lang="en-GB" dirty="0">
                  <a:sym typeface="Wingdings" panose="05000000000000000000" pitchFamily="2" charset="2"/>
                </a:endParaRPr>
              </a:p>
              <a:p>
                <a14:m>
                  <m:oMath xmlns:m="http://schemas.openxmlformats.org/officeDocument/2006/math">
                    <m:r>
                      <a:rPr lang="en-GB" b="0" i="1" smtClean="0">
                        <a:solidFill>
                          <a:schemeClr val="tx1"/>
                        </a:solidFill>
                        <a:latin typeface="Cambria Math" panose="02040503050406030204" pitchFamily="18" charset="0"/>
                      </a:rPr>
                      <m:t>𝑐</m:t>
                    </m:r>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acc>
                          <m:accPr>
                            <m:chr m:val="̂"/>
                            <m:ctrlPr>
                              <a:rPr lang="en-GB" b="0" i="1" smtClean="0">
                                <a:solidFill>
                                  <a:schemeClr val="tx1"/>
                                </a:solidFill>
                                <a:latin typeface="Cambria Math" panose="02040503050406030204" pitchFamily="18" charset="0"/>
                              </a:rPr>
                            </m:ctrlPr>
                          </m:accPr>
                          <m:e>
                            <m:r>
                              <a:rPr lang="en-GB" b="0" i="1" smtClean="0">
                                <a:solidFill>
                                  <a:schemeClr val="tx1"/>
                                </a:solidFill>
                                <a:latin typeface="Cambria Math" panose="02040503050406030204" pitchFamily="18" charset="0"/>
                              </a:rPr>
                              <m:t>𝑌</m:t>
                            </m:r>
                          </m:e>
                        </m:acc>
                        <m:r>
                          <a:rPr lang="en-GB" b="0" i="1" smtClean="0">
                            <a:solidFill>
                              <a:schemeClr val="tx1"/>
                            </a:solidFill>
                            <a:latin typeface="Cambria Math" panose="02040503050406030204" pitchFamily="18" charset="0"/>
                          </a:rPr>
                          <m:t> |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r>
                              <a:rPr lang="en-GB" b="0" i="1" smtClean="0">
                                <a:solidFill>
                                  <a:schemeClr val="accent6">
                                    <a:lumMod val="75000"/>
                                  </a:schemeClr>
                                </a:solidFill>
                                <a:latin typeface="Cambria Math" panose="02040503050406030204" pitchFamily="18" charset="0"/>
                              </a:rPr>
                              <m:t>𝑀</m:t>
                            </m:r>
                            <m:r>
                              <a:rPr lang="en-GB" b="0" i="1" smtClean="0">
                                <a:solidFill>
                                  <a:schemeClr val="accent6">
                                    <a:lumMod val="75000"/>
                                  </a:schemeClr>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e>
                        </m:d>
                      </m:e>
                    </m:d>
                    <m:r>
                      <a:rPr lang="en-GB" b="0" i="1" smtClean="0">
                        <a:solidFill>
                          <a:schemeClr val="tx1"/>
                        </a:solidFill>
                        <a:latin typeface="Cambria Math" panose="02040503050406030204" pitchFamily="18" charset="0"/>
                      </a:rPr>
                      <m:t> −</m:t>
                    </m:r>
                  </m:oMath>
                </a14:m>
                <a:r>
                  <a:rPr lang="en-GB" dirty="0">
                    <a:sym typeface="Wingdings" panose="05000000000000000000" pitchFamily="2" charset="2"/>
                  </a:rPr>
                  <a:t> </a:t>
                </a:r>
                <a14:m>
                  <m:oMath xmlns:m="http://schemas.openxmlformats.org/officeDocument/2006/math">
                    <m:d>
                      <m:dPr>
                        <m:begChr m:val="{"/>
                        <m:endChr m:val="}"/>
                        <m:ctrlPr>
                          <a:rPr lang="en-GB" b="0" i="1" smtClean="0">
                            <a:latin typeface="Cambria Math" panose="02040503050406030204" pitchFamily="18" charset="0"/>
                          </a:rPr>
                        </m:ctrlPr>
                      </m:dPr>
                      <m:e>
                        <m:acc>
                          <m:accPr>
                            <m:chr m:val="̂"/>
                            <m:ctrlPr>
                              <a:rPr lang="en-GB" b="0" i="1" smtClean="0">
                                <a:solidFill>
                                  <a:schemeClr val="tx1"/>
                                </a:solidFill>
                                <a:latin typeface="Cambria Math" panose="02040503050406030204" pitchFamily="18" charset="0"/>
                              </a:rPr>
                            </m:ctrlPr>
                          </m:accPr>
                          <m:e>
                            <m:r>
                              <a:rPr lang="en-GB" b="0" i="1" smtClean="0">
                                <a:solidFill>
                                  <a:schemeClr val="tx1"/>
                                </a:solidFill>
                                <a:latin typeface="Cambria Math" panose="02040503050406030204" pitchFamily="18" charset="0"/>
                              </a:rPr>
                              <m:t>𝑌</m:t>
                            </m:r>
                          </m:e>
                        </m:acc>
                        <m:r>
                          <a:rPr lang="en-GB" b="0" i="1" smtClean="0">
                            <a:solidFill>
                              <a:schemeClr val="tx1"/>
                            </a:solidFill>
                            <a:latin typeface="Cambria Math" panose="02040503050406030204" pitchFamily="18" charset="0"/>
                          </a:rPr>
                          <m:t> |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rgbClr val="C00000"/>
                                </a:solidFill>
                                <a:latin typeface="Cambria Math" panose="02040503050406030204" pitchFamily="18" charset="0"/>
                              </a:rPr>
                              <m:t>−1 , </m:t>
                            </m:r>
                            <m:r>
                              <a:rPr lang="en-GB" b="0" i="1" smtClean="0">
                                <a:solidFill>
                                  <a:schemeClr val="accent6">
                                    <a:lumMod val="75000"/>
                                  </a:schemeClr>
                                </a:solidFill>
                                <a:latin typeface="Cambria Math" panose="02040503050406030204" pitchFamily="18" charset="0"/>
                              </a:rPr>
                              <m:t>𝑀</m:t>
                            </m:r>
                            <m:r>
                              <a:rPr lang="en-GB" b="0" i="1" smtClean="0">
                                <a:solidFill>
                                  <a:schemeClr val="accent6">
                                    <a:lumMod val="75000"/>
                                  </a:schemeClr>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e>
                        </m:d>
                      </m:e>
                    </m:d>
                  </m:oMath>
                </a14:m>
                <a:endParaRPr lang="en-GB" dirty="0">
                  <a:sym typeface="Wingdings" panose="05000000000000000000" pitchFamily="2" charset="2"/>
                </a:endParaRPr>
              </a:p>
              <a:p>
                <a:endParaRPr lang="en-GB" dirty="0">
                  <a:sym typeface="Wingdings" panose="05000000000000000000" pitchFamily="2" charset="2"/>
                </a:endParaRPr>
              </a:p>
              <a:p>
                <a:endParaRPr lang="en-GB" dirty="0"/>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313982" y="4907902"/>
                <a:ext cx="6256930" cy="1512978"/>
              </a:xfrm>
              <a:prstGeom prst="rect">
                <a:avLst/>
              </a:prstGeom>
              <a:blipFill>
                <a:blip r:embed="rId6"/>
                <a:stretch>
                  <a:fillRect l="-877" t="-2419"/>
                </a:stretch>
              </a:blipFill>
            </p:spPr>
            <p:txBody>
              <a:bodyPr/>
              <a:lstStyle/>
              <a:p>
                <a:r>
                  <a:rPr lang="en-GB">
                    <a:noFill/>
                  </a:rPr>
                  <a:t> </a:t>
                </a:r>
              </a:p>
            </p:txBody>
          </p:sp>
        </mc:Fallback>
      </mc:AlternateContent>
      <p:sp>
        <p:nvSpPr>
          <p:cNvPr id="17" name="Rectangle 16">
            <a:extLst>
              <a:ext uri="{FF2B5EF4-FFF2-40B4-BE49-F238E27FC236}">
                <a16:creationId xmlns:a16="http://schemas.microsoft.com/office/drawing/2014/main" id="{0B3B023A-1C65-3E5F-DAFA-744354692E88}"/>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Tree>
    <p:extLst>
      <p:ext uri="{BB962C8B-B14F-4D97-AF65-F5344CB8AC3E}">
        <p14:creationId xmlns:p14="http://schemas.microsoft.com/office/powerpoint/2010/main" val="1925671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a:solidFill>
                  <a:schemeClr val="bg1"/>
                </a:solidFill>
              </a:rPr>
              <a:t>	Simple mediation model: Ordinary Least Squares</a:t>
            </a:r>
            <a:endParaRPr lang="en-GB" dirty="0">
              <a:solidFill>
                <a:schemeClr val="bg1"/>
              </a:solidFill>
            </a:endParaRP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058747" y="4870579"/>
                <a:ext cx="7133253" cy="1788631"/>
              </a:xfrm>
              <a:prstGeom prst="rect">
                <a:avLst/>
              </a:prstGeom>
              <a:noFill/>
            </p:spPr>
            <p:txBody>
              <a:bodyPr wrap="square" rtlCol="0">
                <a:spAutoFit/>
              </a:bodyPr>
              <a:lstStyle/>
              <a:p>
                <a:r>
                  <a:rPr lang="en-GB" b="1" dirty="0"/>
                  <a:t>Direct Effect X </a:t>
                </a:r>
                <a:r>
                  <a:rPr lang="en-GB" b="1" dirty="0">
                    <a:sym typeface="Wingdings" panose="05000000000000000000" pitchFamily="2" charset="2"/>
                  </a:rPr>
                  <a:t> Y:</a:t>
                </a:r>
              </a:p>
              <a:p>
                <a:endParaRPr lang="en-GB" dirty="0">
                  <a:sym typeface="Wingdings" panose="05000000000000000000" pitchFamily="2" charset="2"/>
                </a:endParaRPr>
              </a:p>
              <a:p>
                <a14:m>
                  <m:oMath xmlns:m="http://schemas.openxmlformats.org/officeDocument/2006/math">
                    <m:r>
                      <a:rPr lang="en-GB" b="0" i="1" smtClean="0">
                        <a:solidFill>
                          <a:schemeClr val="tx1"/>
                        </a:solidFill>
                        <a:latin typeface="Cambria Math" panose="02040503050406030204" pitchFamily="18" charset="0"/>
                      </a:rPr>
                      <m:t>𝑐</m:t>
                    </m:r>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acc>
                          <m:accPr>
                            <m:chr m:val="̂"/>
                            <m:ctrlPr>
                              <a:rPr lang="en-GB" b="0" i="1" smtClean="0">
                                <a:solidFill>
                                  <a:schemeClr val="tx1"/>
                                </a:solidFill>
                                <a:latin typeface="Cambria Math" panose="02040503050406030204" pitchFamily="18" charset="0"/>
                              </a:rPr>
                            </m:ctrlPr>
                          </m:accPr>
                          <m:e>
                            <m:r>
                              <a:rPr lang="en-GB" b="0" i="1" smtClean="0">
                                <a:solidFill>
                                  <a:schemeClr val="tx1"/>
                                </a:solidFill>
                                <a:latin typeface="Cambria Math" panose="02040503050406030204" pitchFamily="18" charset="0"/>
                              </a:rPr>
                              <m:t>𝑌</m:t>
                            </m:r>
                          </m:e>
                        </m:acc>
                        <m:r>
                          <a:rPr lang="en-GB" b="0" i="1" smtClean="0">
                            <a:solidFill>
                              <a:schemeClr val="tx1"/>
                            </a:solidFill>
                            <a:latin typeface="Cambria Math" panose="02040503050406030204" pitchFamily="18" charset="0"/>
                          </a:rPr>
                          <m:t> |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r>
                              <a:rPr lang="en-GB" b="0" i="1" smtClean="0">
                                <a:solidFill>
                                  <a:schemeClr val="accent6">
                                    <a:lumMod val="75000"/>
                                  </a:schemeClr>
                                </a:solidFill>
                                <a:latin typeface="Cambria Math" panose="02040503050406030204" pitchFamily="18" charset="0"/>
                              </a:rPr>
                              <m:t>𝑀</m:t>
                            </m:r>
                            <m:r>
                              <a:rPr lang="en-GB" b="0" i="1" smtClean="0">
                                <a:solidFill>
                                  <a:schemeClr val="accent6">
                                    <a:lumMod val="75000"/>
                                  </a:schemeClr>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e>
                        </m:d>
                      </m:e>
                    </m:d>
                    <m:r>
                      <a:rPr lang="en-GB" b="0" i="1" smtClean="0">
                        <a:solidFill>
                          <a:schemeClr val="tx1"/>
                        </a:solidFill>
                        <a:latin typeface="Cambria Math" panose="02040503050406030204" pitchFamily="18" charset="0"/>
                      </a:rPr>
                      <m:t> −</m:t>
                    </m:r>
                  </m:oMath>
                </a14:m>
                <a:r>
                  <a:rPr lang="en-GB" dirty="0">
                    <a:sym typeface="Wingdings" panose="05000000000000000000" pitchFamily="2" charset="2"/>
                  </a:rPr>
                  <a:t> </a:t>
                </a:r>
                <a14:m>
                  <m:oMath xmlns:m="http://schemas.openxmlformats.org/officeDocument/2006/math">
                    <m:d>
                      <m:dPr>
                        <m:begChr m:val="{"/>
                        <m:endChr m:val="}"/>
                        <m:ctrlPr>
                          <a:rPr lang="en-GB" b="0" i="1" smtClean="0">
                            <a:latin typeface="Cambria Math" panose="02040503050406030204" pitchFamily="18" charset="0"/>
                          </a:rPr>
                        </m:ctrlPr>
                      </m:dPr>
                      <m:e>
                        <m:acc>
                          <m:accPr>
                            <m:chr m:val="̂"/>
                            <m:ctrlPr>
                              <a:rPr lang="en-GB" b="0" i="1" smtClean="0">
                                <a:solidFill>
                                  <a:schemeClr val="tx1"/>
                                </a:solidFill>
                                <a:latin typeface="Cambria Math" panose="02040503050406030204" pitchFamily="18" charset="0"/>
                              </a:rPr>
                            </m:ctrlPr>
                          </m:accPr>
                          <m:e>
                            <m:r>
                              <a:rPr lang="en-GB" b="0" i="1" smtClean="0">
                                <a:solidFill>
                                  <a:schemeClr val="tx1"/>
                                </a:solidFill>
                                <a:latin typeface="Cambria Math" panose="02040503050406030204" pitchFamily="18" charset="0"/>
                              </a:rPr>
                              <m:t>𝑌</m:t>
                            </m:r>
                          </m:e>
                        </m:acc>
                        <m:r>
                          <a:rPr lang="en-GB" b="0" i="1" smtClean="0">
                            <a:solidFill>
                              <a:schemeClr val="tx1"/>
                            </a:solidFill>
                            <a:latin typeface="Cambria Math" panose="02040503050406030204" pitchFamily="18" charset="0"/>
                          </a:rPr>
                          <m:t> |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rgbClr val="C00000"/>
                                </a:solidFill>
                                <a:latin typeface="Cambria Math" panose="02040503050406030204" pitchFamily="18" charset="0"/>
                              </a:rPr>
                              <m:t>−1 , </m:t>
                            </m:r>
                            <m:r>
                              <a:rPr lang="en-GB" b="0" i="1" smtClean="0">
                                <a:solidFill>
                                  <a:schemeClr val="accent6">
                                    <a:lumMod val="75000"/>
                                  </a:schemeClr>
                                </a:solidFill>
                                <a:latin typeface="Cambria Math" panose="02040503050406030204" pitchFamily="18" charset="0"/>
                              </a:rPr>
                              <m:t>𝑀</m:t>
                            </m:r>
                            <m:r>
                              <a:rPr lang="en-GB" b="0" i="1" smtClean="0">
                                <a:solidFill>
                                  <a:schemeClr val="accent6">
                                    <a:lumMod val="75000"/>
                                  </a:schemeClr>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e>
                        </m:d>
                      </m:e>
                    </m:d>
                  </m:oMath>
                </a14:m>
                <a:endParaRPr lang="en-GB" dirty="0">
                  <a:sym typeface="Wingdings" panose="05000000000000000000" pitchFamily="2" charset="2"/>
                </a:endParaRPr>
              </a:p>
              <a:p>
                <a:endParaRPr lang="en-GB" dirty="0">
                  <a:sym typeface="Wingdings" panose="05000000000000000000" pitchFamily="2" charset="2"/>
                </a:endParaRPr>
              </a:p>
              <a:p>
                <a:r>
                  <a:rPr lang="en-GB" i="1" dirty="0"/>
                  <a:t>c</a:t>
                </a:r>
                <a:r>
                  <a:rPr lang="en-GB" dirty="0"/>
                  <a:t> is the estimated difference in </a:t>
                </a:r>
                <a:r>
                  <a:rPr lang="en-GB" i="1" dirty="0">
                    <a:solidFill>
                      <a:schemeClr val="accent1">
                        <a:lumMod val="75000"/>
                      </a:schemeClr>
                    </a:solidFill>
                  </a:rPr>
                  <a:t>Y</a:t>
                </a:r>
                <a:r>
                  <a:rPr lang="en-GB" dirty="0"/>
                  <a:t> for a unit change of </a:t>
                </a:r>
                <a:r>
                  <a:rPr lang="en-GB" i="1" dirty="0">
                    <a:solidFill>
                      <a:srgbClr val="C00000"/>
                    </a:solidFill>
                  </a:rPr>
                  <a:t>X</a:t>
                </a:r>
                <a:r>
                  <a:rPr lang="en-GB" dirty="0"/>
                  <a:t> while holding </a:t>
                </a:r>
                <a:r>
                  <a:rPr lang="en-GB" i="1" dirty="0">
                    <a:solidFill>
                      <a:schemeClr val="accent6">
                        <a:lumMod val="50000"/>
                      </a:schemeClr>
                    </a:solidFill>
                  </a:rPr>
                  <a:t>M</a:t>
                </a:r>
                <a:r>
                  <a:rPr lang="en-GB" dirty="0"/>
                  <a:t> constant; </a:t>
                </a:r>
                <a:r>
                  <a:rPr lang="en-GB" i="1" dirty="0"/>
                  <a:t>adjusted difference.</a:t>
                </a:r>
                <a:endParaRPr lang="en-GB" dirty="0"/>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058747" y="4870579"/>
                <a:ext cx="7133253" cy="1788631"/>
              </a:xfrm>
              <a:prstGeom prst="rect">
                <a:avLst/>
              </a:prstGeom>
              <a:blipFill>
                <a:blip r:embed="rId6"/>
                <a:stretch>
                  <a:fillRect l="-769" t="-2389" b="-4778"/>
                </a:stretch>
              </a:blipFill>
            </p:spPr>
            <p:txBody>
              <a:bodyPr/>
              <a:lstStyle/>
              <a:p>
                <a:r>
                  <a:rPr lang="en-GB">
                    <a:noFill/>
                  </a:rPr>
                  <a:t> </a:t>
                </a:r>
              </a:p>
            </p:txBody>
          </p:sp>
        </mc:Fallback>
      </mc:AlternateContent>
    </p:spTree>
    <p:extLst>
      <p:ext uri="{BB962C8B-B14F-4D97-AF65-F5344CB8AC3E}">
        <p14:creationId xmlns:p14="http://schemas.microsoft.com/office/powerpoint/2010/main" val="155041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a:solidFill>
                  <a:schemeClr val="bg1"/>
                </a:solidFill>
              </a:rPr>
              <a:t>	Simple mediation model: Ordinary Least Squares</a:t>
            </a:r>
            <a:endParaRPr lang="en-GB" dirty="0">
              <a:solidFill>
                <a:schemeClr val="bg1"/>
              </a:solidFill>
            </a:endParaRP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058747" y="4870579"/>
                <a:ext cx="7133253" cy="957634"/>
              </a:xfrm>
              <a:prstGeom prst="rect">
                <a:avLst/>
              </a:prstGeom>
              <a:noFill/>
            </p:spPr>
            <p:txBody>
              <a:bodyPr wrap="square" rtlCol="0">
                <a:spAutoFit/>
              </a:bodyPr>
              <a:lstStyle/>
              <a:p>
                <a14:m>
                  <m:oMath xmlns:m="http://schemas.openxmlformats.org/officeDocument/2006/math">
                    <m:r>
                      <a:rPr lang="en-GB" b="0" i="1" smtClean="0">
                        <a:latin typeface="Cambria Math" panose="02040503050406030204" pitchFamily="18" charset="0"/>
                      </a:rPr>
                      <m:t>𝑎</m:t>
                    </m:r>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acc>
                          <m:accPr>
                            <m:chr m:val="̂"/>
                            <m:ctrlPr>
                              <a:rPr lang="en-GB" b="0" i="1" smtClean="0">
                                <a:solidFill>
                                  <a:schemeClr val="accent6">
                                    <a:lumMod val="50000"/>
                                  </a:schemeClr>
                                </a:solidFill>
                                <a:latin typeface="Cambria Math" panose="02040503050406030204" pitchFamily="18" charset="0"/>
                              </a:rPr>
                            </m:ctrlPr>
                          </m:accPr>
                          <m:e>
                            <m:r>
                              <a:rPr lang="en-GB" b="0" i="1" smtClean="0">
                                <a:solidFill>
                                  <a:schemeClr val="accent6">
                                    <a:lumMod val="50000"/>
                                  </a:schemeClr>
                                </a:solidFill>
                                <a:latin typeface="Cambria Math" panose="02040503050406030204" pitchFamily="18" charset="0"/>
                              </a:rPr>
                              <m:t>𝑀</m:t>
                            </m:r>
                          </m:e>
                        </m:acc>
                        <m:r>
                          <a:rPr lang="en-GB" b="0" i="1" smtClean="0">
                            <a:solidFill>
                              <a:schemeClr val="accent6">
                                <a:lumMod val="50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e>
                        </m:d>
                      </m:e>
                    </m:d>
                    <m:r>
                      <a:rPr lang="en-GB" b="0" i="1" smtClean="0">
                        <a:solidFill>
                          <a:schemeClr val="tx1"/>
                        </a:solidFill>
                        <a:latin typeface="Cambria Math" panose="02040503050406030204" pitchFamily="18" charset="0"/>
                      </a:rPr>
                      <m:t> −</m:t>
                    </m:r>
                  </m:oMath>
                </a14:m>
                <a:r>
                  <a:rPr lang="en-GB" dirty="0">
                    <a:sym typeface="Wingdings" panose="05000000000000000000" pitchFamily="2" charset="2"/>
                  </a:rPr>
                  <a:t> </a:t>
                </a:r>
                <a14:m>
                  <m:oMath xmlns:m="http://schemas.openxmlformats.org/officeDocument/2006/math">
                    <m:d>
                      <m:dPr>
                        <m:begChr m:val="{"/>
                        <m:endChr m:val="}"/>
                        <m:ctrlPr>
                          <a:rPr lang="en-GB" b="0" i="1" smtClean="0">
                            <a:latin typeface="Cambria Math" panose="02040503050406030204" pitchFamily="18" charset="0"/>
                          </a:rPr>
                        </m:ctrlPr>
                      </m:dPr>
                      <m:e>
                        <m:acc>
                          <m:accPr>
                            <m:chr m:val="̂"/>
                            <m:ctrlPr>
                              <a:rPr lang="en-GB" b="0" i="1" smtClean="0">
                                <a:solidFill>
                                  <a:schemeClr val="accent6">
                                    <a:lumMod val="50000"/>
                                  </a:schemeClr>
                                </a:solidFill>
                                <a:latin typeface="Cambria Math" panose="02040503050406030204" pitchFamily="18" charset="0"/>
                              </a:rPr>
                            </m:ctrlPr>
                          </m:accPr>
                          <m:e>
                            <m:r>
                              <a:rPr lang="en-GB" b="0" i="1" smtClean="0">
                                <a:solidFill>
                                  <a:schemeClr val="accent6">
                                    <a:lumMod val="50000"/>
                                  </a:schemeClr>
                                </a:solidFill>
                                <a:latin typeface="Cambria Math" panose="02040503050406030204" pitchFamily="18" charset="0"/>
                              </a:rPr>
                              <m:t>𝑀</m:t>
                            </m:r>
                          </m:e>
                        </m:acc>
                        <m:r>
                          <a:rPr lang="en-GB" b="0" i="1" smtClean="0">
                            <a:solidFill>
                              <a:schemeClr val="accent6">
                                <a:lumMod val="50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rgbClr val="C00000"/>
                                </a:solidFill>
                                <a:latin typeface="Cambria Math" panose="02040503050406030204" pitchFamily="18" charset="0"/>
                              </a:rPr>
                              <m:t>−1 </m:t>
                            </m:r>
                          </m:e>
                        </m:d>
                      </m:e>
                    </m:d>
                  </m:oMath>
                </a14:m>
                <a:endParaRPr lang="en-GB" dirty="0">
                  <a:sym typeface="Wingdings" panose="05000000000000000000" pitchFamily="2" charset="2"/>
                </a:endParaRPr>
              </a:p>
              <a:p>
                <a:endParaRPr lang="en-GB" dirty="0">
                  <a:sym typeface="Wingdings" panose="05000000000000000000" pitchFamily="2" charset="2"/>
                </a:endParaRPr>
              </a:p>
              <a:p>
                <a:r>
                  <a:rPr lang="en-GB" i="1" dirty="0"/>
                  <a:t>a</a:t>
                </a:r>
                <a:r>
                  <a:rPr lang="en-GB" dirty="0"/>
                  <a:t> is the estimated difference in </a:t>
                </a:r>
                <a:r>
                  <a:rPr lang="en-GB" i="1" dirty="0">
                    <a:solidFill>
                      <a:schemeClr val="accent6">
                        <a:lumMod val="75000"/>
                      </a:schemeClr>
                    </a:solidFill>
                  </a:rPr>
                  <a:t>M</a:t>
                </a:r>
                <a:r>
                  <a:rPr lang="en-GB" dirty="0"/>
                  <a:t> for a unit change of </a:t>
                </a:r>
                <a:r>
                  <a:rPr lang="en-GB" i="1" dirty="0">
                    <a:solidFill>
                      <a:srgbClr val="C00000"/>
                    </a:solidFill>
                  </a:rPr>
                  <a:t>X</a:t>
                </a:r>
                <a:r>
                  <a:rPr lang="en-GB" i="1" dirty="0">
                    <a:solidFill>
                      <a:schemeClr val="accent6">
                        <a:lumMod val="50000"/>
                      </a:schemeClr>
                    </a:solidFill>
                  </a:rPr>
                  <a:t>.</a:t>
                </a:r>
                <a:endParaRPr lang="en-GB" dirty="0">
                  <a:solidFill>
                    <a:schemeClr val="accent6">
                      <a:lumMod val="50000"/>
                    </a:schemeClr>
                  </a:solidFill>
                </a:endParaRPr>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058747" y="4870579"/>
                <a:ext cx="7133253" cy="957634"/>
              </a:xfrm>
              <a:prstGeom prst="rect">
                <a:avLst/>
              </a:prstGeom>
              <a:blipFill>
                <a:blip r:embed="rId6"/>
                <a:stretch>
                  <a:fillRect l="-769" b="-9554"/>
                </a:stretch>
              </a:blipFill>
            </p:spPr>
            <p:txBody>
              <a:bodyPr/>
              <a:lstStyle/>
              <a:p>
                <a:r>
                  <a:rPr lang="en-GB">
                    <a:noFill/>
                  </a:rPr>
                  <a:t> </a:t>
                </a:r>
              </a:p>
            </p:txBody>
          </p:sp>
        </mc:Fallback>
      </mc:AlternateContent>
    </p:spTree>
    <p:extLst>
      <p:ext uri="{BB962C8B-B14F-4D97-AF65-F5344CB8AC3E}">
        <p14:creationId xmlns:p14="http://schemas.microsoft.com/office/powerpoint/2010/main" val="26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a:t>
            </a: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058747" y="4852326"/>
                <a:ext cx="7133253" cy="1822935"/>
              </a:xfrm>
              <a:prstGeom prst="rect">
                <a:avLst/>
              </a:prstGeom>
              <a:noFill/>
            </p:spPr>
            <p:txBody>
              <a:bodyPr wrap="square" rtlCol="0">
                <a:spAutoFit/>
              </a:bodyPr>
              <a:lstStyle/>
              <a:p>
                <a14:m>
                  <m:oMath xmlns:m="http://schemas.openxmlformats.org/officeDocument/2006/math">
                    <m:r>
                      <a:rPr lang="en-GB" b="0" i="1" smtClean="0">
                        <a:latin typeface="Cambria Math" panose="02040503050406030204" pitchFamily="18" charset="0"/>
                      </a:rPr>
                      <m:t>𝑎</m:t>
                    </m:r>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acc>
                          <m:accPr>
                            <m:chr m:val="̂"/>
                            <m:ctrlPr>
                              <a:rPr lang="en-GB" b="0" i="1" smtClean="0">
                                <a:solidFill>
                                  <a:schemeClr val="accent6">
                                    <a:lumMod val="50000"/>
                                  </a:schemeClr>
                                </a:solidFill>
                                <a:latin typeface="Cambria Math" panose="02040503050406030204" pitchFamily="18" charset="0"/>
                              </a:rPr>
                            </m:ctrlPr>
                          </m:accPr>
                          <m:e>
                            <m:r>
                              <a:rPr lang="en-GB" b="0" i="1" smtClean="0">
                                <a:solidFill>
                                  <a:schemeClr val="accent6">
                                    <a:lumMod val="50000"/>
                                  </a:schemeClr>
                                </a:solidFill>
                                <a:latin typeface="Cambria Math" panose="02040503050406030204" pitchFamily="18" charset="0"/>
                              </a:rPr>
                              <m:t>𝑀</m:t>
                            </m:r>
                          </m:e>
                        </m:acc>
                        <m:r>
                          <a:rPr lang="en-GB" b="0" i="1" smtClean="0">
                            <a:solidFill>
                              <a:schemeClr val="accent6">
                                <a:lumMod val="50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e>
                        </m:d>
                      </m:e>
                    </m:d>
                    <m:r>
                      <a:rPr lang="en-GB" b="0" i="1" smtClean="0">
                        <a:solidFill>
                          <a:schemeClr val="tx1"/>
                        </a:solidFill>
                        <a:latin typeface="Cambria Math" panose="02040503050406030204" pitchFamily="18" charset="0"/>
                      </a:rPr>
                      <m:t> −</m:t>
                    </m:r>
                  </m:oMath>
                </a14:m>
                <a:r>
                  <a:rPr lang="en-GB" dirty="0">
                    <a:sym typeface="Wingdings" panose="05000000000000000000" pitchFamily="2" charset="2"/>
                  </a:rPr>
                  <a:t> </a:t>
                </a:r>
                <a14:m>
                  <m:oMath xmlns:m="http://schemas.openxmlformats.org/officeDocument/2006/math">
                    <m:d>
                      <m:dPr>
                        <m:begChr m:val="{"/>
                        <m:endChr m:val="}"/>
                        <m:ctrlPr>
                          <a:rPr lang="en-GB" b="0" i="1" smtClean="0">
                            <a:latin typeface="Cambria Math" panose="02040503050406030204" pitchFamily="18" charset="0"/>
                          </a:rPr>
                        </m:ctrlPr>
                      </m:dPr>
                      <m:e>
                        <m:acc>
                          <m:accPr>
                            <m:chr m:val="̂"/>
                            <m:ctrlPr>
                              <a:rPr lang="en-GB" b="0" i="1" smtClean="0">
                                <a:solidFill>
                                  <a:schemeClr val="accent6">
                                    <a:lumMod val="50000"/>
                                  </a:schemeClr>
                                </a:solidFill>
                                <a:latin typeface="Cambria Math" panose="02040503050406030204" pitchFamily="18" charset="0"/>
                              </a:rPr>
                            </m:ctrlPr>
                          </m:accPr>
                          <m:e>
                            <m:r>
                              <a:rPr lang="en-GB" b="0" i="1" smtClean="0">
                                <a:solidFill>
                                  <a:schemeClr val="accent6">
                                    <a:lumMod val="50000"/>
                                  </a:schemeClr>
                                </a:solidFill>
                                <a:latin typeface="Cambria Math" panose="02040503050406030204" pitchFamily="18" charset="0"/>
                              </a:rPr>
                              <m:t>𝑀</m:t>
                            </m:r>
                          </m:e>
                        </m:acc>
                        <m:r>
                          <a:rPr lang="en-GB" b="0" i="1" smtClean="0">
                            <a:solidFill>
                              <a:schemeClr val="accent6">
                                <a:lumMod val="50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rgbClr val="C00000"/>
                                </a:solidFill>
                                <a:latin typeface="Cambria Math" panose="02040503050406030204" pitchFamily="18" charset="0"/>
                              </a:rPr>
                              <m:t>−1 </m:t>
                            </m:r>
                          </m:e>
                        </m:d>
                      </m:e>
                    </m:d>
                  </m:oMath>
                </a14:m>
                <a:endParaRPr lang="en-GB" dirty="0">
                  <a:sym typeface="Wingdings" panose="05000000000000000000" pitchFamily="2" charset="2"/>
                </a:endParaRPr>
              </a:p>
              <a:p>
                <a:endParaRPr lang="en-GB" dirty="0">
                  <a:sym typeface="Wingdings" panose="05000000000000000000" pitchFamily="2" charset="2"/>
                </a:endParaRPr>
              </a:p>
              <a:p>
                <a14:m>
                  <m:oMath xmlns:m="http://schemas.openxmlformats.org/officeDocument/2006/math">
                    <m:r>
                      <a:rPr lang="en-GB" b="0" i="1" smtClean="0">
                        <a:latin typeface="Cambria Math" panose="02040503050406030204" pitchFamily="18" charset="0"/>
                      </a:rPr>
                      <m:t>𝑏</m:t>
                    </m:r>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acc>
                          <m:accPr>
                            <m:chr m:val="̂"/>
                            <m:ctrlPr>
                              <a:rPr lang="en-GB" b="0" i="1" smtClean="0">
                                <a:solidFill>
                                  <a:schemeClr val="accent1">
                                    <a:lumMod val="75000"/>
                                  </a:schemeClr>
                                </a:solidFill>
                                <a:latin typeface="Cambria Math" panose="02040503050406030204" pitchFamily="18" charset="0"/>
                              </a:rPr>
                            </m:ctrlPr>
                          </m:accPr>
                          <m:e>
                            <m:r>
                              <a:rPr lang="en-GB" b="0" i="1" smtClean="0">
                                <a:solidFill>
                                  <a:schemeClr val="accent1">
                                    <a:lumMod val="75000"/>
                                  </a:schemeClr>
                                </a:solidFill>
                                <a:latin typeface="Cambria Math" panose="02040503050406030204" pitchFamily="18" charset="0"/>
                              </a:rPr>
                              <m:t>𝑌</m:t>
                            </m:r>
                          </m:e>
                        </m:acc>
                        <m:r>
                          <a:rPr lang="en-GB" b="0" i="1" smtClean="0">
                            <a:solidFill>
                              <a:schemeClr val="accent1">
                                <a:lumMod val="75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𝑀</m:t>
                            </m:r>
                            <m:r>
                              <a:rPr lang="en-GB" b="0" i="1" smtClean="0">
                                <a:solidFill>
                                  <a:schemeClr val="tx1"/>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 </m:t>
                            </m:r>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e>
                        </m:d>
                      </m:e>
                    </m:d>
                    <m:r>
                      <a:rPr lang="en-GB" b="0" i="1" smtClean="0">
                        <a:solidFill>
                          <a:schemeClr val="tx1"/>
                        </a:solidFill>
                        <a:latin typeface="Cambria Math" panose="02040503050406030204" pitchFamily="18" charset="0"/>
                      </a:rPr>
                      <m:t> −</m:t>
                    </m:r>
                  </m:oMath>
                </a14:m>
                <a:r>
                  <a:rPr lang="en-GB" dirty="0">
                    <a:sym typeface="Wingdings" panose="05000000000000000000" pitchFamily="2" charset="2"/>
                  </a:rPr>
                  <a:t> </a:t>
                </a:r>
                <a14:m>
                  <m:oMath xmlns:m="http://schemas.openxmlformats.org/officeDocument/2006/math">
                    <m:d>
                      <m:dPr>
                        <m:begChr m:val="{"/>
                        <m:endChr m:val="}"/>
                        <m:ctrlPr>
                          <a:rPr lang="en-GB" b="0" i="1" smtClean="0">
                            <a:latin typeface="Cambria Math" panose="02040503050406030204" pitchFamily="18" charset="0"/>
                          </a:rPr>
                        </m:ctrlPr>
                      </m:dPr>
                      <m:e>
                        <m:acc>
                          <m:accPr>
                            <m:chr m:val="̂"/>
                            <m:ctrlPr>
                              <a:rPr lang="en-GB" b="0" i="1" smtClean="0">
                                <a:solidFill>
                                  <a:schemeClr val="accent1">
                                    <a:lumMod val="75000"/>
                                  </a:schemeClr>
                                </a:solidFill>
                                <a:latin typeface="Cambria Math" panose="02040503050406030204" pitchFamily="18" charset="0"/>
                              </a:rPr>
                            </m:ctrlPr>
                          </m:accPr>
                          <m:e>
                            <m:r>
                              <a:rPr lang="en-GB" b="0" i="1" smtClean="0">
                                <a:solidFill>
                                  <a:schemeClr val="accent1">
                                    <a:lumMod val="75000"/>
                                  </a:schemeClr>
                                </a:solidFill>
                                <a:latin typeface="Cambria Math" panose="02040503050406030204" pitchFamily="18" charset="0"/>
                              </a:rPr>
                              <m:t>𝑌</m:t>
                            </m:r>
                          </m:e>
                        </m:acc>
                        <m:r>
                          <a:rPr lang="en-GB" b="0" i="1" smtClean="0">
                            <a:solidFill>
                              <a:schemeClr val="accent1">
                                <a:lumMod val="75000"/>
                              </a:schemeClr>
                            </a:solidFill>
                            <a:latin typeface="Cambria Math" panose="02040503050406030204" pitchFamily="18" charset="0"/>
                          </a:rPr>
                          <m:t> </m:t>
                        </m:r>
                        <m:r>
                          <a:rPr lang="en-GB" b="0" i="1" smtClean="0">
                            <a:solidFill>
                              <a:schemeClr val="tx1"/>
                            </a:solidFill>
                            <a:latin typeface="Cambria Math" panose="02040503050406030204" pitchFamily="18" charset="0"/>
                          </a:rPr>
                          <m:t>| </m:t>
                        </m:r>
                        <m:d>
                          <m:dPr>
                            <m:ctrlPr>
                              <a:rPr lang="en-GB" b="0" i="1" smtClean="0">
                                <a:solidFill>
                                  <a:schemeClr val="tx1"/>
                                </a:solidFill>
                                <a:latin typeface="Cambria Math" panose="02040503050406030204" pitchFamily="18" charset="0"/>
                              </a:rPr>
                            </m:ctrlPr>
                          </m:dPr>
                          <m:e>
                            <m:r>
                              <a:rPr lang="en-GB" b="0" i="1" smtClean="0">
                                <a:solidFill>
                                  <a:schemeClr val="tx1"/>
                                </a:solidFill>
                                <a:latin typeface="Cambria Math" panose="02040503050406030204" pitchFamily="18" charset="0"/>
                              </a:rPr>
                              <m:t>𝑀</m:t>
                            </m:r>
                            <m:r>
                              <a:rPr lang="en-GB" b="0" i="1" smtClean="0">
                                <a:solidFill>
                                  <a:schemeClr val="tx1"/>
                                </a:solidFill>
                                <a:latin typeface="Cambria Math" panose="02040503050406030204" pitchFamily="18" charset="0"/>
                              </a:rPr>
                              <m:t>=</m:t>
                            </m:r>
                            <m:r>
                              <a:rPr lang="en-GB" b="0" i="1" smtClean="0">
                                <a:solidFill>
                                  <a:schemeClr val="accent6">
                                    <a:lumMod val="75000"/>
                                  </a:schemeClr>
                                </a:solidFill>
                                <a:latin typeface="Cambria Math" panose="02040503050406030204" pitchFamily="18" charset="0"/>
                              </a:rPr>
                              <m:t>𝑚</m:t>
                            </m:r>
                            <m:r>
                              <a:rPr lang="en-GB" b="0" i="1" smtClean="0">
                                <a:solidFill>
                                  <a:schemeClr val="accent6">
                                    <a:lumMod val="50000"/>
                                  </a:schemeClr>
                                </a:solidFill>
                                <a:latin typeface="Cambria Math" panose="02040503050406030204" pitchFamily="18" charset="0"/>
                              </a:rPr>
                              <m:t>−1, </m:t>
                            </m:r>
                            <m:r>
                              <a:rPr lang="en-GB" b="0" i="1" smtClean="0">
                                <a:solidFill>
                                  <a:schemeClr val="tx1"/>
                                </a:solidFill>
                                <a:latin typeface="Cambria Math" panose="02040503050406030204" pitchFamily="18" charset="0"/>
                              </a:rPr>
                              <m:t>𝑋</m:t>
                            </m:r>
                            <m:r>
                              <a:rPr lang="en-GB" b="0" i="1" smtClean="0">
                                <a:solidFill>
                                  <a:schemeClr val="tx1"/>
                                </a:solidFill>
                                <a:latin typeface="Cambria Math" panose="02040503050406030204" pitchFamily="18" charset="0"/>
                              </a:rPr>
                              <m:t>=</m:t>
                            </m:r>
                            <m:r>
                              <a:rPr lang="en-GB" b="0" i="1" smtClean="0">
                                <a:solidFill>
                                  <a:srgbClr val="C00000"/>
                                </a:solidFill>
                                <a:latin typeface="Cambria Math" panose="02040503050406030204" pitchFamily="18" charset="0"/>
                              </a:rPr>
                              <m:t>𝑥</m:t>
                            </m:r>
                            <m:r>
                              <a:rPr lang="en-GB" b="0" i="1" smtClean="0">
                                <a:solidFill>
                                  <a:schemeClr val="tx1"/>
                                </a:solidFill>
                                <a:latin typeface="Cambria Math" panose="02040503050406030204" pitchFamily="18" charset="0"/>
                              </a:rPr>
                              <m:t> </m:t>
                            </m:r>
                          </m:e>
                        </m:d>
                      </m:e>
                    </m:d>
                  </m:oMath>
                </a14:m>
                <a:endParaRPr lang="en-GB" b="0" dirty="0">
                  <a:solidFill>
                    <a:srgbClr val="C00000"/>
                  </a:solidFill>
                </a:endParaRPr>
              </a:p>
              <a:p>
                <a:endParaRPr lang="en-GB" dirty="0">
                  <a:sym typeface="Wingdings" panose="05000000000000000000" pitchFamily="2" charset="2"/>
                </a:endParaRPr>
              </a:p>
              <a:p>
                <a:r>
                  <a:rPr lang="en-GB" i="1" dirty="0">
                    <a:sym typeface="Wingdings" panose="05000000000000000000" pitchFamily="2" charset="2"/>
                  </a:rPr>
                  <a:t>b</a:t>
                </a:r>
                <a:r>
                  <a:rPr lang="en-GB" dirty="0">
                    <a:sym typeface="Wingdings" panose="05000000000000000000" pitchFamily="2" charset="2"/>
                  </a:rPr>
                  <a:t> is the estimated difference in </a:t>
                </a:r>
                <a:r>
                  <a:rPr lang="en-GB" i="1" dirty="0">
                    <a:solidFill>
                      <a:schemeClr val="accent1">
                        <a:lumMod val="75000"/>
                      </a:schemeClr>
                    </a:solidFill>
                    <a:sym typeface="Wingdings" panose="05000000000000000000" pitchFamily="2" charset="2"/>
                  </a:rPr>
                  <a:t>Y</a:t>
                </a:r>
                <a:r>
                  <a:rPr lang="en-GB" dirty="0">
                    <a:sym typeface="Wingdings" panose="05000000000000000000" pitchFamily="2" charset="2"/>
                  </a:rPr>
                  <a:t> for a unit change of </a:t>
                </a:r>
                <a:r>
                  <a:rPr lang="en-GB" i="1" dirty="0">
                    <a:solidFill>
                      <a:schemeClr val="accent6">
                        <a:lumMod val="50000"/>
                      </a:schemeClr>
                    </a:solidFill>
                    <a:sym typeface="Wingdings" panose="05000000000000000000" pitchFamily="2" charset="2"/>
                  </a:rPr>
                  <a:t>M</a:t>
                </a:r>
                <a:r>
                  <a:rPr lang="en-GB" dirty="0">
                    <a:sym typeface="Wingdings" panose="05000000000000000000" pitchFamily="2" charset="2"/>
                  </a:rPr>
                  <a:t>, while holding </a:t>
                </a:r>
                <a:r>
                  <a:rPr lang="en-GB" i="1" dirty="0">
                    <a:solidFill>
                      <a:srgbClr val="C00000"/>
                    </a:solidFill>
                    <a:sym typeface="Wingdings" panose="05000000000000000000" pitchFamily="2" charset="2"/>
                  </a:rPr>
                  <a:t>X</a:t>
                </a:r>
                <a:r>
                  <a:rPr lang="en-GB" dirty="0">
                    <a:sym typeface="Wingdings" panose="05000000000000000000" pitchFamily="2" charset="2"/>
                  </a:rPr>
                  <a:t> constant. </a:t>
                </a:r>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058747" y="4852326"/>
                <a:ext cx="7133253" cy="1822935"/>
              </a:xfrm>
              <a:prstGeom prst="rect">
                <a:avLst/>
              </a:prstGeom>
              <a:blipFill>
                <a:blip r:embed="rId6"/>
                <a:stretch>
                  <a:fillRect l="-769" b="-4348"/>
                </a:stretch>
              </a:blipFill>
            </p:spPr>
            <p:txBody>
              <a:bodyPr/>
              <a:lstStyle/>
              <a:p>
                <a:r>
                  <a:rPr lang="en-GB">
                    <a:noFill/>
                  </a:rPr>
                  <a:t> </a:t>
                </a:r>
              </a:p>
            </p:txBody>
          </p:sp>
        </mc:Fallback>
      </mc:AlternateContent>
    </p:spTree>
    <p:extLst>
      <p:ext uri="{BB962C8B-B14F-4D97-AF65-F5344CB8AC3E}">
        <p14:creationId xmlns:p14="http://schemas.microsoft.com/office/powerpoint/2010/main" val="1106651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a:solidFill>
                  <a:schemeClr val="bg1"/>
                </a:solidFill>
              </a:rPr>
              <a:t>	Simple mediation model: Ordinary Least Squares</a:t>
            </a:r>
            <a:endParaRPr lang="en-GB" dirty="0">
              <a:solidFill>
                <a:schemeClr val="bg1"/>
              </a:solidFill>
            </a:endParaRP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999584" y="4852326"/>
                <a:ext cx="3862873" cy="2031325"/>
              </a:xfrm>
              <a:prstGeom prst="rect">
                <a:avLst/>
              </a:prstGeom>
              <a:noFill/>
            </p:spPr>
            <p:txBody>
              <a:bodyPr wrap="square" rtlCol="0">
                <a:spAutoFit/>
              </a:bodyPr>
              <a:lstStyle/>
              <a:p>
                <a:r>
                  <a:rPr lang="en-GB" b="1" dirty="0">
                    <a:sym typeface="Wingdings" panose="05000000000000000000" pitchFamily="2" charset="2"/>
                  </a:rPr>
                  <a:t>The indirect effect of X  Y:</a:t>
                </a:r>
              </a:p>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 </m:t>
                      </m:r>
                    </m:oMath>
                  </m:oMathPara>
                </a14:m>
                <a:endParaRPr lang="en-GB" b="0" i="1" dirty="0">
                  <a:latin typeface="Cambria Math" panose="02040503050406030204" pitchFamily="18" charset="0"/>
                </a:endParaRPr>
              </a:p>
              <a:p>
                <a:endParaRPr lang="en-GB" b="0" i="1" dirty="0">
                  <a:latin typeface="Cambria Math" panose="02040503050406030204" pitchFamily="18" charset="0"/>
                </a:endParaRPr>
              </a:p>
              <a:p>
                <a:r>
                  <a:rPr lang="en-GB" dirty="0">
                    <a:sym typeface="Wingdings" panose="05000000000000000000" pitchFamily="2" charset="2"/>
                  </a:rPr>
                  <a:t>Cases that differ by one unit on </a:t>
                </a:r>
                <a:r>
                  <a:rPr lang="en-GB" i="1" dirty="0">
                    <a:solidFill>
                      <a:srgbClr val="C00000"/>
                    </a:solidFill>
                    <a:sym typeface="Wingdings" panose="05000000000000000000" pitchFamily="2" charset="2"/>
                  </a:rPr>
                  <a:t>X</a:t>
                </a:r>
                <a:r>
                  <a:rPr lang="en-GB" i="1" dirty="0">
                    <a:sym typeface="Wingdings" panose="05000000000000000000" pitchFamily="2" charset="2"/>
                  </a:rPr>
                  <a:t> </a:t>
                </a:r>
                <a:r>
                  <a:rPr lang="en-GB" dirty="0">
                    <a:sym typeface="Wingdings" panose="05000000000000000000" pitchFamily="2" charset="2"/>
                  </a:rPr>
                  <a:t>are estimated to differ by </a:t>
                </a:r>
                <a:r>
                  <a:rPr lang="en-GB" i="1" dirty="0">
                    <a:sym typeface="Wingdings" panose="05000000000000000000" pitchFamily="2" charset="2"/>
                  </a:rPr>
                  <a:t>ab</a:t>
                </a:r>
                <a:r>
                  <a:rPr lang="en-GB" dirty="0">
                    <a:sym typeface="Wingdings" panose="05000000000000000000" pitchFamily="2" charset="2"/>
                  </a:rPr>
                  <a:t> units in </a:t>
                </a:r>
                <a:r>
                  <a:rPr lang="en-GB" i="1" dirty="0">
                    <a:solidFill>
                      <a:schemeClr val="accent1">
                        <a:lumMod val="75000"/>
                      </a:schemeClr>
                    </a:solidFill>
                    <a:sym typeface="Wingdings" panose="05000000000000000000" pitchFamily="2" charset="2"/>
                  </a:rPr>
                  <a:t>Y</a:t>
                </a:r>
                <a:r>
                  <a:rPr lang="en-GB" dirty="0">
                    <a:sym typeface="Wingdings" panose="05000000000000000000" pitchFamily="2" charset="2"/>
                  </a:rPr>
                  <a:t> as a result of the effects </a:t>
                </a:r>
                <a:r>
                  <a:rPr lang="en-GB" dirty="0" err="1">
                    <a:sym typeface="Wingdings" panose="05000000000000000000" pitchFamily="2" charset="2"/>
                  </a:rPr>
                  <a:t>XM</a:t>
                </a:r>
                <a:r>
                  <a:rPr lang="en-GB" dirty="0">
                    <a:sym typeface="Wingdings" panose="05000000000000000000" pitchFamily="2" charset="2"/>
                  </a:rPr>
                  <a:t> and </a:t>
                </a:r>
                <a:r>
                  <a:rPr lang="en-GB" dirty="0" err="1">
                    <a:sym typeface="Wingdings" panose="05000000000000000000" pitchFamily="2" charset="2"/>
                  </a:rPr>
                  <a:t>MY</a:t>
                </a:r>
                <a:endParaRPr lang="en-GB" dirty="0">
                  <a:sym typeface="Wingdings" panose="05000000000000000000" pitchFamily="2" charset="2"/>
                </a:endParaRPr>
              </a:p>
              <a:p>
                <a:endParaRPr lang="en-GB" b="0" i="1" dirty="0">
                  <a:latin typeface="Cambria Math" panose="02040503050406030204" pitchFamily="18" charset="0"/>
                </a:endParaRPr>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999584" y="4852326"/>
                <a:ext cx="3862873" cy="2031325"/>
              </a:xfrm>
              <a:prstGeom prst="rect">
                <a:avLst/>
              </a:prstGeom>
              <a:blipFill>
                <a:blip r:embed="rId6"/>
                <a:stretch>
                  <a:fillRect l="-1262" t="-2102" r="-631"/>
                </a:stretch>
              </a:blipFill>
            </p:spPr>
            <p:txBody>
              <a:bodyPr/>
              <a:lstStyle/>
              <a:p>
                <a:r>
                  <a:rPr lang="en-GB">
                    <a:noFill/>
                  </a:rPr>
                  <a:t> </a:t>
                </a:r>
              </a:p>
            </p:txBody>
          </p:sp>
        </mc:Fallback>
      </mc:AlternateContent>
    </p:spTree>
    <p:extLst>
      <p:ext uri="{BB962C8B-B14F-4D97-AF65-F5344CB8AC3E}">
        <p14:creationId xmlns:p14="http://schemas.microsoft.com/office/powerpoint/2010/main" val="4119954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Summary</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252376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Mediation vs. Moderation</a:t>
            </a:r>
          </a:p>
          <a:p>
            <a:pPr marL="285750" indent="-285750">
              <a:spcBef>
                <a:spcPts val="1200"/>
              </a:spcBef>
              <a:buFont typeface="Arial" panose="020B0604020202020204" pitchFamily="34" charset="0"/>
              <a:buChar char="•"/>
            </a:pPr>
            <a:r>
              <a:rPr lang="en-GB" sz="3200" dirty="0"/>
              <a:t>Example of simple mediation model</a:t>
            </a:r>
          </a:p>
          <a:p>
            <a:pPr marL="285750" indent="-285750">
              <a:spcBef>
                <a:spcPts val="1200"/>
              </a:spcBef>
              <a:buFont typeface="Arial" panose="020B0604020202020204" pitchFamily="34" charset="0"/>
              <a:buChar char="•"/>
            </a:pPr>
            <a:r>
              <a:rPr lang="en-GB" sz="3200" dirty="0"/>
              <a:t>Practical example of mediation model</a:t>
            </a:r>
          </a:p>
          <a:p>
            <a:pPr marL="285750" indent="-285750">
              <a:spcBef>
                <a:spcPts val="1200"/>
              </a:spcBef>
              <a:buFont typeface="Arial" panose="020B0604020202020204" pitchFamily="34" charset="0"/>
              <a:buChar char="•"/>
            </a:pPr>
            <a:r>
              <a:rPr lang="en-GB" sz="3200" dirty="0"/>
              <a:t>The case against the “causal approach”</a:t>
            </a:r>
          </a:p>
        </p:txBody>
      </p:sp>
    </p:spTree>
    <p:extLst>
      <p:ext uri="{BB962C8B-B14F-4D97-AF65-F5344CB8AC3E}">
        <p14:creationId xmlns:p14="http://schemas.microsoft.com/office/powerpoint/2010/main" val="4060119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a:solidFill>
                  <a:schemeClr val="bg1"/>
                </a:solidFill>
              </a:rPr>
              <a:t>	Simple mediation model: Ordinary Least Squares</a:t>
            </a:r>
            <a:endParaRPr lang="en-GB" dirty="0">
              <a:solidFill>
                <a:schemeClr val="bg1"/>
              </a:solidFill>
            </a:endParaRP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999584" y="4852326"/>
                <a:ext cx="5505061" cy="1545936"/>
              </a:xfrm>
              <a:prstGeom prst="rect">
                <a:avLst/>
              </a:prstGeom>
              <a:noFill/>
            </p:spPr>
            <p:txBody>
              <a:bodyPr wrap="square" rtlCol="0">
                <a:spAutoFit/>
              </a:bodyPr>
              <a:lstStyle/>
              <a:p>
                <a:r>
                  <a:rPr lang="en-GB" b="1" dirty="0">
                    <a:sym typeface="Wingdings" panose="05000000000000000000" pitchFamily="2" charset="2"/>
                  </a:rPr>
                  <a:t>The total effect of X  Y:</a:t>
                </a:r>
              </a:p>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𝑡</m:t>
                      </m:r>
                      <m:r>
                        <a:rPr lang="en-GB" i="1">
                          <a:latin typeface="Cambria Math" panose="02040503050406030204" pitchFamily="18" charset="0"/>
                        </a:rPr>
                        <m:t> =</m:t>
                      </m:r>
                      <m:d>
                        <m:dPr>
                          <m:begChr m:val="{"/>
                          <m:endChr m:val="}"/>
                          <m:ctrlPr>
                            <a:rPr lang="en-GB" i="1">
                              <a:latin typeface="Cambria Math" panose="02040503050406030204" pitchFamily="18" charset="0"/>
                            </a:rPr>
                          </m:ctrlPr>
                        </m:dPr>
                        <m:e>
                          <m:acc>
                            <m:accPr>
                              <m:chr m:val="̂"/>
                              <m:ctrlPr>
                                <a:rPr lang="en-GB" i="1" smtClean="0">
                                  <a:solidFill>
                                    <a:schemeClr val="tx2">
                                      <a:lumMod val="75000"/>
                                    </a:schemeClr>
                                  </a:solidFill>
                                  <a:latin typeface="Cambria Math" panose="02040503050406030204" pitchFamily="18" charset="0"/>
                                </a:rPr>
                              </m:ctrlPr>
                            </m:accPr>
                            <m:e>
                              <m:r>
                                <a:rPr lang="en-GB" b="0" i="1" smtClean="0">
                                  <a:solidFill>
                                    <a:schemeClr val="tx2">
                                      <a:lumMod val="75000"/>
                                    </a:schemeClr>
                                  </a:solidFill>
                                  <a:latin typeface="Cambria Math" panose="02040503050406030204" pitchFamily="18" charset="0"/>
                                </a:rPr>
                                <m:t>𝑌</m:t>
                              </m:r>
                            </m:e>
                          </m:acc>
                          <m:r>
                            <a:rPr lang="en-GB" i="1">
                              <a:solidFill>
                                <a:schemeClr val="tx2">
                                  <a:lumMod val="75000"/>
                                </a:schemeClr>
                              </a:solidFill>
                              <a:latin typeface="Cambria Math" panose="02040503050406030204" pitchFamily="18" charset="0"/>
                            </a:rPr>
                            <m:t> </m:t>
                          </m:r>
                          <m:r>
                            <a:rPr lang="en-GB" i="1">
                              <a:latin typeface="Cambria Math" panose="02040503050406030204" pitchFamily="18" charset="0"/>
                            </a:rPr>
                            <m:t>| </m:t>
                          </m:r>
                          <m:d>
                            <m:dPr>
                              <m:ctrlPr>
                                <a:rPr lang="en-GB" i="1">
                                  <a:latin typeface="Cambria Math" panose="02040503050406030204" pitchFamily="18" charset="0"/>
                                </a:rPr>
                              </m:ctrlPr>
                            </m:dPr>
                            <m:e>
                              <m:r>
                                <a:rPr lang="en-GB" i="1">
                                  <a:latin typeface="Cambria Math" panose="02040503050406030204" pitchFamily="18" charset="0"/>
                                </a:rPr>
                                <m:t>𝑋</m:t>
                              </m:r>
                              <m:r>
                                <a:rPr lang="en-GB" i="1">
                                  <a:latin typeface="Cambria Math" panose="02040503050406030204" pitchFamily="18" charset="0"/>
                                </a:rPr>
                                <m:t>=</m:t>
                              </m:r>
                              <m:r>
                                <a:rPr lang="en-GB" i="1">
                                  <a:solidFill>
                                    <a:srgbClr val="C00000"/>
                                  </a:solidFill>
                                  <a:latin typeface="Cambria Math" panose="02040503050406030204" pitchFamily="18" charset="0"/>
                                </a:rPr>
                                <m:t>𝑥</m:t>
                              </m:r>
                              <m:r>
                                <a:rPr lang="en-GB" i="1">
                                  <a:latin typeface="Cambria Math" panose="02040503050406030204" pitchFamily="18" charset="0"/>
                                </a:rPr>
                                <m:t> </m:t>
                              </m:r>
                            </m:e>
                          </m:d>
                        </m:e>
                      </m:d>
                      <m:r>
                        <a:rPr lang="en-GB" i="1">
                          <a:latin typeface="Cambria Math" panose="02040503050406030204" pitchFamily="18" charset="0"/>
                        </a:rPr>
                        <m:t> −</m:t>
                      </m:r>
                      <m:r>
                        <m:rPr>
                          <m:nor/>
                        </m:rPr>
                        <a:rPr lang="en-GB" dirty="0">
                          <a:sym typeface="Wingdings" panose="05000000000000000000" pitchFamily="2" charset="2"/>
                        </a:rPr>
                        <m:t> </m:t>
                      </m:r>
                      <m:d>
                        <m:dPr>
                          <m:begChr m:val="{"/>
                          <m:endChr m:val="}"/>
                          <m:ctrlPr>
                            <a:rPr lang="en-GB" i="1">
                              <a:latin typeface="Cambria Math" panose="02040503050406030204" pitchFamily="18" charset="0"/>
                            </a:rPr>
                          </m:ctrlPr>
                        </m:dPr>
                        <m:e>
                          <m:acc>
                            <m:accPr>
                              <m:chr m:val="̂"/>
                              <m:ctrlPr>
                                <a:rPr lang="en-GB" i="1" smtClean="0">
                                  <a:solidFill>
                                    <a:schemeClr val="tx2">
                                      <a:lumMod val="75000"/>
                                    </a:schemeClr>
                                  </a:solidFill>
                                  <a:latin typeface="Cambria Math" panose="02040503050406030204" pitchFamily="18" charset="0"/>
                                </a:rPr>
                              </m:ctrlPr>
                            </m:accPr>
                            <m:e>
                              <m:r>
                                <a:rPr lang="en-GB" b="0" i="1" smtClean="0">
                                  <a:solidFill>
                                    <a:schemeClr val="tx2">
                                      <a:lumMod val="75000"/>
                                    </a:schemeClr>
                                  </a:solidFill>
                                  <a:latin typeface="Cambria Math" panose="02040503050406030204" pitchFamily="18" charset="0"/>
                                </a:rPr>
                                <m:t>𝑌</m:t>
                              </m:r>
                            </m:e>
                          </m:acc>
                          <m:r>
                            <a:rPr lang="en-GB" i="1">
                              <a:solidFill>
                                <a:schemeClr val="tx2">
                                  <a:lumMod val="75000"/>
                                </a:schemeClr>
                              </a:solidFill>
                              <a:latin typeface="Cambria Math" panose="02040503050406030204" pitchFamily="18" charset="0"/>
                            </a:rPr>
                            <m:t> </m:t>
                          </m:r>
                          <m:r>
                            <a:rPr lang="en-GB" i="1">
                              <a:latin typeface="Cambria Math" panose="02040503050406030204" pitchFamily="18" charset="0"/>
                            </a:rPr>
                            <m:t>| </m:t>
                          </m:r>
                          <m:d>
                            <m:dPr>
                              <m:ctrlPr>
                                <a:rPr lang="en-GB" i="1">
                                  <a:latin typeface="Cambria Math" panose="02040503050406030204" pitchFamily="18" charset="0"/>
                                </a:rPr>
                              </m:ctrlPr>
                            </m:dPr>
                            <m:e>
                              <m:r>
                                <a:rPr lang="en-GB" i="1">
                                  <a:latin typeface="Cambria Math" panose="02040503050406030204" pitchFamily="18" charset="0"/>
                                </a:rPr>
                                <m:t>𝑋</m:t>
                              </m:r>
                              <m:r>
                                <a:rPr lang="en-GB" i="1">
                                  <a:latin typeface="Cambria Math" panose="02040503050406030204" pitchFamily="18" charset="0"/>
                                </a:rPr>
                                <m:t>=</m:t>
                              </m:r>
                              <m:r>
                                <a:rPr lang="en-GB" i="1">
                                  <a:solidFill>
                                    <a:srgbClr val="C00000"/>
                                  </a:solidFill>
                                  <a:latin typeface="Cambria Math" panose="02040503050406030204" pitchFamily="18" charset="0"/>
                                </a:rPr>
                                <m:t>𝑥</m:t>
                              </m:r>
                              <m:r>
                                <a:rPr lang="en-GB" i="1">
                                  <a:solidFill>
                                    <a:srgbClr val="C00000"/>
                                  </a:solidFill>
                                  <a:latin typeface="Cambria Math" panose="02040503050406030204" pitchFamily="18" charset="0"/>
                                </a:rPr>
                                <m:t>−1 </m:t>
                              </m:r>
                            </m:e>
                          </m:d>
                        </m:e>
                      </m:d>
                    </m:oMath>
                  </m:oMathPara>
                </a14:m>
                <a:endParaRPr lang="en-GB" i="1" dirty="0">
                  <a:solidFill>
                    <a:srgbClr val="C00000"/>
                  </a:solidFill>
                  <a:latin typeface="Cambria Math" panose="02040503050406030204" pitchFamily="18" charset="0"/>
                </a:endParaRPr>
              </a:p>
              <a:p>
                <a14:m>
                  <m:oMath xmlns:m="http://schemas.openxmlformats.org/officeDocument/2006/math">
                    <m:r>
                      <a:rPr lang="en-GB" b="0" i="1" smtClean="0">
                        <a:latin typeface="Cambria Math" panose="02040503050406030204" pitchFamily="18" charset="0"/>
                      </a:rPr>
                      <m:t>𝑡</m:t>
                    </m:r>
                    <m:r>
                      <a:rPr lang="en-GB" i="1">
                        <a:latin typeface="Cambria Math" panose="02040503050406030204" pitchFamily="18" charset="0"/>
                      </a:rPr>
                      <m:t> =</m:t>
                    </m:r>
                    <m:r>
                      <a:rPr lang="en-GB" b="0" i="1" smtClean="0">
                        <a:latin typeface="Cambria Math" panose="02040503050406030204" pitchFamily="18" charset="0"/>
                      </a:rPr>
                      <m:t>𝑐</m:t>
                    </m:r>
                    <m:r>
                      <a:rPr lang="en-GB" b="0" i="1" smtClean="0">
                        <a:latin typeface="Cambria Math" panose="02040503050406030204" pitchFamily="18" charset="0"/>
                      </a:rPr>
                      <m:t>+</m:t>
                    </m:r>
                    <m:r>
                      <a:rPr lang="en-GB" b="0" i="1" smtClean="0">
                        <a:latin typeface="Cambria Math" panose="02040503050406030204" pitchFamily="18" charset="0"/>
                      </a:rPr>
                      <m:t>𝑎𝑏</m:t>
                    </m:r>
                  </m:oMath>
                </a14:m>
                <a:r>
                  <a:rPr lang="en-GB" dirty="0">
                    <a:sym typeface="Wingdings" panose="05000000000000000000" pitchFamily="2" charset="2"/>
                  </a:rPr>
                  <a:t>  </a:t>
                </a:r>
              </a:p>
              <a:p>
                <a:endParaRPr lang="en-GB" dirty="0">
                  <a:sym typeface="Wingdings" panose="05000000000000000000" pitchFamily="2" charset="2"/>
                </a:endParaRPr>
              </a:p>
              <a:p>
                <a:endParaRPr lang="en-GB" b="0" i="1" dirty="0">
                  <a:latin typeface="Cambria Math" panose="02040503050406030204" pitchFamily="18" charset="0"/>
                </a:endParaRPr>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999584" y="4852326"/>
                <a:ext cx="5505061" cy="1545936"/>
              </a:xfrm>
              <a:prstGeom prst="rect">
                <a:avLst/>
              </a:prstGeom>
              <a:blipFill>
                <a:blip r:embed="rId6"/>
                <a:stretch>
                  <a:fillRect l="-886" t="-2756"/>
                </a:stretch>
              </a:blipFill>
            </p:spPr>
            <p:txBody>
              <a:bodyPr/>
              <a:lstStyle/>
              <a:p>
                <a:r>
                  <a:rPr lang="en-GB">
                    <a:noFill/>
                  </a:rPr>
                  <a:t> </a:t>
                </a:r>
              </a:p>
            </p:txBody>
          </p:sp>
        </mc:Fallback>
      </mc:AlternateContent>
    </p:spTree>
    <p:extLst>
      <p:ext uri="{BB962C8B-B14F-4D97-AF65-F5344CB8AC3E}">
        <p14:creationId xmlns:p14="http://schemas.microsoft.com/office/powerpoint/2010/main" val="2694738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a:solidFill>
                  <a:schemeClr val="bg1"/>
                </a:solidFill>
              </a:rPr>
              <a:t>	Simple mediation model: Ordinary Least Squares</a:t>
            </a:r>
            <a:endParaRPr lang="en-GB" dirty="0">
              <a:solidFill>
                <a:schemeClr val="bg1"/>
              </a:solidFill>
            </a:endParaRPr>
          </a:p>
        </p:txBody>
      </p:sp>
      <p:sp>
        <p:nvSpPr>
          <p:cNvPr id="4" name="Rectangle 3">
            <a:extLst>
              <a:ext uri="{FF2B5EF4-FFF2-40B4-BE49-F238E27FC236}">
                <a16:creationId xmlns:a16="http://schemas.microsoft.com/office/drawing/2014/main" id="{25BDB21A-3684-5E06-32B3-6B4B2D78E9B3}"/>
              </a:ext>
            </a:extLst>
          </p:cNvPr>
          <p:cNvSpPr/>
          <p:nvPr/>
        </p:nvSpPr>
        <p:spPr>
          <a:xfrm>
            <a:off x="2583024" y="3363686"/>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1EF1BCB3-A83C-967A-2AA3-51328C7288C2}"/>
              </a:ext>
            </a:extLst>
          </p:cNvPr>
          <p:cNvSpPr/>
          <p:nvPr/>
        </p:nvSpPr>
        <p:spPr>
          <a:xfrm>
            <a:off x="7643018" y="3363686"/>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C0B047CA-ECFE-3AE3-216E-58C94498A6D9}"/>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9" name="Straight Arrow Connector 8">
            <a:extLst>
              <a:ext uri="{FF2B5EF4-FFF2-40B4-BE49-F238E27FC236}">
                <a16:creationId xmlns:a16="http://schemas.microsoft.com/office/drawing/2014/main" id="{88014E56-1D71-0ADE-7414-8CFC99182C6E}"/>
              </a:ext>
            </a:extLst>
          </p:cNvPr>
          <p:cNvCxnSpPr>
            <a:stCxn id="4" idx="3"/>
            <a:endCxn id="5" idx="1"/>
          </p:cNvCxnSpPr>
          <p:nvPr/>
        </p:nvCxnSpPr>
        <p:spPr>
          <a:xfrm>
            <a:off x="3893664" y="3838031"/>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0BE1C31-64D4-3F1D-11C1-7C5882A9A1F4}"/>
              </a:ext>
            </a:extLst>
          </p:cNvPr>
          <p:cNvCxnSpPr>
            <a:cxnSpLocks/>
            <a:stCxn id="4" idx="0"/>
            <a:endCxn id="6" idx="1"/>
          </p:cNvCxnSpPr>
          <p:nvPr/>
        </p:nvCxnSpPr>
        <p:spPr>
          <a:xfrm flipV="1">
            <a:off x="3238344" y="2165033"/>
            <a:ext cx="1820403" cy="119865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055FC4F-8F52-997A-3771-C8F57EAFF925}"/>
              </a:ext>
            </a:extLst>
          </p:cNvPr>
          <p:cNvCxnSpPr>
            <a:cxnSpLocks/>
            <a:stCxn id="6" idx="3"/>
            <a:endCxn id="5" idx="1"/>
          </p:cNvCxnSpPr>
          <p:nvPr/>
        </p:nvCxnSpPr>
        <p:spPr>
          <a:xfrm>
            <a:off x="6369387" y="2165033"/>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DC8B26F-694D-9925-49BC-BBD29688ABC7}"/>
                  </a:ext>
                </a:extLst>
              </p:cNvPr>
              <p:cNvSpPr txBox="1"/>
              <p:nvPr/>
            </p:nvSpPr>
            <p:spPr>
              <a:xfrm>
                <a:off x="933996" y="5167312"/>
                <a:ext cx="7603514"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9DC8B26F-694D-9925-49BC-BBD29688ABC7}"/>
                  </a:ext>
                </a:extLst>
              </p:cNvPr>
              <p:cNvSpPr txBox="1">
                <a:spLocks noRot="1" noChangeAspect="1" noMove="1" noResize="1" noEditPoints="1" noAdjustHandles="1" noChangeArrowheads="1" noChangeShapeType="1" noTextEdit="1"/>
              </p:cNvSpPr>
              <p:nvPr/>
            </p:nvSpPr>
            <p:spPr>
              <a:xfrm>
                <a:off x="933996" y="5167312"/>
                <a:ext cx="7603514" cy="923330"/>
              </a:xfrm>
              <a:prstGeom prst="rect">
                <a:avLst/>
              </a:prstGeom>
              <a:blipFill>
                <a:blip r:embed="rId3"/>
                <a:stretch>
                  <a:fillRect/>
                </a:stretch>
              </a:blipFill>
            </p:spPr>
            <p:txBody>
              <a:bodyPr/>
              <a:lstStyle/>
              <a:p>
                <a:r>
                  <a:rPr lang="en-GB">
                    <a:noFill/>
                  </a:rPr>
                  <a:t> </a:t>
                </a:r>
              </a:p>
            </p:txBody>
          </p:sp>
        </mc:Fallback>
      </mc:AlternateContent>
      <p:sp>
        <p:nvSpPr>
          <p:cNvPr id="7" name="TextBox 6">
            <a:extLst>
              <a:ext uri="{FF2B5EF4-FFF2-40B4-BE49-F238E27FC236}">
                <a16:creationId xmlns:a16="http://schemas.microsoft.com/office/drawing/2014/main" id="{3A592B8F-5500-4AD3-7B95-E9D257E63974}"/>
              </a:ext>
            </a:extLst>
          </p:cNvPr>
          <p:cNvSpPr txBox="1"/>
          <p:nvPr/>
        </p:nvSpPr>
        <p:spPr>
          <a:xfrm>
            <a:off x="3488744" y="2357187"/>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8" name="TextBox 7">
            <a:extLst>
              <a:ext uri="{FF2B5EF4-FFF2-40B4-BE49-F238E27FC236}">
                <a16:creationId xmlns:a16="http://schemas.microsoft.com/office/drawing/2014/main" id="{DE6734CF-3E7A-9874-179E-B664EB2103B0}"/>
              </a:ext>
            </a:extLst>
          </p:cNvPr>
          <p:cNvSpPr txBox="1"/>
          <p:nvPr/>
        </p:nvSpPr>
        <p:spPr>
          <a:xfrm>
            <a:off x="7012420" y="2408545"/>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0DDE4487-1397-0E3B-0423-FE15C29B280F}"/>
              </a:ext>
            </a:extLst>
          </p:cNvPr>
          <p:cNvSpPr txBox="1"/>
          <p:nvPr/>
        </p:nvSpPr>
        <p:spPr>
          <a:xfrm>
            <a:off x="5313982" y="3968658"/>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 name="Oval 11">
                <a:extLst>
                  <a:ext uri="{FF2B5EF4-FFF2-40B4-BE49-F238E27FC236}">
                    <a16:creationId xmlns:a16="http://schemas.microsoft.com/office/drawing/2014/main" id="{6BB3EB86-19F4-6B9A-9C64-18B205183AA2}"/>
                  </a:ext>
                </a:extLst>
              </p:cNvPr>
              <p:cNvSpPr/>
              <p:nvPr/>
            </p:nvSpPr>
            <p:spPr>
              <a:xfrm>
                <a:off x="5411755" y="1027907"/>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p:txBody>
          </p:sp>
        </mc:Choice>
        <mc:Fallback xmlns="">
          <p:sp>
            <p:nvSpPr>
              <p:cNvPr id="12" name="Oval 11">
                <a:extLst>
                  <a:ext uri="{FF2B5EF4-FFF2-40B4-BE49-F238E27FC236}">
                    <a16:creationId xmlns:a16="http://schemas.microsoft.com/office/drawing/2014/main" id="{6BB3EB86-19F4-6B9A-9C64-18B205183AA2}"/>
                  </a:ext>
                </a:extLst>
              </p:cNvPr>
              <p:cNvSpPr>
                <a:spLocks noRot="1" noChangeAspect="1" noMove="1" noResize="1" noEditPoints="1" noAdjustHandles="1" noChangeArrowheads="1" noChangeShapeType="1" noTextEdit="1"/>
              </p:cNvSpPr>
              <p:nvPr/>
            </p:nvSpPr>
            <p:spPr>
              <a:xfrm>
                <a:off x="5411755" y="1027907"/>
                <a:ext cx="755780" cy="353024"/>
              </a:xfrm>
              <a:prstGeom prst="ellipse">
                <a:avLst/>
              </a:prstGeom>
              <a:blipFill>
                <a:blip r:embed="rId4"/>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15" name="Straight Arrow Connector 14">
            <a:extLst>
              <a:ext uri="{FF2B5EF4-FFF2-40B4-BE49-F238E27FC236}">
                <a16:creationId xmlns:a16="http://schemas.microsoft.com/office/drawing/2014/main" id="{1F9149BC-F7C8-E824-F09F-ECD0085601C2}"/>
              </a:ext>
            </a:extLst>
          </p:cNvPr>
          <p:cNvCxnSpPr>
            <a:stCxn id="12" idx="4"/>
            <a:endCxn id="6" idx="0"/>
          </p:cNvCxnSpPr>
          <p:nvPr/>
        </p:nvCxnSpPr>
        <p:spPr>
          <a:xfrm flipH="1">
            <a:off x="5714067" y="1380931"/>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Oval 15">
                <a:extLst>
                  <a:ext uri="{FF2B5EF4-FFF2-40B4-BE49-F238E27FC236}">
                    <a16:creationId xmlns:a16="http://schemas.microsoft.com/office/drawing/2014/main" id="{43EF41B9-B468-8542-0ED5-7D17757CE4C6}"/>
                  </a:ext>
                </a:extLst>
              </p:cNvPr>
              <p:cNvSpPr/>
              <p:nvPr/>
            </p:nvSpPr>
            <p:spPr>
              <a:xfrm>
                <a:off x="8159620" y="275970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16" name="Oval 15">
                <a:extLst>
                  <a:ext uri="{FF2B5EF4-FFF2-40B4-BE49-F238E27FC236}">
                    <a16:creationId xmlns:a16="http://schemas.microsoft.com/office/drawing/2014/main" id="{43EF41B9-B468-8542-0ED5-7D17757CE4C6}"/>
                  </a:ext>
                </a:extLst>
              </p:cNvPr>
              <p:cNvSpPr>
                <a:spLocks noRot="1" noChangeAspect="1" noMove="1" noResize="1" noEditPoints="1" noAdjustHandles="1" noChangeArrowheads="1" noChangeShapeType="1" noTextEdit="1"/>
              </p:cNvSpPr>
              <p:nvPr/>
            </p:nvSpPr>
            <p:spPr>
              <a:xfrm>
                <a:off x="8159620" y="2759709"/>
                <a:ext cx="755780" cy="353024"/>
              </a:xfrm>
              <a:prstGeom prst="ellipse">
                <a:avLst/>
              </a:prstGeom>
              <a:blipFill>
                <a:blip r:embed="rId5"/>
                <a:stretch>
                  <a:fillRect/>
                </a:stretch>
              </a:blipFill>
              <a:ln>
                <a:solidFill>
                  <a:srgbClr val="0070C0"/>
                </a:solidFill>
              </a:ln>
            </p:spPr>
            <p:txBody>
              <a:bodyPr/>
              <a:lstStyle/>
              <a:p>
                <a:r>
                  <a:rPr lang="en-GB">
                    <a:noFill/>
                  </a:rPr>
                  <a:t> </a:t>
                </a:r>
              </a:p>
            </p:txBody>
          </p:sp>
        </mc:Fallback>
      </mc:AlternateContent>
      <p:cxnSp>
        <p:nvCxnSpPr>
          <p:cNvPr id="18" name="Straight Arrow Connector 17">
            <a:extLst>
              <a:ext uri="{FF2B5EF4-FFF2-40B4-BE49-F238E27FC236}">
                <a16:creationId xmlns:a16="http://schemas.microsoft.com/office/drawing/2014/main" id="{8AF55F24-EE37-7693-BA50-763A85B79548}"/>
              </a:ext>
            </a:extLst>
          </p:cNvPr>
          <p:cNvCxnSpPr>
            <a:stCxn id="16" idx="4"/>
          </p:cNvCxnSpPr>
          <p:nvPr/>
        </p:nvCxnSpPr>
        <p:spPr>
          <a:xfrm flipH="1">
            <a:off x="8444204" y="311273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CBC576F-3420-F646-DDF7-5CEBF38A4BB6}"/>
                  </a:ext>
                </a:extLst>
              </p:cNvPr>
              <p:cNvSpPr txBox="1"/>
              <p:nvPr/>
            </p:nvSpPr>
            <p:spPr>
              <a:xfrm>
                <a:off x="5999584" y="4852326"/>
                <a:ext cx="5505061" cy="2065630"/>
              </a:xfrm>
              <a:prstGeom prst="rect">
                <a:avLst/>
              </a:prstGeom>
              <a:noFill/>
            </p:spPr>
            <p:txBody>
              <a:bodyPr wrap="square" rtlCol="0">
                <a:spAutoFit/>
              </a:bodyPr>
              <a:lstStyle/>
              <a:p>
                <a:r>
                  <a:rPr lang="en-GB" b="1" dirty="0">
                    <a:sym typeface="Wingdings" panose="05000000000000000000" pitchFamily="2" charset="2"/>
                  </a:rPr>
                  <a:t>The total effect of X  Y:</a:t>
                </a:r>
              </a:p>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𝑡</m:t>
                      </m:r>
                      <m:r>
                        <a:rPr lang="en-GB" i="1">
                          <a:latin typeface="Cambria Math" panose="02040503050406030204" pitchFamily="18" charset="0"/>
                        </a:rPr>
                        <m:t> =</m:t>
                      </m:r>
                      <m:d>
                        <m:dPr>
                          <m:begChr m:val="{"/>
                          <m:endChr m:val="}"/>
                          <m:ctrlPr>
                            <a:rPr lang="en-GB" i="1">
                              <a:latin typeface="Cambria Math" panose="02040503050406030204" pitchFamily="18" charset="0"/>
                            </a:rPr>
                          </m:ctrlPr>
                        </m:dPr>
                        <m:e>
                          <m:acc>
                            <m:accPr>
                              <m:chr m:val="̂"/>
                              <m:ctrlPr>
                                <a:rPr lang="en-GB" i="1" smtClean="0">
                                  <a:solidFill>
                                    <a:schemeClr val="tx2">
                                      <a:lumMod val="75000"/>
                                    </a:schemeClr>
                                  </a:solidFill>
                                  <a:latin typeface="Cambria Math" panose="02040503050406030204" pitchFamily="18" charset="0"/>
                                </a:rPr>
                              </m:ctrlPr>
                            </m:accPr>
                            <m:e>
                              <m:r>
                                <a:rPr lang="en-GB" b="0" i="1" smtClean="0">
                                  <a:solidFill>
                                    <a:schemeClr val="tx2">
                                      <a:lumMod val="75000"/>
                                    </a:schemeClr>
                                  </a:solidFill>
                                  <a:latin typeface="Cambria Math" panose="02040503050406030204" pitchFamily="18" charset="0"/>
                                </a:rPr>
                                <m:t>𝑌</m:t>
                              </m:r>
                            </m:e>
                          </m:acc>
                          <m:r>
                            <a:rPr lang="en-GB" i="1">
                              <a:solidFill>
                                <a:schemeClr val="tx2">
                                  <a:lumMod val="75000"/>
                                </a:schemeClr>
                              </a:solidFill>
                              <a:latin typeface="Cambria Math" panose="02040503050406030204" pitchFamily="18" charset="0"/>
                            </a:rPr>
                            <m:t> </m:t>
                          </m:r>
                          <m:r>
                            <a:rPr lang="en-GB" i="1">
                              <a:latin typeface="Cambria Math" panose="02040503050406030204" pitchFamily="18" charset="0"/>
                            </a:rPr>
                            <m:t>| </m:t>
                          </m:r>
                          <m:d>
                            <m:dPr>
                              <m:ctrlPr>
                                <a:rPr lang="en-GB" i="1">
                                  <a:latin typeface="Cambria Math" panose="02040503050406030204" pitchFamily="18" charset="0"/>
                                </a:rPr>
                              </m:ctrlPr>
                            </m:dPr>
                            <m:e>
                              <m:r>
                                <a:rPr lang="en-GB" i="1">
                                  <a:latin typeface="Cambria Math" panose="02040503050406030204" pitchFamily="18" charset="0"/>
                                </a:rPr>
                                <m:t>𝑋</m:t>
                              </m:r>
                              <m:r>
                                <a:rPr lang="en-GB" i="1">
                                  <a:latin typeface="Cambria Math" panose="02040503050406030204" pitchFamily="18" charset="0"/>
                                </a:rPr>
                                <m:t>=</m:t>
                              </m:r>
                              <m:r>
                                <a:rPr lang="en-GB" i="1">
                                  <a:solidFill>
                                    <a:srgbClr val="C00000"/>
                                  </a:solidFill>
                                  <a:latin typeface="Cambria Math" panose="02040503050406030204" pitchFamily="18" charset="0"/>
                                </a:rPr>
                                <m:t>𝑥</m:t>
                              </m:r>
                              <m:r>
                                <a:rPr lang="en-GB" i="1">
                                  <a:latin typeface="Cambria Math" panose="02040503050406030204" pitchFamily="18" charset="0"/>
                                </a:rPr>
                                <m:t> </m:t>
                              </m:r>
                            </m:e>
                          </m:d>
                        </m:e>
                      </m:d>
                      <m:r>
                        <a:rPr lang="en-GB" i="1">
                          <a:latin typeface="Cambria Math" panose="02040503050406030204" pitchFamily="18" charset="0"/>
                        </a:rPr>
                        <m:t> −</m:t>
                      </m:r>
                      <m:r>
                        <m:rPr>
                          <m:nor/>
                        </m:rPr>
                        <a:rPr lang="en-GB" dirty="0">
                          <a:sym typeface="Wingdings" panose="05000000000000000000" pitchFamily="2" charset="2"/>
                        </a:rPr>
                        <m:t> </m:t>
                      </m:r>
                      <m:d>
                        <m:dPr>
                          <m:begChr m:val="{"/>
                          <m:endChr m:val="}"/>
                          <m:ctrlPr>
                            <a:rPr lang="en-GB" i="1">
                              <a:latin typeface="Cambria Math" panose="02040503050406030204" pitchFamily="18" charset="0"/>
                            </a:rPr>
                          </m:ctrlPr>
                        </m:dPr>
                        <m:e>
                          <m:acc>
                            <m:accPr>
                              <m:chr m:val="̂"/>
                              <m:ctrlPr>
                                <a:rPr lang="en-GB" i="1" smtClean="0">
                                  <a:solidFill>
                                    <a:schemeClr val="tx2">
                                      <a:lumMod val="75000"/>
                                    </a:schemeClr>
                                  </a:solidFill>
                                  <a:latin typeface="Cambria Math" panose="02040503050406030204" pitchFamily="18" charset="0"/>
                                </a:rPr>
                              </m:ctrlPr>
                            </m:accPr>
                            <m:e>
                              <m:r>
                                <a:rPr lang="en-GB" b="0" i="1" smtClean="0">
                                  <a:solidFill>
                                    <a:schemeClr val="tx2">
                                      <a:lumMod val="75000"/>
                                    </a:schemeClr>
                                  </a:solidFill>
                                  <a:latin typeface="Cambria Math" panose="02040503050406030204" pitchFamily="18" charset="0"/>
                                </a:rPr>
                                <m:t>𝑌</m:t>
                              </m:r>
                            </m:e>
                          </m:acc>
                          <m:r>
                            <a:rPr lang="en-GB" i="1">
                              <a:solidFill>
                                <a:schemeClr val="tx2">
                                  <a:lumMod val="75000"/>
                                </a:schemeClr>
                              </a:solidFill>
                              <a:latin typeface="Cambria Math" panose="02040503050406030204" pitchFamily="18" charset="0"/>
                            </a:rPr>
                            <m:t> </m:t>
                          </m:r>
                          <m:r>
                            <a:rPr lang="en-GB" i="1">
                              <a:latin typeface="Cambria Math" panose="02040503050406030204" pitchFamily="18" charset="0"/>
                            </a:rPr>
                            <m:t>| </m:t>
                          </m:r>
                          <m:d>
                            <m:dPr>
                              <m:ctrlPr>
                                <a:rPr lang="en-GB" i="1">
                                  <a:latin typeface="Cambria Math" panose="02040503050406030204" pitchFamily="18" charset="0"/>
                                </a:rPr>
                              </m:ctrlPr>
                            </m:dPr>
                            <m:e>
                              <m:r>
                                <a:rPr lang="en-GB" i="1">
                                  <a:latin typeface="Cambria Math" panose="02040503050406030204" pitchFamily="18" charset="0"/>
                                </a:rPr>
                                <m:t>𝑋</m:t>
                              </m:r>
                              <m:r>
                                <a:rPr lang="en-GB" i="1">
                                  <a:latin typeface="Cambria Math" panose="02040503050406030204" pitchFamily="18" charset="0"/>
                                </a:rPr>
                                <m:t>=</m:t>
                              </m:r>
                              <m:r>
                                <a:rPr lang="en-GB" i="1">
                                  <a:solidFill>
                                    <a:srgbClr val="C00000"/>
                                  </a:solidFill>
                                  <a:latin typeface="Cambria Math" panose="02040503050406030204" pitchFamily="18" charset="0"/>
                                </a:rPr>
                                <m:t>𝑥</m:t>
                              </m:r>
                              <m:r>
                                <a:rPr lang="en-GB" i="1">
                                  <a:solidFill>
                                    <a:srgbClr val="C00000"/>
                                  </a:solidFill>
                                  <a:latin typeface="Cambria Math" panose="02040503050406030204" pitchFamily="18" charset="0"/>
                                </a:rPr>
                                <m:t>−1 </m:t>
                              </m:r>
                            </m:e>
                          </m:d>
                        </m:e>
                      </m:d>
                    </m:oMath>
                  </m:oMathPara>
                </a14:m>
                <a:endParaRPr lang="en-GB" i="1" dirty="0">
                  <a:solidFill>
                    <a:srgbClr val="C00000"/>
                  </a:solidFill>
                  <a:latin typeface="Cambria Math" panose="02040503050406030204" pitchFamily="18" charset="0"/>
                </a:endParaRPr>
              </a:p>
              <a:p>
                <a14:m>
                  <m:oMath xmlns:m="http://schemas.openxmlformats.org/officeDocument/2006/math">
                    <m:r>
                      <a:rPr lang="en-GB" b="0" i="1" smtClean="0">
                        <a:latin typeface="Cambria Math" panose="02040503050406030204" pitchFamily="18" charset="0"/>
                      </a:rPr>
                      <m:t>𝑡</m:t>
                    </m:r>
                    <m:r>
                      <a:rPr lang="en-GB" i="1">
                        <a:latin typeface="Cambria Math" panose="02040503050406030204" pitchFamily="18" charset="0"/>
                      </a:rPr>
                      <m:t> =</m:t>
                    </m:r>
                    <m:r>
                      <a:rPr lang="en-GB" b="0" i="1" smtClean="0">
                        <a:latin typeface="Cambria Math" panose="02040503050406030204" pitchFamily="18" charset="0"/>
                      </a:rPr>
                      <m:t>𝑐</m:t>
                    </m:r>
                    <m:r>
                      <a:rPr lang="en-GB" b="0" i="1" smtClean="0">
                        <a:latin typeface="Cambria Math" panose="02040503050406030204" pitchFamily="18" charset="0"/>
                      </a:rPr>
                      <m:t>+</m:t>
                    </m:r>
                    <m:r>
                      <a:rPr lang="en-GB" b="0" i="1" smtClean="0">
                        <a:latin typeface="Cambria Math" panose="02040503050406030204" pitchFamily="18" charset="0"/>
                      </a:rPr>
                      <m:t>𝑎𝑏</m:t>
                    </m:r>
                  </m:oMath>
                </a14:m>
                <a:r>
                  <a:rPr lang="en-GB" dirty="0">
                    <a:sym typeface="Wingdings" panose="05000000000000000000" pitchFamily="2" charset="2"/>
                  </a:rPr>
                  <a:t> ;</a:t>
                </a:r>
              </a:p>
              <a:p>
                <a14:m>
                  <m:oMath xmlns:m="http://schemas.openxmlformats.org/officeDocument/2006/math">
                    <m:r>
                      <a:rPr lang="en-GB" b="0" i="1" smtClean="0">
                        <a:latin typeface="Cambria Math" panose="02040503050406030204" pitchFamily="18" charset="0"/>
                      </a:rPr>
                      <m:t>𝑡</m:t>
                    </m:r>
                    <m:r>
                      <a:rPr lang="en-GB" b="0" i="1" smtClean="0">
                        <a:latin typeface="Cambria Math" panose="02040503050406030204" pitchFamily="18" charset="0"/>
                      </a:rPr>
                      <m:t> −</m:t>
                    </m:r>
                    <m:r>
                      <a:rPr lang="en-GB" b="0" i="1" smtClean="0">
                        <a:latin typeface="Cambria Math" panose="02040503050406030204" pitchFamily="18" charset="0"/>
                      </a:rPr>
                      <m:t>𝑐</m:t>
                    </m:r>
                    <m:r>
                      <a:rPr lang="en-GB" i="1">
                        <a:latin typeface="Cambria Math" panose="02040503050406030204" pitchFamily="18" charset="0"/>
                      </a:rPr>
                      <m:t> =</m:t>
                    </m:r>
                    <m:r>
                      <a:rPr lang="en-GB" b="0" i="1" smtClean="0">
                        <a:latin typeface="Cambria Math" panose="02040503050406030204" pitchFamily="18" charset="0"/>
                      </a:rPr>
                      <m:t>𝑎𝑏</m:t>
                    </m:r>
                  </m:oMath>
                </a14:m>
                <a:r>
                  <a:rPr lang="en-GB" dirty="0">
                    <a:sym typeface="Wingdings" panose="05000000000000000000" pitchFamily="2" charset="2"/>
                  </a:rPr>
                  <a:t> ;</a:t>
                </a:r>
              </a:p>
              <a:p>
                <a:endParaRPr lang="en-GB" dirty="0">
                  <a:sym typeface="Wingdings" panose="05000000000000000000" pitchFamily="2" charset="2"/>
                </a:endParaRPr>
              </a:p>
              <a:p>
                <a:endParaRPr lang="en-GB" dirty="0">
                  <a:sym typeface="Wingdings" panose="05000000000000000000" pitchFamily="2" charset="2"/>
                </a:endParaRPr>
              </a:p>
              <a:p>
                <a:endParaRPr lang="en-GB" b="0" i="1" dirty="0">
                  <a:latin typeface="Cambria Math" panose="02040503050406030204" pitchFamily="18" charset="0"/>
                </a:endParaRPr>
              </a:p>
            </p:txBody>
          </p:sp>
        </mc:Choice>
        <mc:Fallback xmlns="">
          <p:sp>
            <p:nvSpPr>
              <p:cNvPr id="14" name="TextBox 13">
                <a:extLst>
                  <a:ext uri="{FF2B5EF4-FFF2-40B4-BE49-F238E27FC236}">
                    <a16:creationId xmlns:a16="http://schemas.microsoft.com/office/drawing/2014/main" id="{7CBC576F-3420-F646-DDF7-5CEBF38A4BB6}"/>
                  </a:ext>
                </a:extLst>
              </p:cNvPr>
              <p:cNvSpPr txBox="1">
                <a:spLocks noRot="1" noChangeAspect="1" noMove="1" noResize="1" noEditPoints="1" noAdjustHandles="1" noChangeArrowheads="1" noChangeShapeType="1" noTextEdit="1"/>
              </p:cNvSpPr>
              <p:nvPr/>
            </p:nvSpPr>
            <p:spPr>
              <a:xfrm>
                <a:off x="5999584" y="4852326"/>
                <a:ext cx="5505061" cy="2065630"/>
              </a:xfrm>
              <a:prstGeom prst="rect">
                <a:avLst/>
              </a:prstGeom>
              <a:blipFill>
                <a:blip r:embed="rId6"/>
                <a:stretch>
                  <a:fillRect l="-886" t="-2065"/>
                </a:stretch>
              </a:blipFill>
            </p:spPr>
            <p:txBody>
              <a:bodyPr/>
              <a:lstStyle/>
              <a:p>
                <a:r>
                  <a:rPr lang="en-GB">
                    <a:noFill/>
                  </a:rPr>
                  <a:t> </a:t>
                </a:r>
              </a:p>
            </p:txBody>
          </p:sp>
        </mc:Fallback>
      </mc:AlternateContent>
    </p:spTree>
    <p:extLst>
      <p:ext uri="{BB962C8B-B14F-4D97-AF65-F5344CB8AC3E}">
        <p14:creationId xmlns:p14="http://schemas.microsoft.com/office/powerpoint/2010/main" val="4077800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6516-A737-E00A-4D2A-4848E143EAF2}"/>
              </a:ext>
            </a:extLst>
          </p:cNvPr>
          <p:cNvSpPr>
            <a:spLocks noGrp="1"/>
          </p:cNvSpPr>
          <p:nvPr>
            <p:ph type="title"/>
          </p:nvPr>
        </p:nvSpPr>
        <p:spPr/>
        <p:txBody>
          <a:bodyPr/>
          <a:lstStyle/>
          <a:p>
            <a:r>
              <a:rPr lang="en-GB" dirty="0">
                <a:solidFill>
                  <a:schemeClr val="bg1"/>
                </a:solidFill>
              </a:rPr>
              <a:t>Practical Example</a:t>
            </a:r>
          </a:p>
        </p:txBody>
      </p:sp>
      <p:sp>
        <p:nvSpPr>
          <p:cNvPr id="4" name="Rectangle 3">
            <a:extLst>
              <a:ext uri="{FF2B5EF4-FFF2-40B4-BE49-F238E27FC236}">
                <a16:creationId xmlns:a16="http://schemas.microsoft.com/office/drawing/2014/main" id="{EF8206E6-1823-EB36-392F-31C5E32E012B}"/>
              </a:ext>
            </a:extLst>
          </p:cNvPr>
          <p:cNvSpPr/>
          <p:nvPr/>
        </p:nvSpPr>
        <p:spPr>
          <a:xfrm>
            <a:off x="3148149" y="3511982"/>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panose="020F0502020204030204"/>
                <a:ea typeface="+mn-ea"/>
                <a:cs typeface="+mn-cs"/>
              </a:rPr>
              <a:t>X</a:t>
            </a:r>
            <a:endParaRPr kumimoji="0" lang="en-GB"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33DEFF9D-9082-CA03-6D6E-5DE3AC4C6D20}"/>
              </a:ext>
            </a:extLst>
          </p:cNvPr>
          <p:cNvSpPr/>
          <p:nvPr/>
        </p:nvSpPr>
        <p:spPr>
          <a:xfrm>
            <a:off x="7343816" y="3511980"/>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panose="020F0502020204030204"/>
                <a:ea typeface="+mn-ea"/>
                <a:cs typeface="+mn-cs"/>
              </a:rPr>
              <a:t>Y</a:t>
            </a:r>
          </a:p>
        </p:txBody>
      </p:sp>
      <p:sp>
        <p:nvSpPr>
          <p:cNvPr id="6" name="Rectangle 5">
            <a:extLst>
              <a:ext uri="{FF2B5EF4-FFF2-40B4-BE49-F238E27FC236}">
                <a16:creationId xmlns:a16="http://schemas.microsoft.com/office/drawing/2014/main" id="{900FBCDE-E862-B92B-D341-5052900C56A0}"/>
              </a:ext>
            </a:extLst>
          </p:cNvPr>
          <p:cNvSpPr/>
          <p:nvPr/>
        </p:nvSpPr>
        <p:spPr>
          <a:xfrm>
            <a:off x="5160762" y="2235066"/>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Calibri" panose="020F0502020204030204"/>
                <a:ea typeface="+mn-ea"/>
                <a:cs typeface="+mn-cs"/>
              </a:rPr>
              <a:t>Med</a:t>
            </a:r>
          </a:p>
        </p:txBody>
      </p:sp>
      <p:cxnSp>
        <p:nvCxnSpPr>
          <p:cNvPr id="7" name="Straight Arrow Connector 6">
            <a:extLst>
              <a:ext uri="{FF2B5EF4-FFF2-40B4-BE49-F238E27FC236}">
                <a16:creationId xmlns:a16="http://schemas.microsoft.com/office/drawing/2014/main" id="{3E9C539A-6DEF-8B56-5277-F4715C4542C8}"/>
              </a:ext>
            </a:extLst>
          </p:cNvPr>
          <p:cNvCxnSpPr>
            <a:cxnSpLocks/>
            <a:stCxn id="4" idx="3"/>
            <a:endCxn id="5" idx="1"/>
          </p:cNvCxnSpPr>
          <p:nvPr/>
        </p:nvCxnSpPr>
        <p:spPr>
          <a:xfrm flipV="1">
            <a:off x="3998167" y="3890837"/>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5650726-2799-3DA5-7CDC-463C53AE6FBE}"/>
              </a:ext>
            </a:extLst>
          </p:cNvPr>
          <p:cNvCxnSpPr>
            <a:cxnSpLocks/>
            <a:stCxn id="4" idx="0"/>
            <a:endCxn id="6" idx="1"/>
          </p:cNvCxnSpPr>
          <p:nvPr/>
        </p:nvCxnSpPr>
        <p:spPr>
          <a:xfrm flipV="1">
            <a:off x="3573158" y="2626044"/>
            <a:ext cx="1587604" cy="88593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A383EE7-A4FC-EE15-99C3-F8F54E48F596}"/>
              </a:ext>
            </a:extLst>
          </p:cNvPr>
          <p:cNvCxnSpPr>
            <a:cxnSpLocks/>
            <a:stCxn id="6" idx="3"/>
            <a:endCxn id="5" idx="1"/>
          </p:cNvCxnSpPr>
          <p:nvPr/>
        </p:nvCxnSpPr>
        <p:spPr>
          <a:xfrm>
            <a:off x="6096000" y="2626044"/>
            <a:ext cx="1247816" cy="126479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226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200329"/>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1293537" y="4642219"/>
            <a:ext cx="1687594"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3"/>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20FD8614-A9BC-8741-521F-C2CD1EDE039F}"/>
              </a:ext>
            </a:extLst>
          </p:cNvPr>
          <p:cNvPicPr>
            <a:picLocks noChangeAspect="1"/>
          </p:cNvPicPr>
          <p:nvPr/>
        </p:nvPicPr>
        <p:blipFill>
          <a:blip r:embed="rId4"/>
          <a:stretch>
            <a:fillRect/>
          </a:stretch>
        </p:blipFill>
        <p:spPr>
          <a:xfrm>
            <a:off x="905069" y="2188721"/>
            <a:ext cx="8630854" cy="657317"/>
          </a:xfrm>
          <a:prstGeom prst="rect">
            <a:avLst/>
          </a:prstGeom>
        </p:spPr>
      </p:pic>
      <p:sp>
        <p:nvSpPr>
          <p:cNvPr id="6" name="TextBox 5">
            <a:extLst>
              <a:ext uri="{FF2B5EF4-FFF2-40B4-BE49-F238E27FC236}">
                <a16:creationId xmlns:a16="http://schemas.microsoft.com/office/drawing/2014/main" id="{32ADDAC5-0B27-8C47-9140-A0A7C9D62B26}"/>
              </a:ext>
            </a:extLst>
          </p:cNvPr>
          <p:cNvSpPr txBox="1"/>
          <p:nvPr/>
        </p:nvSpPr>
        <p:spPr>
          <a:xfrm>
            <a:off x="905069" y="3070707"/>
            <a:ext cx="10328988" cy="646331"/>
          </a:xfrm>
          <a:prstGeom prst="rect">
            <a:avLst/>
          </a:prstGeom>
          <a:noFill/>
        </p:spPr>
        <p:txBody>
          <a:bodyPr wrap="square">
            <a:spAutoFit/>
          </a:bodyPr>
          <a:lstStyle/>
          <a:p>
            <a:r>
              <a:rPr lang="en-GB" dirty="0"/>
              <a:t>Let’s focus on Family Income at Grade 8 and reading: </a:t>
            </a:r>
          </a:p>
          <a:p>
            <a:pPr marL="742950" lvl="1" indent="-285750">
              <a:buFont typeface="Arial" panose="020B0604020202020204" pitchFamily="34" charset="0"/>
              <a:buChar char="•"/>
            </a:pPr>
            <a:r>
              <a:rPr lang="en-GB" dirty="0"/>
              <a:t>Family Income was dichotomised to represent families with higher income.</a:t>
            </a:r>
          </a:p>
        </p:txBody>
      </p:sp>
    </p:spTree>
    <p:extLst>
      <p:ext uri="{BB962C8B-B14F-4D97-AF65-F5344CB8AC3E}">
        <p14:creationId xmlns:p14="http://schemas.microsoft.com/office/powerpoint/2010/main" val="1373356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1184988" y="4642219"/>
            <a:ext cx="1796143"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2083060" y="3412015"/>
            <a:ext cx="2135932"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2648989" y="3604169"/>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1920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1222310" y="4642219"/>
            <a:ext cx="1758821"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2101721" y="3412015"/>
            <a:ext cx="2117271"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2648989" y="3604169"/>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96CF70-C0AB-5165-2C7E-FF5EF98AD33D}"/>
                  </a:ext>
                </a:extLst>
              </p:cNvPr>
              <p:cNvSpPr txBox="1"/>
              <p:nvPr/>
            </p:nvSpPr>
            <p:spPr>
              <a:xfrm>
                <a:off x="417234" y="5800747"/>
                <a:ext cx="6991271" cy="92333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b="0" i="1" smtClean="0">
                          <a:latin typeface="Cambria Math" panose="02040503050406030204" pitchFamily="18" charset="0"/>
                        </a:rPr>
                        <m:t>𝑀</m:t>
                      </m:r>
                      <m:r>
                        <a:rPr lang="en-GB" b="0" i="1" smtClean="0">
                          <a:latin typeface="Cambria Math" panose="02040503050406030204" pitchFamily="18" charset="0"/>
                        </a:rPr>
                        <m:t>(</m:t>
                      </m:r>
                      <m:r>
                        <a:rPr lang="en-GB" b="0" i="1" smtClean="0">
                          <a:latin typeface="Cambria Math" panose="02040503050406030204" pitchFamily="18" charset="0"/>
                        </a:rPr>
                        <m:t>𝑅𝑒𝑎𝑑</m:t>
                      </m:r>
                      <m:r>
                        <a:rPr lang="en-GB" b="0" i="1" smtClean="0">
                          <a:latin typeface="Cambria Math" panose="02040503050406030204" pitchFamily="18" charset="0"/>
                        </a:rPr>
                        <m:t>8)=</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_</m:t>
                      </m:r>
                      <m:r>
                        <a:rPr lang="en-GB" b="0" i="1" smtClean="0">
                          <a:latin typeface="Cambria Math" panose="02040503050406030204" pitchFamily="18" charset="0"/>
                        </a:rPr>
                        <m:t>𝐻𝑖𝑔h𝐼𝑛𝑐</m:t>
                      </m:r>
                      <m:r>
                        <a:rPr lang="en-GB" b="0" i="1" smtClean="0">
                          <a:latin typeface="Cambria Math" panose="02040503050406030204" pitchFamily="18" charset="0"/>
                        </a:rPr>
                        <m:t>8)+</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sub>
                      </m:sSub>
                    </m:oMath>
                  </m:oMathPara>
                </a14:m>
                <a:endParaRPr lang="en-GB" dirty="0"/>
              </a:p>
              <a:p>
                <a14:m>
                  <m:oMath xmlns:m="http://schemas.openxmlformats.org/officeDocument/2006/math">
                    <m:r>
                      <a:rPr lang="en-GB" b="0" i="1" smtClean="0">
                        <a:latin typeface="Cambria Math" panose="02040503050406030204" pitchFamily="18" charset="0"/>
                      </a:rPr>
                      <m:t>𝑌</m:t>
                    </m:r>
                    <m:r>
                      <a:rPr lang="en-GB" b="0" i="1" smtClean="0">
                        <a:latin typeface="Cambria Math" panose="02040503050406030204" pitchFamily="18" charset="0"/>
                      </a:rPr>
                      <m:t> (</m:t>
                    </m:r>
                    <m:r>
                      <a:rPr lang="en-GB" b="0" i="1" smtClean="0">
                        <a:latin typeface="Cambria Math" panose="02040503050406030204" pitchFamily="18" charset="0"/>
                      </a:rPr>
                      <m:t>𝑀𝑎𝑡h</m:t>
                    </m:r>
                    <m:r>
                      <a:rPr lang="en-GB" b="0" i="1" smtClean="0">
                        <a:latin typeface="Cambria Math" panose="02040503050406030204" pitchFamily="18" charset="0"/>
                      </a:rPr>
                      <m:t>12)=</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_</m:t>
                    </m:r>
                    <m:r>
                      <a:rPr lang="en-GB" b="0" i="1" smtClean="0">
                        <a:latin typeface="Cambria Math" panose="02040503050406030204" pitchFamily="18" charset="0"/>
                      </a:rPr>
                      <m:t>𝐻𝑖𝑔h𝐼𝑛𝑐</m:t>
                    </m:r>
                    <m:r>
                      <a:rPr lang="en-GB" b="0" i="1" smtClean="0">
                        <a:latin typeface="Cambria Math" panose="02040503050406030204" pitchFamily="18" charset="0"/>
                      </a:rPr>
                      <m:t>8)+</m:t>
                    </m:r>
                    <m:sSub>
                      <m:sSubPr>
                        <m:ctrlPr>
                          <a:rPr lang="en-GB" b="0" i="1" smtClean="0">
                            <a:latin typeface="Cambria Math" panose="02040503050406030204" pitchFamily="18" charset="0"/>
                          </a:rPr>
                        </m:ctrlPr>
                      </m:sSubPr>
                      <m:e>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_</m:t>
                        </m:r>
                        <m:r>
                          <a:rPr lang="en-GB" b="0" i="1" smtClean="0">
                            <a:latin typeface="Cambria Math" panose="02040503050406030204" pitchFamily="18" charset="0"/>
                          </a:rPr>
                          <m:t>𝑅𝑒𝑎𝑑</m:t>
                        </m:r>
                        <m:r>
                          <a:rPr lang="en-GB" b="0" i="1" smtClean="0">
                            <a:latin typeface="Cambria Math" panose="02040503050406030204" pitchFamily="18" charset="0"/>
                          </a:rPr>
                          <m:t>8)+ </m:t>
                        </m:r>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3096CF70-C0AB-5165-2C7E-FF5EF98AD33D}"/>
                  </a:ext>
                </a:extLst>
              </p:cNvPr>
              <p:cNvSpPr txBox="1">
                <a:spLocks noRot="1" noChangeAspect="1" noMove="1" noResize="1" noEditPoints="1" noAdjustHandles="1" noChangeArrowheads="1" noChangeShapeType="1" noTextEdit="1"/>
              </p:cNvSpPr>
              <p:nvPr/>
            </p:nvSpPr>
            <p:spPr>
              <a:xfrm>
                <a:off x="417234" y="5800747"/>
                <a:ext cx="6991271" cy="923330"/>
              </a:xfrm>
              <a:prstGeom prst="rect">
                <a:avLst/>
              </a:prstGeom>
              <a:blipFill>
                <a:blip r:embed="rId5"/>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730530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1807749" y="3324379"/>
            <a:ext cx="1204176"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4.67 ***</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96CF70-C0AB-5165-2C7E-FF5EF98AD33D}"/>
                  </a:ext>
                </a:extLst>
              </p:cNvPr>
              <p:cNvSpPr txBox="1"/>
              <p:nvPr/>
            </p:nvSpPr>
            <p:spPr>
              <a:xfrm>
                <a:off x="417234" y="5800747"/>
                <a:ext cx="6991271" cy="956480"/>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acc>
                        <m:accPr>
                          <m:chr m:val="̂"/>
                          <m:ctrlPr>
                            <a:rPr lang="en-GB" b="0" i="1" dirty="0" smtClean="0">
                              <a:latin typeface="Cambria Math" panose="02040503050406030204" pitchFamily="18" charset="0"/>
                            </a:rPr>
                          </m:ctrlPr>
                        </m:accPr>
                        <m:e>
                          <m:r>
                            <a:rPr lang="en-GB" b="0" i="1" dirty="0" smtClean="0">
                              <a:latin typeface="Cambria Math" panose="02040503050406030204" pitchFamily="18" charset="0"/>
                            </a:rPr>
                            <m:t>𝑀</m:t>
                          </m:r>
                        </m:e>
                      </m:acc>
                      <m:r>
                        <a:rPr lang="en-GB" b="0" i="1" smtClean="0">
                          <a:latin typeface="Cambria Math" panose="02040503050406030204" pitchFamily="18" charset="0"/>
                        </a:rPr>
                        <m:t>(</m:t>
                      </m:r>
                      <m:r>
                        <a:rPr lang="en-GB" b="0" i="1" smtClean="0">
                          <a:latin typeface="Cambria Math" panose="02040503050406030204" pitchFamily="18" charset="0"/>
                        </a:rPr>
                        <m:t>𝑅𝑒𝑎𝑑</m:t>
                      </m:r>
                      <m:r>
                        <a:rPr lang="en-GB" b="0" i="1" smtClean="0">
                          <a:latin typeface="Cambria Math" panose="02040503050406030204" pitchFamily="18" charset="0"/>
                        </a:rPr>
                        <m:t>8)=</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𝑀</m:t>
                          </m:r>
                        </m:sub>
                      </m:sSub>
                      <m:r>
                        <a:rPr lang="en-GB" b="0" i="1" smtClean="0">
                          <a:latin typeface="Cambria Math" panose="02040503050406030204" pitchFamily="18" charset="0"/>
                        </a:rPr>
                        <m:t>+</m:t>
                      </m:r>
                      <m:r>
                        <a:rPr lang="en-GB" b="0" i="1" smtClean="0">
                          <a:solidFill>
                            <a:schemeClr val="accent4">
                              <a:lumMod val="50000"/>
                            </a:schemeClr>
                          </a:solidFill>
                          <a:latin typeface="Cambria Math" panose="02040503050406030204" pitchFamily="18" charset="0"/>
                        </a:rPr>
                        <m:t>𝑎</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_</m:t>
                      </m:r>
                      <m:r>
                        <a:rPr lang="en-GB" b="0" i="1" smtClean="0">
                          <a:latin typeface="Cambria Math" panose="02040503050406030204" pitchFamily="18" charset="0"/>
                        </a:rPr>
                        <m:t>𝑀𝑎𝑡h</m:t>
                      </m:r>
                      <m:r>
                        <a:rPr lang="en-GB" b="0" i="1" smtClean="0">
                          <a:latin typeface="Cambria Math" panose="02040503050406030204" pitchFamily="18" charset="0"/>
                        </a:rPr>
                        <m:t>8)</m:t>
                      </m:r>
                    </m:oMath>
                  </m:oMathPara>
                </a14:m>
                <a:endParaRPr lang="en-GB" dirty="0"/>
              </a:p>
              <a:p>
                <a14:m>
                  <m:oMath xmlns:m="http://schemas.openxmlformats.org/officeDocument/2006/math">
                    <m:acc>
                      <m:accPr>
                        <m:chr m:val="̂"/>
                        <m:ctrlPr>
                          <a:rPr lang="en-GB" b="0" i="1" smtClean="0">
                            <a:latin typeface="Cambria Math" panose="02040503050406030204" pitchFamily="18" charset="0"/>
                          </a:rPr>
                        </m:ctrlPr>
                      </m:accPr>
                      <m:e>
                        <m:r>
                          <a:rPr lang="en-GB" b="0" i="1" smtClean="0">
                            <a:latin typeface="Cambria Math" panose="02040503050406030204" pitchFamily="18" charset="0"/>
                          </a:rPr>
                          <m:t>𝑌</m:t>
                        </m:r>
                      </m:e>
                    </m:acc>
                    <m:r>
                      <a:rPr lang="en-GB" b="0" i="1" smtClean="0">
                        <a:latin typeface="Cambria Math" panose="02040503050406030204" pitchFamily="18" charset="0"/>
                      </a:rPr>
                      <m:t> (</m:t>
                    </m:r>
                    <m:r>
                      <a:rPr lang="en-GB" b="0" i="1" smtClean="0">
                        <a:latin typeface="Cambria Math" panose="02040503050406030204" pitchFamily="18" charset="0"/>
                      </a:rPr>
                      <m:t>𝑀𝑎𝑡h</m:t>
                    </m:r>
                    <m:r>
                      <a:rPr lang="en-GB" b="0" i="1" smtClean="0">
                        <a:latin typeface="Cambria Math" panose="02040503050406030204" pitchFamily="18" charset="0"/>
                      </a:rPr>
                      <m:t>12)=</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𝑖𝑛𝑡𝑒𝑟𝑐𝑒𝑝𝑡</m:t>
                        </m:r>
                      </m:e>
                      <m:sub>
                        <m:r>
                          <a:rPr lang="en-GB" b="0" i="1" smtClean="0">
                            <a:latin typeface="Cambria Math" panose="02040503050406030204" pitchFamily="18" charset="0"/>
                          </a:rPr>
                          <m:t>𝑌</m:t>
                        </m:r>
                      </m:sub>
                    </m:sSub>
                    <m:r>
                      <a:rPr lang="en-GB" b="0" i="1" smtClean="0">
                        <a:latin typeface="Cambria Math" panose="02040503050406030204" pitchFamily="18" charset="0"/>
                      </a:rPr>
                      <m:t> +</m:t>
                    </m:r>
                    <m:r>
                      <a:rPr lang="en-GB" b="0" i="1" smtClean="0">
                        <a:solidFill>
                          <a:srgbClr val="C00000"/>
                        </a:solidFill>
                        <a:latin typeface="Cambria Math" panose="02040503050406030204" pitchFamily="18" charset="0"/>
                      </a:rPr>
                      <m:t>𝑐</m:t>
                    </m:r>
                    <m:r>
                      <a:rPr lang="en-GB" b="0" i="1" smtClean="0">
                        <a:latin typeface="Cambria Math" panose="02040503050406030204" pitchFamily="18" charset="0"/>
                      </a:rPr>
                      <m:t> (</m:t>
                    </m:r>
                    <m:r>
                      <a:rPr lang="en-GB" b="0" i="1" smtClean="0">
                        <a:latin typeface="Cambria Math" panose="02040503050406030204" pitchFamily="18" charset="0"/>
                      </a:rPr>
                      <m:t>𝑋</m:t>
                    </m:r>
                    <m:r>
                      <a:rPr lang="en-GB" b="0" i="1" smtClean="0">
                        <a:latin typeface="Cambria Math" panose="02040503050406030204" pitchFamily="18" charset="0"/>
                      </a:rPr>
                      <m:t>_</m:t>
                    </m:r>
                    <m:r>
                      <a:rPr lang="en-GB" b="0" i="1" smtClean="0">
                        <a:latin typeface="Cambria Math" panose="02040503050406030204" pitchFamily="18" charset="0"/>
                      </a:rPr>
                      <m:t>𝑀𝑎𝑡h</m:t>
                    </m:r>
                    <m:r>
                      <a:rPr lang="en-GB" b="0" i="1" smtClean="0">
                        <a:latin typeface="Cambria Math" panose="02040503050406030204" pitchFamily="18" charset="0"/>
                      </a:rPr>
                      <m:t>8)+</m:t>
                    </m:r>
                    <m:r>
                      <a:rPr lang="en-GB" b="0" i="1" smtClean="0">
                        <a:solidFill>
                          <a:schemeClr val="accent6">
                            <a:lumMod val="50000"/>
                          </a:schemeClr>
                        </a:solidFill>
                        <a:latin typeface="Cambria Math" panose="02040503050406030204" pitchFamily="18" charset="0"/>
                      </a:rPr>
                      <m:t>𝑏</m:t>
                    </m:r>
                    <m:r>
                      <a:rPr lang="en-GB" b="0" i="1" smtClean="0">
                        <a:latin typeface="Cambria Math" panose="02040503050406030204" pitchFamily="18" charset="0"/>
                      </a:rPr>
                      <m:t> (</m:t>
                    </m:r>
                    <m:r>
                      <a:rPr lang="en-GB" b="0" i="1" smtClean="0">
                        <a:latin typeface="Cambria Math" panose="02040503050406030204" pitchFamily="18" charset="0"/>
                      </a:rPr>
                      <m:t>𝑀</m:t>
                    </m:r>
                    <m:r>
                      <a:rPr lang="en-GB" b="0" i="1" smtClean="0">
                        <a:latin typeface="Cambria Math" panose="02040503050406030204" pitchFamily="18" charset="0"/>
                      </a:rPr>
                      <m:t>_</m:t>
                    </m:r>
                    <m:r>
                      <a:rPr lang="en-GB" b="0" i="1" smtClean="0">
                        <a:latin typeface="Cambria Math" panose="02040503050406030204" pitchFamily="18" charset="0"/>
                      </a:rPr>
                      <m:t>𝑅𝑒𝑎𝑑</m:t>
                    </m:r>
                    <m:r>
                      <a:rPr lang="en-GB" b="0" i="1" smtClean="0">
                        <a:latin typeface="Cambria Math" panose="02040503050406030204" pitchFamily="18" charset="0"/>
                      </a:rPr>
                      <m:t>8)</m:t>
                    </m:r>
                  </m:oMath>
                </a14:m>
                <a:r>
                  <a:rPr lang="en-GB" dirty="0"/>
                  <a:t> </a:t>
                </a:r>
              </a:p>
              <a:p>
                <a:r>
                  <a:rPr lang="en-GB" dirty="0"/>
                  <a:t> </a:t>
                </a:r>
              </a:p>
            </p:txBody>
          </p:sp>
        </mc:Choice>
        <mc:Fallback xmlns="">
          <p:sp>
            <p:nvSpPr>
              <p:cNvPr id="3" name="TextBox 2">
                <a:extLst>
                  <a:ext uri="{FF2B5EF4-FFF2-40B4-BE49-F238E27FC236}">
                    <a16:creationId xmlns:a16="http://schemas.microsoft.com/office/drawing/2014/main" id="{3096CF70-C0AB-5165-2C7E-FF5EF98AD33D}"/>
                  </a:ext>
                </a:extLst>
              </p:cNvPr>
              <p:cNvSpPr txBox="1">
                <a:spLocks noRot="1" noChangeAspect="1" noMove="1" noResize="1" noEditPoints="1" noAdjustHandles="1" noChangeArrowheads="1" noChangeShapeType="1" noTextEdit="1"/>
              </p:cNvSpPr>
              <p:nvPr/>
            </p:nvSpPr>
            <p:spPr>
              <a:xfrm>
                <a:off x="417234" y="5800747"/>
                <a:ext cx="6991271" cy="956480"/>
              </a:xfrm>
              <a:prstGeom prst="rect">
                <a:avLst/>
              </a:prstGeom>
              <a:blipFill>
                <a:blip r:embed="rId5"/>
                <a:stretch>
                  <a:fillRect t="-641"/>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5F94D1A2-5FD2-7295-563D-1352E3B692D2}"/>
              </a:ext>
            </a:extLst>
          </p:cNvPr>
          <p:cNvSpPr txBox="1"/>
          <p:nvPr/>
        </p:nvSpPr>
        <p:spPr>
          <a:xfrm>
            <a:off x="7366443" y="5809321"/>
            <a:ext cx="3216714" cy="369332"/>
          </a:xfrm>
          <a:prstGeom prst="rect">
            <a:avLst/>
          </a:prstGeom>
          <a:noFill/>
        </p:spPr>
        <p:txBody>
          <a:bodyPr wrap="none" rtlCol="0">
            <a:spAutoFit/>
          </a:bodyPr>
          <a:lstStyle/>
          <a:p>
            <a:r>
              <a:rPr lang="en-GB" dirty="0" err="1"/>
              <a:t>Read8</a:t>
            </a:r>
            <a:r>
              <a:rPr lang="en-GB" dirty="0"/>
              <a:t> = 48.59 + </a:t>
            </a:r>
            <a:r>
              <a:rPr lang="en-GB" dirty="0">
                <a:solidFill>
                  <a:schemeClr val="accent4">
                    <a:lumMod val="50000"/>
                  </a:schemeClr>
                </a:solidFill>
              </a:rPr>
              <a:t>4.67</a:t>
            </a:r>
            <a:r>
              <a:rPr lang="en-GB" dirty="0"/>
              <a:t> (</a:t>
            </a:r>
            <a:r>
              <a:rPr lang="en-GB" dirty="0" err="1"/>
              <a:t>HighInc8</a:t>
            </a:r>
            <a:r>
              <a:rPr lang="en-GB" dirty="0"/>
              <a:t>) </a:t>
            </a:r>
          </a:p>
        </p:txBody>
      </p:sp>
      <p:sp>
        <p:nvSpPr>
          <p:cNvPr id="5" name="TextBox 4">
            <a:extLst>
              <a:ext uri="{FF2B5EF4-FFF2-40B4-BE49-F238E27FC236}">
                <a16:creationId xmlns:a16="http://schemas.microsoft.com/office/drawing/2014/main" id="{A6B41383-2231-AEF7-FBE3-EC2FF3751855}"/>
              </a:ext>
            </a:extLst>
          </p:cNvPr>
          <p:cNvSpPr txBox="1"/>
          <p:nvPr/>
        </p:nvSpPr>
        <p:spPr>
          <a:xfrm>
            <a:off x="5947800" y="2074862"/>
            <a:ext cx="6093822" cy="369332"/>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summary(</a:t>
            </a:r>
            <a:r>
              <a:rPr lang="en-GB" dirty="0" err="1">
                <a:latin typeface="Lucida Console" panose="020B0609040504020204" pitchFamily="49" charset="0"/>
              </a:rPr>
              <a:t>lm</a:t>
            </a:r>
            <a:r>
              <a:rPr lang="en-GB" dirty="0">
                <a:latin typeface="Lucida Console" panose="020B0609040504020204" pitchFamily="49" charset="0"/>
              </a:rPr>
              <a:t>(</a:t>
            </a:r>
            <a:r>
              <a:rPr lang="en-GB" dirty="0" err="1">
                <a:latin typeface="Lucida Console" panose="020B0609040504020204" pitchFamily="49" charset="0"/>
              </a:rPr>
              <a:t>read8~highinc</a:t>
            </a:r>
            <a:r>
              <a:rPr lang="en-GB" dirty="0">
                <a:latin typeface="Lucida Console" panose="020B0609040504020204" pitchFamily="49" charset="0"/>
              </a:rPr>
              <a:t>, data=d))</a:t>
            </a:r>
          </a:p>
        </p:txBody>
      </p:sp>
      <p:sp>
        <p:nvSpPr>
          <p:cNvPr id="6" name="Arrow: Right 5">
            <a:extLst>
              <a:ext uri="{FF2B5EF4-FFF2-40B4-BE49-F238E27FC236}">
                <a16:creationId xmlns:a16="http://schemas.microsoft.com/office/drawing/2014/main" id="{7C78B016-6C8C-CE78-06E4-EC3EA4526E56}"/>
              </a:ext>
            </a:extLst>
          </p:cNvPr>
          <p:cNvSpPr/>
          <p:nvPr/>
        </p:nvSpPr>
        <p:spPr>
          <a:xfrm>
            <a:off x="5947800" y="5917474"/>
            <a:ext cx="1262897" cy="84678"/>
          </a:xfrm>
          <a:prstGeom prst="rightArrow">
            <a:avLst/>
          </a:prstGeom>
          <a:solidFill>
            <a:schemeClr val="tx1"/>
          </a:solidFill>
          <a:ln>
            <a:solidFill>
              <a:srgbClr val="520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20879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1807749" y="3324379"/>
            <a:ext cx="1204176"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4.67 ***</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1136850"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0.60***</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1136850"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2.43***</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96CF70-C0AB-5165-2C7E-FF5EF98AD33D}"/>
                  </a:ext>
                </a:extLst>
              </p:cNvPr>
              <p:cNvSpPr txBox="1"/>
              <p:nvPr/>
            </p:nvSpPr>
            <p:spPr>
              <a:xfrm>
                <a:off x="375172" y="5763829"/>
                <a:ext cx="6991271" cy="121520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acc>
                        <m:accPr>
                          <m:chr m:val="̂"/>
                          <m:ctrlPr>
                            <a:rPr lang="en-GB" i="1" dirty="0">
                              <a:latin typeface="Cambria Math" panose="02040503050406030204" pitchFamily="18" charset="0"/>
                            </a:rPr>
                          </m:ctrlPr>
                        </m:accPr>
                        <m:e>
                          <m:r>
                            <a:rPr lang="en-GB" i="1" dirty="0">
                              <a:latin typeface="Cambria Math" panose="02040503050406030204" pitchFamily="18" charset="0"/>
                            </a:rPr>
                            <m:t>𝑀</m:t>
                          </m:r>
                        </m:e>
                      </m:acc>
                      <m:r>
                        <a:rPr lang="en-GB" i="1">
                          <a:latin typeface="Cambria Math" panose="02040503050406030204" pitchFamily="18" charset="0"/>
                        </a:rPr>
                        <m:t>(</m:t>
                      </m:r>
                      <m:r>
                        <a:rPr lang="en-GB" i="1">
                          <a:latin typeface="Cambria Math" panose="02040503050406030204" pitchFamily="18" charset="0"/>
                        </a:rPr>
                        <m:t>𝑅𝑒𝑎𝑑</m:t>
                      </m:r>
                      <m:r>
                        <a:rPr lang="en-GB" i="1">
                          <a:latin typeface="Cambria Math" panose="02040503050406030204" pitchFamily="18" charset="0"/>
                        </a:rPr>
                        <m:t>8)=</m:t>
                      </m:r>
                      <m:sSub>
                        <m:sSubPr>
                          <m:ctrlPr>
                            <a:rPr lang="en-GB" i="1">
                              <a:latin typeface="Cambria Math" panose="02040503050406030204" pitchFamily="18" charset="0"/>
                            </a:rPr>
                          </m:ctrlPr>
                        </m:sSubPr>
                        <m:e>
                          <m:r>
                            <a:rPr lang="en-GB" i="1">
                              <a:latin typeface="Cambria Math" panose="02040503050406030204" pitchFamily="18" charset="0"/>
                            </a:rPr>
                            <m:t>𝑖𝑛𝑡𝑒𝑟𝑐𝑒𝑝𝑡</m:t>
                          </m:r>
                        </m:e>
                        <m:sub>
                          <m:r>
                            <a:rPr lang="en-GB" i="1">
                              <a:latin typeface="Cambria Math" panose="02040503050406030204" pitchFamily="18" charset="0"/>
                            </a:rPr>
                            <m:t>𝑀</m:t>
                          </m:r>
                        </m:sub>
                      </m:sSub>
                      <m:r>
                        <a:rPr lang="en-GB" i="1">
                          <a:latin typeface="Cambria Math" panose="02040503050406030204" pitchFamily="18" charset="0"/>
                        </a:rPr>
                        <m:t>+</m:t>
                      </m:r>
                      <m:r>
                        <a:rPr lang="en-GB" i="1">
                          <a:solidFill>
                            <a:schemeClr val="accent4">
                              <a:lumMod val="50000"/>
                            </a:schemeClr>
                          </a:solidFill>
                          <a:latin typeface="Cambria Math" panose="02040503050406030204" pitchFamily="18" charset="0"/>
                        </a:rPr>
                        <m:t>𝑎</m:t>
                      </m:r>
                      <m:r>
                        <a:rPr lang="en-GB" i="1">
                          <a:latin typeface="Cambria Math" panose="02040503050406030204" pitchFamily="18" charset="0"/>
                        </a:rPr>
                        <m:t> (</m:t>
                      </m:r>
                      <m:r>
                        <a:rPr lang="en-GB" i="1">
                          <a:latin typeface="Cambria Math" panose="02040503050406030204" pitchFamily="18" charset="0"/>
                        </a:rPr>
                        <m:t>𝑋</m:t>
                      </m:r>
                      <m:r>
                        <a:rPr lang="en-GB" i="1">
                          <a:latin typeface="Cambria Math" panose="02040503050406030204" pitchFamily="18" charset="0"/>
                        </a:rPr>
                        <m:t>_</m:t>
                      </m:r>
                      <m:r>
                        <a:rPr lang="en-GB" i="1">
                          <a:latin typeface="Cambria Math" panose="02040503050406030204" pitchFamily="18" charset="0"/>
                        </a:rPr>
                        <m:t>𝑀𝑎𝑡h</m:t>
                      </m:r>
                      <m:r>
                        <a:rPr lang="en-GB" i="1">
                          <a:latin typeface="Cambria Math" panose="02040503050406030204" pitchFamily="18" charset="0"/>
                        </a:rPr>
                        <m:t>8)</m:t>
                      </m:r>
                    </m:oMath>
                  </m:oMathPara>
                </a14:m>
                <a:endParaRPr lang="en-GB" dirty="0"/>
              </a:p>
              <a:p>
                <a14:m>
                  <m:oMath xmlns:m="http://schemas.openxmlformats.org/officeDocument/2006/math">
                    <m:acc>
                      <m:accPr>
                        <m:chr m:val="̂"/>
                        <m:ctrlPr>
                          <a:rPr lang="en-GB" i="1">
                            <a:latin typeface="Cambria Math" panose="02040503050406030204" pitchFamily="18" charset="0"/>
                          </a:rPr>
                        </m:ctrlPr>
                      </m:accPr>
                      <m:e>
                        <m:r>
                          <a:rPr lang="en-GB" i="1">
                            <a:latin typeface="Cambria Math" panose="02040503050406030204" pitchFamily="18" charset="0"/>
                          </a:rPr>
                          <m:t>𝑌</m:t>
                        </m:r>
                      </m:e>
                    </m:acc>
                    <m:r>
                      <a:rPr lang="en-GB" i="1">
                        <a:latin typeface="Cambria Math" panose="02040503050406030204" pitchFamily="18" charset="0"/>
                      </a:rPr>
                      <m:t> (</m:t>
                    </m:r>
                    <m:r>
                      <a:rPr lang="en-GB" i="1">
                        <a:latin typeface="Cambria Math" panose="02040503050406030204" pitchFamily="18" charset="0"/>
                      </a:rPr>
                      <m:t>𝑀𝑎𝑡h</m:t>
                    </m:r>
                    <m:r>
                      <a:rPr lang="en-GB" i="1">
                        <a:latin typeface="Cambria Math" panose="02040503050406030204" pitchFamily="18" charset="0"/>
                      </a:rPr>
                      <m:t>12)=</m:t>
                    </m:r>
                    <m:sSub>
                      <m:sSubPr>
                        <m:ctrlPr>
                          <a:rPr lang="en-GB" i="1">
                            <a:latin typeface="Cambria Math" panose="02040503050406030204" pitchFamily="18" charset="0"/>
                          </a:rPr>
                        </m:ctrlPr>
                      </m:sSubPr>
                      <m:e>
                        <m:r>
                          <a:rPr lang="en-GB" i="1">
                            <a:latin typeface="Cambria Math" panose="02040503050406030204" pitchFamily="18" charset="0"/>
                          </a:rPr>
                          <m:t>𝑖𝑛𝑡𝑒𝑟𝑐𝑒𝑝𝑡</m:t>
                        </m:r>
                      </m:e>
                      <m:sub>
                        <m:r>
                          <a:rPr lang="en-GB" i="1">
                            <a:latin typeface="Cambria Math" panose="02040503050406030204" pitchFamily="18" charset="0"/>
                          </a:rPr>
                          <m:t>𝑌</m:t>
                        </m:r>
                      </m:sub>
                    </m:sSub>
                    <m:r>
                      <a:rPr lang="en-GB" i="1">
                        <a:latin typeface="Cambria Math" panose="02040503050406030204" pitchFamily="18" charset="0"/>
                      </a:rPr>
                      <m:t> +</m:t>
                    </m:r>
                    <m:r>
                      <a:rPr lang="en-GB" i="1">
                        <a:solidFill>
                          <a:srgbClr val="C00000"/>
                        </a:solidFill>
                        <a:latin typeface="Cambria Math" panose="02040503050406030204" pitchFamily="18" charset="0"/>
                      </a:rPr>
                      <m:t>𝑐</m:t>
                    </m:r>
                    <m:r>
                      <a:rPr lang="en-GB" i="1">
                        <a:latin typeface="Cambria Math" panose="02040503050406030204" pitchFamily="18" charset="0"/>
                      </a:rPr>
                      <m:t> (</m:t>
                    </m:r>
                    <m:r>
                      <a:rPr lang="en-GB" i="1">
                        <a:latin typeface="Cambria Math" panose="02040503050406030204" pitchFamily="18" charset="0"/>
                      </a:rPr>
                      <m:t>𝑋</m:t>
                    </m:r>
                    <m:r>
                      <a:rPr lang="en-GB" i="1">
                        <a:latin typeface="Cambria Math" panose="02040503050406030204" pitchFamily="18" charset="0"/>
                      </a:rPr>
                      <m:t>_</m:t>
                    </m:r>
                    <m:r>
                      <a:rPr lang="en-GB" i="1">
                        <a:latin typeface="Cambria Math" panose="02040503050406030204" pitchFamily="18" charset="0"/>
                      </a:rPr>
                      <m:t>𝑀𝑎𝑡h</m:t>
                    </m:r>
                    <m:r>
                      <a:rPr lang="en-GB" i="1">
                        <a:latin typeface="Cambria Math" panose="02040503050406030204" pitchFamily="18" charset="0"/>
                      </a:rPr>
                      <m:t>8)+</m:t>
                    </m:r>
                    <m:r>
                      <a:rPr lang="en-GB" i="1">
                        <a:solidFill>
                          <a:schemeClr val="accent6">
                            <a:lumMod val="50000"/>
                          </a:schemeClr>
                        </a:solidFill>
                        <a:latin typeface="Cambria Math" panose="02040503050406030204" pitchFamily="18" charset="0"/>
                      </a:rPr>
                      <m:t>𝑏</m:t>
                    </m:r>
                    <m:r>
                      <a:rPr lang="en-GB" i="1">
                        <a:latin typeface="Cambria Math" panose="02040503050406030204" pitchFamily="18" charset="0"/>
                      </a:rPr>
                      <m:t> (</m:t>
                    </m:r>
                    <m:r>
                      <a:rPr lang="en-GB" i="1">
                        <a:latin typeface="Cambria Math" panose="02040503050406030204" pitchFamily="18" charset="0"/>
                      </a:rPr>
                      <m:t>𝑀</m:t>
                    </m:r>
                    <m:r>
                      <a:rPr lang="en-GB" i="1">
                        <a:latin typeface="Cambria Math" panose="02040503050406030204" pitchFamily="18" charset="0"/>
                      </a:rPr>
                      <m:t>_</m:t>
                    </m:r>
                    <m:r>
                      <a:rPr lang="en-GB" i="1">
                        <a:latin typeface="Cambria Math" panose="02040503050406030204" pitchFamily="18" charset="0"/>
                      </a:rPr>
                      <m:t>𝑅𝑒𝑎𝑑</m:t>
                    </m:r>
                    <m:r>
                      <a:rPr lang="en-GB" i="1">
                        <a:latin typeface="Cambria Math" panose="02040503050406030204" pitchFamily="18" charset="0"/>
                      </a:rPr>
                      <m:t>8)</m:t>
                    </m:r>
                  </m:oMath>
                </a14:m>
                <a:r>
                  <a:rPr lang="en-GB" dirty="0"/>
                  <a:t> </a:t>
                </a:r>
              </a:p>
              <a:p>
                <a:r>
                  <a:rPr lang="en-GB" dirty="0"/>
                  <a:t> </a:t>
                </a:r>
              </a:p>
              <a:p>
                <a:r>
                  <a:rPr lang="en-GB" dirty="0"/>
                  <a:t> </a:t>
                </a:r>
              </a:p>
            </p:txBody>
          </p:sp>
        </mc:Choice>
        <mc:Fallback xmlns="">
          <p:sp>
            <p:nvSpPr>
              <p:cNvPr id="3" name="TextBox 2">
                <a:extLst>
                  <a:ext uri="{FF2B5EF4-FFF2-40B4-BE49-F238E27FC236}">
                    <a16:creationId xmlns:a16="http://schemas.microsoft.com/office/drawing/2014/main" id="{3096CF70-C0AB-5165-2C7E-FF5EF98AD33D}"/>
                  </a:ext>
                </a:extLst>
              </p:cNvPr>
              <p:cNvSpPr txBox="1">
                <a:spLocks noRot="1" noChangeAspect="1" noMove="1" noResize="1" noEditPoints="1" noAdjustHandles="1" noChangeArrowheads="1" noChangeShapeType="1" noTextEdit="1"/>
              </p:cNvSpPr>
              <p:nvPr/>
            </p:nvSpPr>
            <p:spPr>
              <a:xfrm>
                <a:off x="375172" y="5763829"/>
                <a:ext cx="6991271" cy="1215204"/>
              </a:xfrm>
              <a:prstGeom prst="rect">
                <a:avLst/>
              </a:prstGeom>
              <a:blipFill>
                <a:blip r:embed="rId5"/>
                <a:stretch>
                  <a:fillRect t="-503"/>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5F94D1A2-5FD2-7295-563D-1352E3B692D2}"/>
              </a:ext>
            </a:extLst>
          </p:cNvPr>
          <p:cNvSpPr txBox="1"/>
          <p:nvPr/>
        </p:nvSpPr>
        <p:spPr>
          <a:xfrm>
            <a:off x="7366443" y="5809321"/>
            <a:ext cx="4726230" cy="923330"/>
          </a:xfrm>
          <a:prstGeom prst="rect">
            <a:avLst/>
          </a:prstGeom>
          <a:noFill/>
        </p:spPr>
        <p:txBody>
          <a:bodyPr wrap="none" rtlCol="0">
            <a:spAutoFit/>
          </a:bodyPr>
          <a:lstStyle/>
          <a:p>
            <a:r>
              <a:rPr lang="en-GB" dirty="0" err="1"/>
              <a:t>Read8</a:t>
            </a:r>
            <a:r>
              <a:rPr lang="en-GB" dirty="0"/>
              <a:t> = 48.59 + </a:t>
            </a:r>
            <a:r>
              <a:rPr lang="en-GB" dirty="0">
                <a:solidFill>
                  <a:schemeClr val="accent4">
                    <a:lumMod val="50000"/>
                  </a:schemeClr>
                </a:solidFill>
              </a:rPr>
              <a:t>4.67</a:t>
            </a:r>
            <a:r>
              <a:rPr lang="en-GB" dirty="0"/>
              <a:t> (</a:t>
            </a:r>
            <a:r>
              <a:rPr lang="en-GB" dirty="0" err="1"/>
              <a:t>HighInc8</a:t>
            </a:r>
            <a:r>
              <a:rPr lang="en-GB" dirty="0"/>
              <a:t>)</a:t>
            </a:r>
          </a:p>
          <a:p>
            <a:r>
              <a:rPr lang="en-GB" dirty="0" err="1"/>
              <a:t>Math12</a:t>
            </a:r>
            <a:r>
              <a:rPr lang="en-GB" dirty="0"/>
              <a:t> = 18.39 + </a:t>
            </a:r>
            <a:r>
              <a:rPr lang="en-GB" dirty="0">
                <a:solidFill>
                  <a:srgbClr val="C00000"/>
                </a:solidFill>
              </a:rPr>
              <a:t>2.43</a:t>
            </a:r>
            <a:r>
              <a:rPr lang="en-GB" dirty="0"/>
              <a:t> (</a:t>
            </a:r>
            <a:r>
              <a:rPr lang="en-GB" dirty="0" err="1"/>
              <a:t>HighInc8</a:t>
            </a:r>
            <a:r>
              <a:rPr lang="en-GB" dirty="0"/>
              <a:t>) + </a:t>
            </a:r>
            <a:r>
              <a:rPr lang="en-GB" dirty="0">
                <a:solidFill>
                  <a:schemeClr val="accent6">
                    <a:lumMod val="75000"/>
                  </a:schemeClr>
                </a:solidFill>
              </a:rPr>
              <a:t>0.60</a:t>
            </a:r>
            <a:r>
              <a:rPr lang="en-GB" dirty="0"/>
              <a:t> (</a:t>
            </a:r>
            <a:r>
              <a:rPr lang="en-GB" dirty="0" err="1"/>
              <a:t>Read8</a:t>
            </a:r>
            <a:r>
              <a:rPr lang="en-GB" dirty="0"/>
              <a:t>)</a:t>
            </a:r>
          </a:p>
          <a:p>
            <a:r>
              <a:rPr lang="en-GB" dirty="0"/>
              <a:t> </a:t>
            </a:r>
          </a:p>
        </p:txBody>
      </p:sp>
      <p:sp>
        <p:nvSpPr>
          <p:cNvPr id="8" name="TextBox 7">
            <a:extLst>
              <a:ext uri="{FF2B5EF4-FFF2-40B4-BE49-F238E27FC236}">
                <a16:creationId xmlns:a16="http://schemas.microsoft.com/office/drawing/2014/main" id="{F412F0AE-4758-24B0-FFCE-4CE4286DA42C}"/>
              </a:ext>
            </a:extLst>
          </p:cNvPr>
          <p:cNvSpPr txBox="1"/>
          <p:nvPr/>
        </p:nvSpPr>
        <p:spPr>
          <a:xfrm>
            <a:off x="5947800" y="2074862"/>
            <a:ext cx="6093822" cy="369332"/>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summary(</a:t>
            </a:r>
            <a:r>
              <a:rPr lang="en-GB" dirty="0" err="1">
                <a:latin typeface="Lucida Console" panose="020B0609040504020204" pitchFamily="49" charset="0"/>
              </a:rPr>
              <a:t>lm</a:t>
            </a:r>
            <a:r>
              <a:rPr lang="en-GB" dirty="0">
                <a:latin typeface="Lucida Console" panose="020B0609040504020204" pitchFamily="49" charset="0"/>
              </a:rPr>
              <a:t>(</a:t>
            </a:r>
            <a:r>
              <a:rPr lang="en-GB" dirty="0" err="1">
                <a:latin typeface="Lucida Console" panose="020B0609040504020204" pitchFamily="49" charset="0"/>
              </a:rPr>
              <a:t>math12~highinc+read8</a:t>
            </a:r>
            <a:r>
              <a:rPr lang="en-GB" dirty="0">
                <a:latin typeface="Lucida Console" panose="020B0609040504020204" pitchFamily="49" charset="0"/>
              </a:rPr>
              <a:t>, data=d))</a:t>
            </a:r>
          </a:p>
        </p:txBody>
      </p:sp>
      <p:sp>
        <p:nvSpPr>
          <p:cNvPr id="9" name="Arrow: Right 8">
            <a:extLst>
              <a:ext uri="{FF2B5EF4-FFF2-40B4-BE49-F238E27FC236}">
                <a16:creationId xmlns:a16="http://schemas.microsoft.com/office/drawing/2014/main" id="{0A5D3C2C-2AC3-63A2-30C9-DF51AE03F5A8}"/>
              </a:ext>
            </a:extLst>
          </p:cNvPr>
          <p:cNvSpPr/>
          <p:nvPr/>
        </p:nvSpPr>
        <p:spPr>
          <a:xfrm>
            <a:off x="6322423" y="6160086"/>
            <a:ext cx="888274" cy="155132"/>
          </a:xfrm>
          <a:prstGeom prst="rightArrow">
            <a:avLst/>
          </a:prstGeom>
          <a:solidFill>
            <a:schemeClr val="tx1"/>
          </a:solidFill>
          <a:ln>
            <a:solidFill>
              <a:srgbClr val="520D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14972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1807749" y="3324379"/>
            <a:ext cx="1204176"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4.67 ***</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1136850"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0.60***</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1136850"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2.43***</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96CF70-C0AB-5165-2C7E-FF5EF98AD33D}"/>
                  </a:ext>
                </a:extLst>
              </p:cNvPr>
              <p:cNvSpPr txBox="1"/>
              <p:nvPr/>
            </p:nvSpPr>
            <p:spPr>
              <a:xfrm>
                <a:off x="417234" y="5800747"/>
                <a:ext cx="6991271" cy="66120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acc>
                        <m:accPr>
                          <m:chr m:val="̂"/>
                          <m:ctrlPr>
                            <a:rPr lang="en-GB" i="1" dirty="0">
                              <a:latin typeface="Cambria Math" panose="02040503050406030204" pitchFamily="18" charset="0"/>
                            </a:rPr>
                          </m:ctrlPr>
                        </m:accPr>
                        <m:e>
                          <m:r>
                            <a:rPr lang="en-GB" i="1" dirty="0">
                              <a:latin typeface="Cambria Math" panose="02040503050406030204" pitchFamily="18" charset="0"/>
                            </a:rPr>
                            <m:t>𝑀</m:t>
                          </m:r>
                        </m:e>
                      </m:acc>
                      <m:r>
                        <a:rPr lang="en-GB" i="1">
                          <a:latin typeface="Cambria Math" panose="02040503050406030204" pitchFamily="18" charset="0"/>
                        </a:rPr>
                        <m:t>(</m:t>
                      </m:r>
                      <m:r>
                        <a:rPr lang="en-GB" i="1">
                          <a:latin typeface="Cambria Math" panose="02040503050406030204" pitchFamily="18" charset="0"/>
                        </a:rPr>
                        <m:t>𝑅𝑒𝑎𝑑</m:t>
                      </m:r>
                      <m:r>
                        <a:rPr lang="en-GB" i="1">
                          <a:latin typeface="Cambria Math" panose="02040503050406030204" pitchFamily="18" charset="0"/>
                        </a:rPr>
                        <m:t>8)=</m:t>
                      </m:r>
                      <m:sSub>
                        <m:sSubPr>
                          <m:ctrlPr>
                            <a:rPr lang="en-GB" i="1">
                              <a:latin typeface="Cambria Math" panose="02040503050406030204" pitchFamily="18" charset="0"/>
                            </a:rPr>
                          </m:ctrlPr>
                        </m:sSubPr>
                        <m:e>
                          <m:r>
                            <a:rPr lang="en-GB" i="1">
                              <a:latin typeface="Cambria Math" panose="02040503050406030204" pitchFamily="18" charset="0"/>
                            </a:rPr>
                            <m:t>𝑖𝑛𝑡𝑒𝑟𝑐𝑒𝑝𝑡</m:t>
                          </m:r>
                        </m:e>
                        <m:sub>
                          <m:r>
                            <a:rPr lang="en-GB" i="1">
                              <a:latin typeface="Cambria Math" panose="02040503050406030204" pitchFamily="18" charset="0"/>
                            </a:rPr>
                            <m:t>𝑀</m:t>
                          </m:r>
                        </m:sub>
                      </m:sSub>
                      <m:r>
                        <a:rPr lang="en-GB" i="1">
                          <a:latin typeface="Cambria Math" panose="02040503050406030204" pitchFamily="18" charset="0"/>
                        </a:rPr>
                        <m:t>+</m:t>
                      </m:r>
                      <m:r>
                        <a:rPr lang="en-GB" i="1">
                          <a:solidFill>
                            <a:schemeClr val="accent4">
                              <a:lumMod val="50000"/>
                            </a:schemeClr>
                          </a:solidFill>
                          <a:latin typeface="Cambria Math" panose="02040503050406030204" pitchFamily="18" charset="0"/>
                        </a:rPr>
                        <m:t>𝑎</m:t>
                      </m:r>
                      <m:r>
                        <a:rPr lang="en-GB" i="1">
                          <a:latin typeface="Cambria Math" panose="02040503050406030204" pitchFamily="18" charset="0"/>
                        </a:rPr>
                        <m:t> (</m:t>
                      </m:r>
                      <m:r>
                        <a:rPr lang="en-GB" i="1">
                          <a:latin typeface="Cambria Math" panose="02040503050406030204" pitchFamily="18" charset="0"/>
                        </a:rPr>
                        <m:t>𝑋</m:t>
                      </m:r>
                      <m:r>
                        <a:rPr lang="en-GB" i="1">
                          <a:latin typeface="Cambria Math" panose="02040503050406030204" pitchFamily="18" charset="0"/>
                        </a:rPr>
                        <m:t>_</m:t>
                      </m:r>
                      <m:r>
                        <a:rPr lang="en-GB" i="1">
                          <a:latin typeface="Cambria Math" panose="02040503050406030204" pitchFamily="18" charset="0"/>
                        </a:rPr>
                        <m:t>𝑀𝑎𝑡h</m:t>
                      </m:r>
                      <m:r>
                        <a:rPr lang="en-GB" i="1">
                          <a:latin typeface="Cambria Math" panose="02040503050406030204" pitchFamily="18" charset="0"/>
                        </a:rPr>
                        <m:t>8)</m:t>
                      </m:r>
                    </m:oMath>
                  </m:oMathPara>
                </a14:m>
                <a:endParaRPr lang="en-GB" dirty="0"/>
              </a:p>
              <a:p>
                <a14:m>
                  <m:oMath xmlns:m="http://schemas.openxmlformats.org/officeDocument/2006/math">
                    <m:acc>
                      <m:accPr>
                        <m:chr m:val="̂"/>
                        <m:ctrlPr>
                          <a:rPr lang="en-GB" i="1">
                            <a:latin typeface="Cambria Math" panose="02040503050406030204" pitchFamily="18" charset="0"/>
                          </a:rPr>
                        </m:ctrlPr>
                      </m:accPr>
                      <m:e>
                        <m:r>
                          <a:rPr lang="en-GB" i="1">
                            <a:latin typeface="Cambria Math" panose="02040503050406030204" pitchFamily="18" charset="0"/>
                          </a:rPr>
                          <m:t>𝑌</m:t>
                        </m:r>
                      </m:e>
                    </m:acc>
                    <m:r>
                      <a:rPr lang="en-GB" i="1">
                        <a:latin typeface="Cambria Math" panose="02040503050406030204" pitchFamily="18" charset="0"/>
                      </a:rPr>
                      <m:t> (</m:t>
                    </m:r>
                    <m:r>
                      <a:rPr lang="en-GB" i="1">
                        <a:latin typeface="Cambria Math" panose="02040503050406030204" pitchFamily="18" charset="0"/>
                      </a:rPr>
                      <m:t>𝑀𝑎𝑡h</m:t>
                    </m:r>
                    <m:r>
                      <a:rPr lang="en-GB" i="1">
                        <a:latin typeface="Cambria Math" panose="02040503050406030204" pitchFamily="18" charset="0"/>
                      </a:rPr>
                      <m:t>12)=</m:t>
                    </m:r>
                    <m:sSub>
                      <m:sSubPr>
                        <m:ctrlPr>
                          <a:rPr lang="en-GB" i="1">
                            <a:latin typeface="Cambria Math" panose="02040503050406030204" pitchFamily="18" charset="0"/>
                          </a:rPr>
                        </m:ctrlPr>
                      </m:sSubPr>
                      <m:e>
                        <m:r>
                          <a:rPr lang="en-GB" i="1">
                            <a:latin typeface="Cambria Math" panose="02040503050406030204" pitchFamily="18" charset="0"/>
                          </a:rPr>
                          <m:t>𝑖𝑛𝑡𝑒𝑟𝑐𝑒𝑝𝑡</m:t>
                        </m:r>
                      </m:e>
                      <m:sub>
                        <m:r>
                          <a:rPr lang="en-GB" i="1">
                            <a:latin typeface="Cambria Math" panose="02040503050406030204" pitchFamily="18" charset="0"/>
                          </a:rPr>
                          <m:t>𝑌</m:t>
                        </m:r>
                      </m:sub>
                    </m:sSub>
                    <m:r>
                      <a:rPr lang="en-GB" i="1">
                        <a:latin typeface="Cambria Math" panose="02040503050406030204" pitchFamily="18" charset="0"/>
                      </a:rPr>
                      <m:t> +</m:t>
                    </m:r>
                    <m:r>
                      <a:rPr lang="en-GB" i="1">
                        <a:solidFill>
                          <a:srgbClr val="C00000"/>
                        </a:solidFill>
                        <a:latin typeface="Cambria Math" panose="02040503050406030204" pitchFamily="18" charset="0"/>
                      </a:rPr>
                      <m:t>𝑐</m:t>
                    </m:r>
                    <m:r>
                      <a:rPr lang="en-GB" i="1">
                        <a:latin typeface="Cambria Math" panose="02040503050406030204" pitchFamily="18" charset="0"/>
                      </a:rPr>
                      <m:t> (</m:t>
                    </m:r>
                    <m:r>
                      <a:rPr lang="en-GB" i="1">
                        <a:latin typeface="Cambria Math" panose="02040503050406030204" pitchFamily="18" charset="0"/>
                      </a:rPr>
                      <m:t>𝑋</m:t>
                    </m:r>
                    <m:r>
                      <a:rPr lang="en-GB" i="1">
                        <a:latin typeface="Cambria Math" panose="02040503050406030204" pitchFamily="18" charset="0"/>
                      </a:rPr>
                      <m:t>_</m:t>
                    </m:r>
                    <m:r>
                      <a:rPr lang="en-GB" i="1">
                        <a:latin typeface="Cambria Math" panose="02040503050406030204" pitchFamily="18" charset="0"/>
                      </a:rPr>
                      <m:t>𝑀𝑎𝑡h</m:t>
                    </m:r>
                    <m:r>
                      <a:rPr lang="en-GB" i="1">
                        <a:latin typeface="Cambria Math" panose="02040503050406030204" pitchFamily="18" charset="0"/>
                      </a:rPr>
                      <m:t>8)+</m:t>
                    </m:r>
                    <m:r>
                      <a:rPr lang="en-GB" i="1">
                        <a:solidFill>
                          <a:schemeClr val="accent6">
                            <a:lumMod val="50000"/>
                          </a:schemeClr>
                        </a:solidFill>
                        <a:latin typeface="Cambria Math" panose="02040503050406030204" pitchFamily="18" charset="0"/>
                      </a:rPr>
                      <m:t>𝑏</m:t>
                    </m:r>
                    <m:r>
                      <a:rPr lang="en-GB" i="1">
                        <a:latin typeface="Cambria Math" panose="02040503050406030204" pitchFamily="18" charset="0"/>
                      </a:rPr>
                      <m:t> (</m:t>
                    </m:r>
                    <m:r>
                      <a:rPr lang="en-GB" i="1">
                        <a:latin typeface="Cambria Math" panose="02040503050406030204" pitchFamily="18" charset="0"/>
                      </a:rPr>
                      <m:t>𝑀</m:t>
                    </m:r>
                    <m:r>
                      <a:rPr lang="en-GB" i="1">
                        <a:latin typeface="Cambria Math" panose="02040503050406030204" pitchFamily="18" charset="0"/>
                      </a:rPr>
                      <m:t>_</m:t>
                    </m:r>
                    <m:r>
                      <a:rPr lang="en-GB" i="1">
                        <a:latin typeface="Cambria Math" panose="02040503050406030204" pitchFamily="18" charset="0"/>
                      </a:rPr>
                      <m:t>𝑅𝑒𝑎𝑑</m:t>
                    </m:r>
                    <m:r>
                      <a:rPr lang="en-GB" i="1">
                        <a:latin typeface="Cambria Math" panose="02040503050406030204" pitchFamily="18" charset="0"/>
                      </a:rPr>
                      <m:t>8)</m:t>
                    </m:r>
                  </m:oMath>
                </a14:m>
                <a:r>
                  <a:rPr lang="en-GB" dirty="0"/>
                  <a:t> </a:t>
                </a:r>
              </a:p>
            </p:txBody>
          </p:sp>
        </mc:Choice>
        <mc:Fallback xmlns="">
          <p:sp>
            <p:nvSpPr>
              <p:cNvPr id="3" name="TextBox 2">
                <a:extLst>
                  <a:ext uri="{FF2B5EF4-FFF2-40B4-BE49-F238E27FC236}">
                    <a16:creationId xmlns:a16="http://schemas.microsoft.com/office/drawing/2014/main" id="{3096CF70-C0AB-5165-2C7E-FF5EF98AD33D}"/>
                  </a:ext>
                </a:extLst>
              </p:cNvPr>
              <p:cNvSpPr txBox="1">
                <a:spLocks noRot="1" noChangeAspect="1" noMove="1" noResize="1" noEditPoints="1" noAdjustHandles="1" noChangeArrowheads="1" noChangeShapeType="1" noTextEdit="1"/>
              </p:cNvSpPr>
              <p:nvPr/>
            </p:nvSpPr>
            <p:spPr>
              <a:xfrm>
                <a:off x="417234" y="5800747"/>
                <a:ext cx="6991271" cy="661207"/>
              </a:xfrm>
              <a:prstGeom prst="rect">
                <a:avLst/>
              </a:prstGeom>
              <a:blipFill>
                <a:blip r:embed="rId5"/>
                <a:stretch>
                  <a:fillRect t="-926" b="-7407"/>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5F94D1A2-5FD2-7295-563D-1352E3B692D2}"/>
              </a:ext>
            </a:extLst>
          </p:cNvPr>
          <p:cNvSpPr txBox="1"/>
          <p:nvPr/>
        </p:nvSpPr>
        <p:spPr>
          <a:xfrm>
            <a:off x="7366443" y="5809321"/>
            <a:ext cx="4726230" cy="1477328"/>
          </a:xfrm>
          <a:prstGeom prst="rect">
            <a:avLst/>
          </a:prstGeom>
          <a:noFill/>
        </p:spPr>
        <p:txBody>
          <a:bodyPr wrap="none" rtlCol="0">
            <a:spAutoFit/>
          </a:bodyPr>
          <a:lstStyle/>
          <a:p>
            <a:r>
              <a:rPr lang="en-GB" dirty="0" err="1"/>
              <a:t>Read8</a:t>
            </a:r>
            <a:r>
              <a:rPr lang="en-GB" dirty="0"/>
              <a:t> = 48.59 + </a:t>
            </a:r>
            <a:r>
              <a:rPr lang="en-GB" dirty="0">
                <a:solidFill>
                  <a:schemeClr val="accent4">
                    <a:lumMod val="50000"/>
                  </a:schemeClr>
                </a:solidFill>
              </a:rPr>
              <a:t>4.67</a:t>
            </a:r>
            <a:r>
              <a:rPr lang="en-GB" dirty="0"/>
              <a:t> (</a:t>
            </a:r>
            <a:r>
              <a:rPr lang="en-GB" dirty="0" err="1"/>
              <a:t>HighInc8</a:t>
            </a:r>
            <a:r>
              <a:rPr lang="en-GB" dirty="0"/>
              <a:t>)</a:t>
            </a:r>
          </a:p>
          <a:p>
            <a:r>
              <a:rPr lang="en-GB" dirty="0" err="1"/>
              <a:t>Math12</a:t>
            </a:r>
            <a:r>
              <a:rPr lang="en-GB" dirty="0"/>
              <a:t> = 18.39 + </a:t>
            </a:r>
            <a:r>
              <a:rPr lang="en-GB" dirty="0">
                <a:solidFill>
                  <a:srgbClr val="C00000"/>
                </a:solidFill>
              </a:rPr>
              <a:t>2.43</a:t>
            </a:r>
            <a:r>
              <a:rPr lang="en-GB" dirty="0"/>
              <a:t> (</a:t>
            </a:r>
            <a:r>
              <a:rPr lang="en-GB" dirty="0" err="1"/>
              <a:t>HighInc8</a:t>
            </a:r>
            <a:r>
              <a:rPr lang="en-GB" dirty="0"/>
              <a:t>) + </a:t>
            </a:r>
            <a:r>
              <a:rPr lang="en-GB" dirty="0">
                <a:solidFill>
                  <a:schemeClr val="accent6">
                    <a:lumMod val="50000"/>
                  </a:schemeClr>
                </a:solidFill>
              </a:rPr>
              <a:t>0.60</a:t>
            </a:r>
            <a:r>
              <a:rPr lang="en-GB" dirty="0"/>
              <a:t> (</a:t>
            </a:r>
            <a:r>
              <a:rPr lang="en-GB" dirty="0" err="1"/>
              <a:t>Read8</a:t>
            </a:r>
            <a:r>
              <a:rPr lang="en-GB" dirty="0"/>
              <a:t>)</a:t>
            </a:r>
          </a:p>
          <a:p>
            <a:r>
              <a:rPr lang="en-GB" dirty="0"/>
              <a:t>Indirect effect = ab  = (</a:t>
            </a:r>
            <a:r>
              <a:rPr lang="en-GB" dirty="0">
                <a:solidFill>
                  <a:schemeClr val="accent4">
                    <a:lumMod val="50000"/>
                  </a:schemeClr>
                </a:solidFill>
              </a:rPr>
              <a:t>4.67 </a:t>
            </a:r>
            <a:r>
              <a:rPr lang="en-GB" dirty="0"/>
              <a:t>*</a:t>
            </a:r>
            <a:r>
              <a:rPr lang="en-GB" dirty="0">
                <a:solidFill>
                  <a:schemeClr val="accent4">
                    <a:lumMod val="50000"/>
                  </a:schemeClr>
                </a:solidFill>
              </a:rPr>
              <a:t> </a:t>
            </a:r>
            <a:r>
              <a:rPr lang="en-GB" dirty="0">
                <a:solidFill>
                  <a:schemeClr val="accent6">
                    <a:lumMod val="50000"/>
                  </a:schemeClr>
                </a:solidFill>
              </a:rPr>
              <a:t>0.60</a:t>
            </a:r>
            <a:r>
              <a:rPr lang="en-GB" dirty="0"/>
              <a:t>) </a:t>
            </a:r>
            <a:r>
              <a:rPr lang="en-GB" dirty="0">
                <a:solidFill>
                  <a:srgbClr val="C00000"/>
                </a:solidFill>
              </a:rPr>
              <a:t> </a:t>
            </a:r>
            <a:r>
              <a:rPr lang="en-GB" dirty="0"/>
              <a:t>≈</a:t>
            </a:r>
            <a:r>
              <a:rPr lang="en-GB" dirty="0">
                <a:solidFill>
                  <a:srgbClr val="C00000"/>
                </a:solidFill>
              </a:rPr>
              <a:t> </a:t>
            </a:r>
            <a:r>
              <a:rPr lang="en-GB" dirty="0"/>
              <a:t>2.80</a:t>
            </a:r>
          </a:p>
          <a:p>
            <a:endParaRPr lang="en-GB" dirty="0"/>
          </a:p>
          <a:p>
            <a:r>
              <a:rPr lang="en-GB" dirty="0"/>
              <a:t> </a:t>
            </a:r>
          </a:p>
        </p:txBody>
      </p:sp>
    </p:spTree>
    <p:extLst>
      <p:ext uri="{BB962C8B-B14F-4D97-AF65-F5344CB8AC3E}">
        <p14:creationId xmlns:p14="http://schemas.microsoft.com/office/powerpoint/2010/main" val="30296380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1807749" y="3324379"/>
            <a:ext cx="1204176"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4.67 ***</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1136850"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0.60***</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1136850"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2.43***</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F94D1A2-5FD2-7295-563D-1352E3B692D2}"/>
              </a:ext>
            </a:extLst>
          </p:cNvPr>
          <p:cNvSpPr txBox="1"/>
          <p:nvPr/>
        </p:nvSpPr>
        <p:spPr>
          <a:xfrm>
            <a:off x="1560752" y="5854499"/>
            <a:ext cx="4726230" cy="1477328"/>
          </a:xfrm>
          <a:prstGeom prst="rect">
            <a:avLst/>
          </a:prstGeom>
          <a:noFill/>
        </p:spPr>
        <p:txBody>
          <a:bodyPr wrap="none" rtlCol="0">
            <a:spAutoFit/>
          </a:bodyPr>
          <a:lstStyle/>
          <a:p>
            <a:r>
              <a:rPr lang="en-GB" dirty="0" err="1"/>
              <a:t>Read8</a:t>
            </a:r>
            <a:r>
              <a:rPr lang="en-GB" dirty="0"/>
              <a:t> = 48.59 + </a:t>
            </a:r>
            <a:r>
              <a:rPr lang="en-GB" dirty="0">
                <a:solidFill>
                  <a:schemeClr val="accent4">
                    <a:lumMod val="50000"/>
                  </a:schemeClr>
                </a:solidFill>
              </a:rPr>
              <a:t>4.67</a:t>
            </a:r>
            <a:r>
              <a:rPr lang="en-GB" dirty="0"/>
              <a:t> (</a:t>
            </a:r>
            <a:r>
              <a:rPr lang="en-GB" dirty="0" err="1"/>
              <a:t>HighInc8</a:t>
            </a:r>
            <a:r>
              <a:rPr lang="en-GB" dirty="0"/>
              <a:t>)</a:t>
            </a:r>
          </a:p>
          <a:p>
            <a:r>
              <a:rPr lang="en-GB" dirty="0" err="1"/>
              <a:t>Math12</a:t>
            </a:r>
            <a:r>
              <a:rPr lang="en-GB" dirty="0"/>
              <a:t> = 18.39 + </a:t>
            </a:r>
            <a:r>
              <a:rPr lang="en-GB" dirty="0">
                <a:solidFill>
                  <a:srgbClr val="C00000"/>
                </a:solidFill>
              </a:rPr>
              <a:t>2.43</a:t>
            </a:r>
            <a:r>
              <a:rPr lang="en-GB" dirty="0"/>
              <a:t> (</a:t>
            </a:r>
            <a:r>
              <a:rPr lang="en-GB" dirty="0" err="1"/>
              <a:t>HighInc8</a:t>
            </a:r>
            <a:r>
              <a:rPr lang="en-GB" dirty="0"/>
              <a:t>) + </a:t>
            </a:r>
            <a:r>
              <a:rPr lang="en-GB" dirty="0">
                <a:solidFill>
                  <a:schemeClr val="accent6">
                    <a:lumMod val="50000"/>
                  </a:schemeClr>
                </a:solidFill>
              </a:rPr>
              <a:t>0.60</a:t>
            </a:r>
            <a:r>
              <a:rPr lang="en-GB" dirty="0"/>
              <a:t> (</a:t>
            </a:r>
            <a:r>
              <a:rPr lang="en-GB" dirty="0" err="1"/>
              <a:t>Read8</a:t>
            </a:r>
            <a:r>
              <a:rPr lang="en-GB" dirty="0"/>
              <a:t>)</a:t>
            </a:r>
          </a:p>
          <a:p>
            <a:r>
              <a:rPr lang="en-GB" dirty="0"/>
              <a:t>Indirect effect = ab  = (</a:t>
            </a:r>
            <a:r>
              <a:rPr lang="en-GB" dirty="0">
                <a:solidFill>
                  <a:schemeClr val="accent4">
                    <a:lumMod val="50000"/>
                  </a:schemeClr>
                </a:solidFill>
              </a:rPr>
              <a:t>4.67 </a:t>
            </a:r>
            <a:r>
              <a:rPr lang="en-GB" dirty="0"/>
              <a:t>*</a:t>
            </a:r>
            <a:r>
              <a:rPr lang="en-GB" dirty="0">
                <a:solidFill>
                  <a:schemeClr val="accent4">
                    <a:lumMod val="50000"/>
                  </a:schemeClr>
                </a:solidFill>
              </a:rPr>
              <a:t> </a:t>
            </a:r>
            <a:r>
              <a:rPr lang="en-GB" dirty="0">
                <a:solidFill>
                  <a:schemeClr val="accent6">
                    <a:lumMod val="50000"/>
                  </a:schemeClr>
                </a:solidFill>
              </a:rPr>
              <a:t>0.60</a:t>
            </a:r>
            <a:r>
              <a:rPr lang="en-GB" dirty="0"/>
              <a:t>) ≈ 2.80</a:t>
            </a:r>
          </a:p>
          <a:p>
            <a:endParaRPr lang="en-GB" dirty="0"/>
          </a:p>
          <a:p>
            <a:r>
              <a:rPr lang="en-GB" dirty="0"/>
              <a:t> </a:t>
            </a:r>
          </a:p>
        </p:txBody>
      </p:sp>
      <p:sp>
        <p:nvSpPr>
          <p:cNvPr id="5" name="TextBox 4">
            <a:extLst>
              <a:ext uri="{FF2B5EF4-FFF2-40B4-BE49-F238E27FC236}">
                <a16:creationId xmlns:a16="http://schemas.microsoft.com/office/drawing/2014/main" id="{E11B22A0-CAC1-3704-2F95-CEF750FAB442}"/>
              </a:ext>
            </a:extLst>
          </p:cNvPr>
          <p:cNvSpPr txBox="1"/>
          <p:nvPr/>
        </p:nvSpPr>
        <p:spPr>
          <a:xfrm>
            <a:off x="5947800" y="2140308"/>
            <a:ext cx="6093822" cy="923330"/>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a:t>
            </a:r>
            <a:r>
              <a:rPr lang="en-GB" dirty="0" err="1">
                <a:latin typeface="Lucida Console" panose="020B0609040504020204" pitchFamily="49" charset="0"/>
              </a:rPr>
              <a:t>math12</a:t>
            </a:r>
            <a:r>
              <a:rPr lang="en-GB" dirty="0">
                <a:latin typeface="Lucida Console" panose="020B0609040504020204" pitchFamily="49" charset="0"/>
              </a:rPr>
              <a:t>",x="</a:t>
            </a:r>
            <a:r>
              <a:rPr lang="en-GB" dirty="0" err="1">
                <a:latin typeface="Lucida Console" panose="020B0609040504020204" pitchFamily="49" charset="0"/>
              </a:rPr>
              <a:t>highinc</a:t>
            </a:r>
            <a:r>
              <a:rPr lang="en-GB" dirty="0">
                <a:latin typeface="Lucida Console" panose="020B0609040504020204" pitchFamily="49" charset="0"/>
              </a:rPr>
              <a:t>",m="</a:t>
            </a:r>
            <a:r>
              <a:rPr lang="en-GB" dirty="0" err="1">
                <a:latin typeface="Lucida Console" panose="020B0609040504020204" pitchFamily="49" charset="0"/>
              </a:rPr>
              <a:t>read8</a:t>
            </a:r>
            <a:r>
              <a:rPr lang="en-GB" dirty="0">
                <a:latin typeface="Lucida Console" panose="020B0609040504020204" pitchFamily="49" charset="0"/>
              </a:rPr>
              <a:t>",</a:t>
            </a:r>
          </a:p>
          <a:p>
            <a:r>
              <a:rPr lang="en-GB" dirty="0">
                <a:latin typeface="Lucida Console" panose="020B0609040504020204" pitchFamily="49" charset="0"/>
              </a:rPr>
              <a:t>total=1, normal=1, model=4, seed=90460)</a:t>
            </a:r>
          </a:p>
        </p:txBody>
      </p:sp>
      <p:sp>
        <p:nvSpPr>
          <p:cNvPr id="6" name="TextBox 5">
            <a:extLst>
              <a:ext uri="{FF2B5EF4-FFF2-40B4-BE49-F238E27FC236}">
                <a16:creationId xmlns:a16="http://schemas.microsoft.com/office/drawing/2014/main" id="{2B53EC55-C8C6-0A1C-A375-444F4130B1C9}"/>
              </a:ext>
            </a:extLst>
          </p:cNvPr>
          <p:cNvSpPr txBox="1"/>
          <p:nvPr/>
        </p:nvSpPr>
        <p:spPr>
          <a:xfrm>
            <a:off x="9170126" y="3786044"/>
            <a:ext cx="1815737" cy="1200329"/>
          </a:xfrm>
          <a:prstGeom prst="rect">
            <a:avLst/>
          </a:prstGeom>
          <a:noFill/>
        </p:spPr>
        <p:txBody>
          <a:bodyPr wrap="square" rtlCol="0">
            <a:spAutoFit/>
          </a:bodyPr>
          <a:lstStyle/>
          <a:p>
            <a:r>
              <a:rPr lang="en-GB" dirty="0"/>
              <a:t>Assumption of normal sampling distribution and use of Sobel test</a:t>
            </a:r>
          </a:p>
        </p:txBody>
      </p:sp>
      <p:cxnSp>
        <p:nvCxnSpPr>
          <p:cNvPr id="8" name="Straight Arrow Connector 7">
            <a:extLst>
              <a:ext uri="{FF2B5EF4-FFF2-40B4-BE49-F238E27FC236}">
                <a16:creationId xmlns:a16="http://schemas.microsoft.com/office/drawing/2014/main" id="{5421E1D3-D89D-F3EE-467D-38D242FC93B0}"/>
              </a:ext>
            </a:extLst>
          </p:cNvPr>
          <p:cNvCxnSpPr>
            <a:cxnSpLocks/>
            <a:stCxn id="6" idx="0"/>
          </p:cNvCxnSpPr>
          <p:nvPr/>
        </p:nvCxnSpPr>
        <p:spPr>
          <a:xfrm flipH="1" flipV="1">
            <a:off x="7952548" y="3063638"/>
            <a:ext cx="2125447" cy="7224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930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Tree>
    <p:extLst>
      <p:ext uri="{BB962C8B-B14F-4D97-AF65-F5344CB8AC3E}">
        <p14:creationId xmlns:p14="http://schemas.microsoft.com/office/powerpoint/2010/main" val="692499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Students in Grade 8 and 12</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r>
              <a:rPr lang="en-GB" dirty="0"/>
              <a:t>Let’s focus on maths and reading: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6E5C4B8-198F-C3A8-228B-9B78ACC5B41C}"/>
              </a:ext>
            </a:extLst>
          </p:cNvPr>
          <p:cNvSpPr txBox="1"/>
          <p:nvPr/>
        </p:nvSpPr>
        <p:spPr>
          <a:xfrm>
            <a:off x="1807749" y="3324379"/>
            <a:ext cx="1204176"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4.67 ***</a:t>
            </a:r>
            <a:endParaRPr lang="en-GB" b="1" dirty="0">
              <a:solidFill>
                <a:schemeClr val="bg1"/>
              </a:solidFill>
              <a:latin typeface="Cambria Math" panose="02040503050406030204" pitchFamily="18" charset="0"/>
              <a:ea typeface="Cambria Math" panose="02040503050406030204" pitchFamily="18" charset="0"/>
            </a:endParaRPr>
          </a:p>
        </p:txBody>
      </p:sp>
      <p:sp>
        <p:nvSpPr>
          <p:cNvPr id="27" name="TextBox 26">
            <a:extLst>
              <a:ext uri="{FF2B5EF4-FFF2-40B4-BE49-F238E27FC236}">
                <a16:creationId xmlns:a16="http://schemas.microsoft.com/office/drawing/2014/main" id="{BB050546-A034-D32E-301C-6D8C969734A8}"/>
              </a:ext>
            </a:extLst>
          </p:cNvPr>
          <p:cNvSpPr txBox="1"/>
          <p:nvPr/>
        </p:nvSpPr>
        <p:spPr>
          <a:xfrm>
            <a:off x="6172665" y="3655527"/>
            <a:ext cx="1136850"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0.60***</a:t>
            </a:r>
            <a:endParaRPr lang="en-GB" b="1" dirty="0">
              <a:solidFill>
                <a:schemeClr val="bg1"/>
              </a:solidFill>
              <a:latin typeface="Cambria Math" panose="02040503050406030204" pitchFamily="18" charset="0"/>
              <a:ea typeface="Cambria Math" panose="02040503050406030204" pitchFamily="18" charset="0"/>
            </a:endParaRPr>
          </a:p>
        </p:txBody>
      </p:sp>
      <p:sp>
        <p:nvSpPr>
          <p:cNvPr id="28" name="TextBox 27">
            <a:extLst>
              <a:ext uri="{FF2B5EF4-FFF2-40B4-BE49-F238E27FC236}">
                <a16:creationId xmlns:a16="http://schemas.microsoft.com/office/drawing/2014/main" id="{5FB20B23-5A87-DAD1-9CA6-3D096155BAF5}"/>
              </a:ext>
            </a:extLst>
          </p:cNvPr>
          <p:cNvSpPr txBox="1"/>
          <p:nvPr/>
        </p:nvSpPr>
        <p:spPr>
          <a:xfrm>
            <a:off x="4474227" y="5215640"/>
            <a:ext cx="1136850"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2.43***</a:t>
            </a:r>
            <a:endParaRPr lang="en-GB" b="1" dirty="0">
              <a:solidFill>
                <a:schemeClr val="bg1"/>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F94D1A2-5FD2-7295-563D-1352E3B692D2}"/>
              </a:ext>
            </a:extLst>
          </p:cNvPr>
          <p:cNvSpPr txBox="1"/>
          <p:nvPr/>
        </p:nvSpPr>
        <p:spPr>
          <a:xfrm>
            <a:off x="1752766" y="5820066"/>
            <a:ext cx="4726230" cy="1477328"/>
          </a:xfrm>
          <a:prstGeom prst="rect">
            <a:avLst/>
          </a:prstGeom>
          <a:noFill/>
        </p:spPr>
        <p:txBody>
          <a:bodyPr wrap="none" rtlCol="0">
            <a:spAutoFit/>
          </a:bodyPr>
          <a:lstStyle/>
          <a:p>
            <a:r>
              <a:rPr lang="en-GB" dirty="0" err="1"/>
              <a:t>Read8</a:t>
            </a:r>
            <a:r>
              <a:rPr lang="en-GB" dirty="0"/>
              <a:t> = 48.59 + </a:t>
            </a:r>
            <a:r>
              <a:rPr lang="en-GB" dirty="0">
                <a:solidFill>
                  <a:schemeClr val="accent4">
                    <a:lumMod val="50000"/>
                  </a:schemeClr>
                </a:solidFill>
              </a:rPr>
              <a:t>4.67</a:t>
            </a:r>
            <a:r>
              <a:rPr lang="en-GB" dirty="0"/>
              <a:t> (</a:t>
            </a:r>
            <a:r>
              <a:rPr lang="en-GB" dirty="0" err="1"/>
              <a:t>HighInc8</a:t>
            </a:r>
            <a:r>
              <a:rPr lang="en-GB" dirty="0"/>
              <a:t>)</a:t>
            </a:r>
          </a:p>
          <a:p>
            <a:r>
              <a:rPr lang="en-GB" dirty="0" err="1"/>
              <a:t>Math12</a:t>
            </a:r>
            <a:r>
              <a:rPr lang="en-GB" dirty="0"/>
              <a:t> = 18.39 + </a:t>
            </a:r>
            <a:r>
              <a:rPr lang="en-GB" dirty="0">
                <a:solidFill>
                  <a:srgbClr val="C00000"/>
                </a:solidFill>
              </a:rPr>
              <a:t>2.43</a:t>
            </a:r>
            <a:r>
              <a:rPr lang="en-GB" dirty="0"/>
              <a:t> (</a:t>
            </a:r>
            <a:r>
              <a:rPr lang="en-GB" dirty="0" err="1"/>
              <a:t>HighInc8</a:t>
            </a:r>
            <a:r>
              <a:rPr lang="en-GB" dirty="0"/>
              <a:t>) + </a:t>
            </a:r>
            <a:r>
              <a:rPr lang="en-GB" dirty="0">
                <a:solidFill>
                  <a:schemeClr val="accent6">
                    <a:lumMod val="50000"/>
                  </a:schemeClr>
                </a:solidFill>
              </a:rPr>
              <a:t>0.60</a:t>
            </a:r>
            <a:r>
              <a:rPr lang="en-GB" dirty="0"/>
              <a:t> (</a:t>
            </a:r>
            <a:r>
              <a:rPr lang="en-GB" dirty="0" err="1"/>
              <a:t>Read8</a:t>
            </a:r>
            <a:r>
              <a:rPr lang="en-GB" dirty="0"/>
              <a:t>)</a:t>
            </a:r>
          </a:p>
          <a:p>
            <a:r>
              <a:rPr lang="en-GB" dirty="0"/>
              <a:t>Indirect effect = ab  = (</a:t>
            </a:r>
            <a:r>
              <a:rPr lang="en-GB" dirty="0">
                <a:solidFill>
                  <a:schemeClr val="accent4">
                    <a:lumMod val="50000"/>
                  </a:schemeClr>
                </a:solidFill>
              </a:rPr>
              <a:t>4.67 </a:t>
            </a:r>
            <a:r>
              <a:rPr lang="en-GB" dirty="0"/>
              <a:t>*</a:t>
            </a:r>
            <a:r>
              <a:rPr lang="en-GB" dirty="0">
                <a:solidFill>
                  <a:schemeClr val="accent4">
                    <a:lumMod val="50000"/>
                  </a:schemeClr>
                </a:solidFill>
              </a:rPr>
              <a:t> </a:t>
            </a:r>
            <a:r>
              <a:rPr lang="en-GB" dirty="0">
                <a:solidFill>
                  <a:schemeClr val="accent6">
                    <a:lumMod val="50000"/>
                  </a:schemeClr>
                </a:solidFill>
              </a:rPr>
              <a:t>0.60</a:t>
            </a:r>
            <a:r>
              <a:rPr lang="en-GB" dirty="0"/>
              <a:t>) ≈ 2.80</a:t>
            </a:r>
          </a:p>
          <a:p>
            <a:endParaRPr lang="en-GB" dirty="0"/>
          </a:p>
          <a:p>
            <a:r>
              <a:rPr lang="en-GB" dirty="0"/>
              <a:t> </a:t>
            </a:r>
          </a:p>
        </p:txBody>
      </p:sp>
      <p:sp>
        <p:nvSpPr>
          <p:cNvPr id="5" name="TextBox 4">
            <a:extLst>
              <a:ext uri="{FF2B5EF4-FFF2-40B4-BE49-F238E27FC236}">
                <a16:creationId xmlns:a16="http://schemas.microsoft.com/office/drawing/2014/main" id="{E11B22A0-CAC1-3704-2F95-CEF750FAB442}"/>
              </a:ext>
            </a:extLst>
          </p:cNvPr>
          <p:cNvSpPr txBox="1"/>
          <p:nvPr/>
        </p:nvSpPr>
        <p:spPr>
          <a:xfrm>
            <a:off x="5947800" y="2140308"/>
            <a:ext cx="6093822" cy="923330"/>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a:t>
            </a:r>
            <a:r>
              <a:rPr lang="en-GB" dirty="0" err="1">
                <a:latin typeface="Lucida Console" panose="020B0609040504020204" pitchFamily="49" charset="0"/>
              </a:rPr>
              <a:t>math12</a:t>
            </a:r>
            <a:r>
              <a:rPr lang="en-GB" dirty="0">
                <a:latin typeface="Lucida Console" panose="020B0609040504020204" pitchFamily="49" charset="0"/>
              </a:rPr>
              <a:t>",x="</a:t>
            </a:r>
            <a:r>
              <a:rPr lang="en-GB" dirty="0" err="1">
                <a:latin typeface="Lucida Console" panose="020B0609040504020204" pitchFamily="49" charset="0"/>
              </a:rPr>
              <a:t>highinc</a:t>
            </a:r>
            <a:r>
              <a:rPr lang="en-GB" dirty="0">
                <a:latin typeface="Lucida Console" panose="020B0609040504020204" pitchFamily="49" charset="0"/>
              </a:rPr>
              <a:t>",m="</a:t>
            </a:r>
            <a:r>
              <a:rPr lang="en-GB" dirty="0" err="1">
                <a:latin typeface="Lucida Console" panose="020B0609040504020204" pitchFamily="49" charset="0"/>
              </a:rPr>
              <a:t>read8</a:t>
            </a:r>
            <a:r>
              <a:rPr lang="en-GB" dirty="0">
                <a:latin typeface="Lucida Console" panose="020B0609040504020204" pitchFamily="49" charset="0"/>
              </a:rPr>
              <a:t>",</a:t>
            </a:r>
          </a:p>
          <a:p>
            <a:r>
              <a:rPr lang="en-GB" dirty="0">
                <a:latin typeface="Lucida Console" panose="020B0609040504020204" pitchFamily="49" charset="0"/>
              </a:rPr>
              <a:t>total=1, boot=10000, model=4, seed=90460)</a:t>
            </a:r>
          </a:p>
        </p:txBody>
      </p:sp>
      <p:sp>
        <p:nvSpPr>
          <p:cNvPr id="6" name="TextBox 5">
            <a:extLst>
              <a:ext uri="{FF2B5EF4-FFF2-40B4-BE49-F238E27FC236}">
                <a16:creationId xmlns:a16="http://schemas.microsoft.com/office/drawing/2014/main" id="{2B53EC55-C8C6-0A1C-A375-444F4130B1C9}"/>
              </a:ext>
            </a:extLst>
          </p:cNvPr>
          <p:cNvSpPr txBox="1"/>
          <p:nvPr/>
        </p:nvSpPr>
        <p:spPr>
          <a:xfrm>
            <a:off x="9170126" y="3786044"/>
            <a:ext cx="1815737" cy="923330"/>
          </a:xfrm>
          <a:prstGeom prst="rect">
            <a:avLst/>
          </a:prstGeom>
          <a:noFill/>
        </p:spPr>
        <p:txBody>
          <a:bodyPr wrap="square" rtlCol="0">
            <a:spAutoFit/>
          </a:bodyPr>
          <a:lstStyle/>
          <a:p>
            <a:r>
              <a:rPr lang="en-GB" dirty="0"/>
              <a:t>Requests </a:t>
            </a:r>
            <a:r>
              <a:rPr lang="en-GB" dirty="0" err="1"/>
              <a:t>10k</a:t>
            </a:r>
            <a:r>
              <a:rPr lang="en-GB" dirty="0"/>
              <a:t> draws in bootstrapping</a:t>
            </a:r>
          </a:p>
        </p:txBody>
      </p:sp>
      <p:cxnSp>
        <p:nvCxnSpPr>
          <p:cNvPr id="8" name="Straight Arrow Connector 7">
            <a:extLst>
              <a:ext uri="{FF2B5EF4-FFF2-40B4-BE49-F238E27FC236}">
                <a16:creationId xmlns:a16="http://schemas.microsoft.com/office/drawing/2014/main" id="{5421E1D3-D89D-F3EE-467D-38D242FC93B0}"/>
              </a:ext>
            </a:extLst>
          </p:cNvPr>
          <p:cNvCxnSpPr>
            <a:cxnSpLocks/>
            <a:stCxn id="6" idx="0"/>
          </p:cNvCxnSpPr>
          <p:nvPr/>
        </p:nvCxnSpPr>
        <p:spPr>
          <a:xfrm flipH="1" flipV="1">
            <a:off x="7952548" y="3063638"/>
            <a:ext cx="2125447" cy="7224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7699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6516-A737-E00A-4D2A-4848E143EAF2}"/>
              </a:ext>
            </a:extLst>
          </p:cNvPr>
          <p:cNvSpPr>
            <a:spLocks noGrp="1"/>
          </p:cNvSpPr>
          <p:nvPr>
            <p:ph type="title"/>
          </p:nvPr>
        </p:nvSpPr>
        <p:spPr/>
        <p:txBody>
          <a:bodyPr/>
          <a:lstStyle/>
          <a:p>
            <a:r>
              <a:rPr lang="en-GB" dirty="0">
                <a:solidFill>
                  <a:schemeClr val="bg1"/>
                </a:solidFill>
              </a:rPr>
              <a:t>The case against the “Causal Steps Approach”</a:t>
            </a:r>
          </a:p>
        </p:txBody>
      </p:sp>
      <p:sp>
        <p:nvSpPr>
          <p:cNvPr id="3" name="Content Placeholder 2">
            <a:extLst>
              <a:ext uri="{FF2B5EF4-FFF2-40B4-BE49-F238E27FC236}">
                <a16:creationId xmlns:a16="http://schemas.microsoft.com/office/drawing/2014/main" id="{F5A937DC-8734-0964-A876-AE24E322FB1A}"/>
              </a:ext>
            </a:extLst>
          </p:cNvPr>
          <p:cNvSpPr>
            <a:spLocks noGrp="1"/>
          </p:cNvSpPr>
          <p:nvPr>
            <p:ph idx="1"/>
          </p:nvPr>
        </p:nvSpPr>
        <p:spPr/>
        <p:txBody>
          <a:bodyPr/>
          <a:lstStyle/>
          <a:p>
            <a:endParaRPr lang="en-GB" dirty="0"/>
          </a:p>
        </p:txBody>
      </p:sp>
      <p:sp>
        <p:nvSpPr>
          <p:cNvPr id="4" name="Rectangle 3">
            <a:extLst>
              <a:ext uri="{FF2B5EF4-FFF2-40B4-BE49-F238E27FC236}">
                <a16:creationId xmlns:a16="http://schemas.microsoft.com/office/drawing/2014/main" id="{EF8206E6-1823-EB36-392F-31C5E32E012B}"/>
              </a:ext>
            </a:extLst>
          </p:cNvPr>
          <p:cNvSpPr/>
          <p:nvPr/>
        </p:nvSpPr>
        <p:spPr>
          <a:xfrm>
            <a:off x="3148149" y="3511982"/>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panose="020F0502020204030204"/>
                <a:ea typeface="+mn-ea"/>
                <a:cs typeface="+mn-cs"/>
              </a:rPr>
              <a:t>X</a:t>
            </a:r>
            <a:endParaRPr kumimoji="0" lang="en-GB"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33DEFF9D-9082-CA03-6D6E-5DE3AC4C6D20}"/>
              </a:ext>
            </a:extLst>
          </p:cNvPr>
          <p:cNvSpPr/>
          <p:nvPr/>
        </p:nvSpPr>
        <p:spPr>
          <a:xfrm>
            <a:off x="7343816" y="3511980"/>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white"/>
                </a:solidFill>
                <a:effectLst/>
                <a:uLnTx/>
                <a:uFillTx/>
                <a:latin typeface="Calibri" panose="020F0502020204030204"/>
                <a:ea typeface="+mn-ea"/>
                <a:cs typeface="+mn-cs"/>
              </a:rPr>
              <a:t>Y</a:t>
            </a:r>
          </a:p>
        </p:txBody>
      </p:sp>
      <p:sp>
        <p:nvSpPr>
          <p:cNvPr id="6" name="Rectangle 5">
            <a:extLst>
              <a:ext uri="{FF2B5EF4-FFF2-40B4-BE49-F238E27FC236}">
                <a16:creationId xmlns:a16="http://schemas.microsoft.com/office/drawing/2014/main" id="{900FBCDE-E862-B92B-D341-5052900C56A0}"/>
              </a:ext>
            </a:extLst>
          </p:cNvPr>
          <p:cNvSpPr/>
          <p:nvPr/>
        </p:nvSpPr>
        <p:spPr>
          <a:xfrm>
            <a:off x="5160762" y="2235066"/>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Calibri" panose="020F0502020204030204"/>
                <a:ea typeface="+mn-ea"/>
                <a:cs typeface="+mn-cs"/>
              </a:rPr>
              <a:t>Med</a:t>
            </a:r>
          </a:p>
        </p:txBody>
      </p:sp>
      <p:cxnSp>
        <p:nvCxnSpPr>
          <p:cNvPr id="7" name="Straight Arrow Connector 6">
            <a:extLst>
              <a:ext uri="{FF2B5EF4-FFF2-40B4-BE49-F238E27FC236}">
                <a16:creationId xmlns:a16="http://schemas.microsoft.com/office/drawing/2014/main" id="{3E9C539A-6DEF-8B56-5277-F4715C4542C8}"/>
              </a:ext>
            </a:extLst>
          </p:cNvPr>
          <p:cNvCxnSpPr>
            <a:cxnSpLocks/>
            <a:stCxn id="4" idx="3"/>
            <a:endCxn id="5" idx="1"/>
          </p:cNvCxnSpPr>
          <p:nvPr/>
        </p:nvCxnSpPr>
        <p:spPr>
          <a:xfrm flipV="1">
            <a:off x="3998167" y="3890837"/>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5650726-2799-3DA5-7CDC-463C53AE6FBE}"/>
              </a:ext>
            </a:extLst>
          </p:cNvPr>
          <p:cNvCxnSpPr>
            <a:cxnSpLocks/>
            <a:stCxn id="4" idx="0"/>
            <a:endCxn id="6" idx="1"/>
          </p:cNvCxnSpPr>
          <p:nvPr/>
        </p:nvCxnSpPr>
        <p:spPr>
          <a:xfrm flipV="1">
            <a:off x="3573158" y="2626044"/>
            <a:ext cx="1587604" cy="88593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A383EE7-A4FC-EE15-99C3-F8F54E48F596}"/>
              </a:ext>
            </a:extLst>
          </p:cNvPr>
          <p:cNvCxnSpPr>
            <a:cxnSpLocks/>
            <a:stCxn id="6" idx="3"/>
            <a:endCxn id="5" idx="1"/>
          </p:cNvCxnSpPr>
          <p:nvPr/>
        </p:nvCxnSpPr>
        <p:spPr>
          <a:xfrm>
            <a:off x="6096000" y="2626044"/>
            <a:ext cx="1247816" cy="126479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605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AECA641-6A4E-A1C9-0DE7-E723E84E1F84}"/>
              </a:ext>
            </a:extLst>
          </p:cNvPr>
          <p:cNvSpPr txBox="1"/>
          <p:nvPr/>
        </p:nvSpPr>
        <p:spPr>
          <a:xfrm>
            <a:off x="4474227" y="5250473"/>
            <a:ext cx="317716" cy="461665"/>
          </a:xfrm>
          <a:prstGeom prst="rect">
            <a:avLst/>
          </a:prstGeom>
          <a:solidFill>
            <a:srgbClr val="C00000"/>
          </a:solidFill>
          <a:ln>
            <a:solidFill>
              <a:schemeClr val="accent4">
                <a:lumMod val="75000"/>
              </a:schemeClr>
            </a:solidFill>
          </a:ln>
        </p:spPr>
        <p:txBody>
          <a:bodyPr wrap="square" rtlCol="0">
            <a:spAutoFit/>
          </a:bodyPr>
          <a:lstStyle/>
          <a:p>
            <a:r>
              <a:rPr lang="en-GB" sz="2400" b="1" dirty="0">
                <a:solidFill>
                  <a:schemeClr val="bg1"/>
                </a:solidFill>
                <a:latin typeface="Cambria Math" panose="02040503050406030204" pitchFamily="18" charset="0"/>
                <a:ea typeface="Cambria Math" panose="02040503050406030204" pitchFamily="18" charset="0"/>
              </a:rPr>
              <a:t>t</a:t>
            </a:r>
            <a:endParaRPr lang="en-GB" b="1" dirty="0">
              <a:solidFill>
                <a:schemeClr val="bg1"/>
              </a:solidFill>
              <a:latin typeface="Cambria Math" panose="02040503050406030204" pitchFamily="18" charset="0"/>
              <a:ea typeface="Cambria Math" panose="02040503050406030204" pitchFamily="18" charset="0"/>
            </a:endParaRPr>
          </a:p>
        </p:txBody>
      </p: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The case against the “Causal Steps Approach”</a:t>
            </a:r>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X</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7822166"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Y</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M</a:t>
            </a:r>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4841035"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2292534"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a:t>
            </a:r>
          </a:p>
        </p:txBody>
      </p:sp>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8377026" y="4047695"/>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8377026" y="4047695"/>
                <a:ext cx="755780" cy="353024"/>
              </a:xfrm>
              <a:prstGeom prst="ellipse">
                <a:avLst/>
              </a:prstGeom>
              <a:blipFill>
                <a:blip r:embed="rId3"/>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8661610" y="4400719"/>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465C862-869A-85E4-E40D-FF653989AB41}"/>
              </a:ext>
            </a:extLst>
          </p:cNvPr>
          <p:cNvSpPr txBox="1"/>
          <p:nvPr/>
        </p:nvSpPr>
        <p:spPr>
          <a:xfrm>
            <a:off x="1807749" y="3324379"/>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313E926A-6C12-2AED-36E0-27E949417A62}"/>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p:sp>
        <p:nvSpPr>
          <p:cNvPr id="14" name="TextBox 13">
            <a:extLst>
              <a:ext uri="{FF2B5EF4-FFF2-40B4-BE49-F238E27FC236}">
                <a16:creationId xmlns:a16="http://schemas.microsoft.com/office/drawing/2014/main" id="{8473B658-713C-7017-3493-A0553710474D}"/>
              </a:ext>
            </a:extLst>
          </p:cNvPr>
          <p:cNvSpPr txBox="1"/>
          <p:nvPr/>
        </p:nvSpPr>
        <p:spPr>
          <a:xfrm>
            <a:off x="6840272" y="3376179"/>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63653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9" grpId="0" animBg="1"/>
      <p:bldP spid="9" grpId="0" animBg="1"/>
      <p:bldP spid="11" grpId="0" animBg="1"/>
      <p:bldP spid="1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AECA641-6A4E-A1C9-0DE7-E723E84E1F84}"/>
              </a:ext>
            </a:extLst>
          </p:cNvPr>
          <p:cNvSpPr txBox="1"/>
          <p:nvPr/>
        </p:nvSpPr>
        <p:spPr>
          <a:xfrm>
            <a:off x="4474227" y="5250473"/>
            <a:ext cx="317716" cy="461665"/>
          </a:xfrm>
          <a:prstGeom prst="rect">
            <a:avLst/>
          </a:prstGeom>
          <a:solidFill>
            <a:srgbClr val="C00000"/>
          </a:solidFill>
          <a:ln>
            <a:solidFill>
              <a:schemeClr val="accent4">
                <a:lumMod val="75000"/>
              </a:schemeClr>
            </a:solidFill>
          </a:ln>
        </p:spPr>
        <p:txBody>
          <a:bodyPr wrap="square" rtlCol="0">
            <a:spAutoFit/>
          </a:bodyPr>
          <a:lstStyle/>
          <a:p>
            <a:r>
              <a:rPr lang="en-GB" sz="2400" b="1" dirty="0">
                <a:solidFill>
                  <a:schemeClr val="bg1"/>
                </a:solidFill>
                <a:latin typeface="Cambria Math" panose="02040503050406030204" pitchFamily="18" charset="0"/>
                <a:ea typeface="Cambria Math" panose="02040503050406030204" pitchFamily="18" charset="0"/>
              </a:rPr>
              <a:t>t</a:t>
            </a:r>
            <a:endParaRPr lang="en-GB" b="1" dirty="0">
              <a:solidFill>
                <a:schemeClr val="bg1"/>
              </a:solidFill>
              <a:latin typeface="Cambria Math" panose="02040503050406030204" pitchFamily="18" charset="0"/>
              <a:ea typeface="Cambria Math" panose="02040503050406030204" pitchFamily="18" charset="0"/>
            </a:endParaRPr>
          </a:p>
        </p:txBody>
      </p: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The case against the “Causal Steps Approach”</a:t>
            </a:r>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X</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7822166"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Y</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M</a:t>
            </a:r>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4841035"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2292534"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a:t>
            </a:r>
          </a:p>
        </p:txBody>
      </p:sp>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8377026" y="4047695"/>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8377026" y="4047695"/>
                <a:ext cx="755780" cy="353024"/>
              </a:xfrm>
              <a:prstGeom prst="ellipse">
                <a:avLst/>
              </a:prstGeom>
              <a:blipFill>
                <a:blip r:embed="rId3"/>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8661610" y="4400719"/>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465C862-869A-85E4-E40D-FF653989AB41}"/>
              </a:ext>
            </a:extLst>
          </p:cNvPr>
          <p:cNvSpPr txBox="1"/>
          <p:nvPr/>
        </p:nvSpPr>
        <p:spPr>
          <a:xfrm>
            <a:off x="1807749" y="3324379"/>
            <a:ext cx="332142" cy="461665"/>
          </a:xfrm>
          <a:prstGeom prst="rect">
            <a:avLst/>
          </a:prstGeom>
          <a:solidFill>
            <a:schemeClr val="accent4">
              <a:lumMod val="75000"/>
            </a:schemeClr>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a</a:t>
            </a:r>
            <a:endParaRPr lang="en-GB" b="1" dirty="0">
              <a:solidFill>
                <a:schemeClr val="bg1"/>
              </a:solidFill>
              <a:latin typeface="Cambria Math" panose="02040503050406030204" pitchFamily="18" charset="0"/>
              <a:ea typeface="Cambria Math" panose="02040503050406030204" pitchFamily="18" charset="0"/>
            </a:endParaRPr>
          </a:p>
        </p:txBody>
      </p:sp>
      <p:sp>
        <p:nvSpPr>
          <p:cNvPr id="11" name="TextBox 10">
            <a:extLst>
              <a:ext uri="{FF2B5EF4-FFF2-40B4-BE49-F238E27FC236}">
                <a16:creationId xmlns:a16="http://schemas.microsoft.com/office/drawing/2014/main" id="{313E926A-6C12-2AED-36E0-27E949417A62}"/>
              </a:ext>
            </a:extLst>
          </p:cNvPr>
          <p:cNvSpPr txBox="1"/>
          <p:nvPr/>
        </p:nvSpPr>
        <p:spPr>
          <a:xfrm>
            <a:off x="4474227" y="5215640"/>
            <a:ext cx="317716" cy="461665"/>
          </a:xfrm>
          <a:prstGeom prst="rect">
            <a:avLst/>
          </a:prstGeom>
          <a:solidFill>
            <a:srgbClr val="C00000"/>
          </a:solidFill>
          <a:ln>
            <a:solidFill>
              <a:schemeClr val="accent4">
                <a:lumMod val="75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c</a:t>
            </a:r>
            <a:endParaRPr lang="en-GB" b="1" dirty="0">
              <a:solidFill>
                <a:schemeClr val="bg1"/>
              </a:solidFill>
              <a:latin typeface="Cambria Math" panose="02040503050406030204" pitchFamily="18" charset="0"/>
              <a:ea typeface="Cambria Math" panose="02040503050406030204" pitchFamily="18" charset="0"/>
            </a:endParaRPr>
          </a:p>
        </p:txBody>
      </p:sp>
      <p:sp>
        <p:nvSpPr>
          <p:cNvPr id="14" name="TextBox 13">
            <a:extLst>
              <a:ext uri="{FF2B5EF4-FFF2-40B4-BE49-F238E27FC236}">
                <a16:creationId xmlns:a16="http://schemas.microsoft.com/office/drawing/2014/main" id="{8473B658-713C-7017-3493-A0553710474D}"/>
              </a:ext>
            </a:extLst>
          </p:cNvPr>
          <p:cNvSpPr txBox="1"/>
          <p:nvPr/>
        </p:nvSpPr>
        <p:spPr>
          <a:xfrm>
            <a:off x="6840272" y="3376179"/>
            <a:ext cx="349776" cy="461665"/>
          </a:xfrm>
          <a:prstGeom prst="rect">
            <a:avLst/>
          </a:prstGeom>
          <a:solidFill>
            <a:schemeClr val="accent6">
              <a:lumMod val="50000"/>
            </a:schemeClr>
          </a:solidFill>
          <a:ln>
            <a:solidFill>
              <a:schemeClr val="accent6">
                <a:lumMod val="50000"/>
              </a:schemeClr>
            </a:solidFill>
          </a:ln>
        </p:spPr>
        <p:txBody>
          <a:bodyPr wrap="none" rtlCol="0">
            <a:spAutoFit/>
          </a:bodyPr>
          <a:lstStyle/>
          <a:p>
            <a:r>
              <a:rPr lang="en-GB" sz="2400" b="1" dirty="0">
                <a:solidFill>
                  <a:schemeClr val="bg1"/>
                </a:solidFill>
                <a:latin typeface="Cambria Math" panose="02040503050406030204" pitchFamily="18" charset="0"/>
                <a:ea typeface="Cambria Math" panose="02040503050406030204" pitchFamily="18" charset="0"/>
              </a:rPr>
              <a:t>b</a:t>
            </a:r>
            <a:endParaRPr lang="en-GB" b="1" dirty="0">
              <a:solidFill>
                <a:schemeClr val="bg1"/>
              </a:solidFill>
              <a:latin typeface="Cambria Math" panose="02040503050406030204" pitchFamily="18" charset="0"/>
              <a:ea typeface="Cambria Math" panose="02040503050406030204" pitchFamily="18" charset="0"/>
            </a:endParaRPr>
          </a:p>
        </p:txBody>
      </p:sp>
      <p:sp>
        <p:nvSpPr>
          <p:cNvPr id="3" name="TextBox 2">
            <a:extLst>
              <a:ext uri="{FF2B5EF4-FFF2-40B4-BE49-F238E27FC236}">
                <a16:creationId xmlns:a16="http://schemas.microsoft.com/office/drawing/2014/main" id="{83D0EDC3-D15C-36CD-5072-C88E04C8106A}"/>
              </a:ext>
            </a:extLst>
          </p:cNvPr>
          <p:cNvSpPr txBox="1"/>
          <p:nvPr/>
        </p:nvSpPr>
        <p:spPr>
          <a:xfrm>
            <a:off x="6096001" y="1255790"/>
            <a:ext cx="5699760" cy="1477328"/>
          </a:xfrm>
          <a:prstGeom prst="rect">
            <a:avLst/>
          </a:prstGeom>
          <a:noFill/>
        </p:spPr>
        <p:txBody>
          <a:bodyPr wrap="square" rtlCol="0">
            <a:spAutoFit/>
          </a:bodyPr>
          <a:lstStyle/>
          <a:p>
            <a:pPr marL="342900" indent="-342900">
              <a:buAutoNum type="arabicParenBoth"/>
            </a:pPr>
            <a:r>
              <a:rPr lang="en-GB" dirty="0"/>
              <a:t>Cumbersome</a:t>
            </a:r>
            <a:r>
              <a:rPr lang="en-GB" dirty="0">
                <a:sym typeface="Wingdings" panose="05000000000000000000" pitchFamily="2" charset="2"/>
              </a:rPr>
              <a:t> too many tests;</a:t>
            </a:r>
          </a:p>
          <a:p>
            <a:pPr marL="342900" indent="-342900">
              <a:buAutoNum type="arabicParenBoth"/>
            </a:pPr>
            <a:r>
              <a:rPr lang="en-GB" dirty="0">
                <a:sym typeface="Wingdings" panose="05000000000000000000" pitchFamily="2" charset="2"/>
              </a:rPr>
              <a:t>Indirect effect </a:t>
            </a:r>
            <a:r>
              <a:rPr lang="en-GB" i="1" dirty="0">
                <a:sym typeface="Wingdings" panose="05000000000000000000" pitchFamily="2" charset="2"/>
              </a:rPr>
              <a:t>a*b</a:t>
            </a:r>
            <a:r>
              <a:rPr lang="en-GB" dirty="0">
                <a:sym typeface="Wingdings" panose="05000000000000000000" pitchFamily="2" charset="2"/>
              </a:rPr>
              <a:t> may be </a:t>
            </a:r>
            <a:r>
              <a:rPr lang="en-GB" dirty="0">
                <a:sym typeface="Symbol" panose="05050102010706020507" pitchFamily="18" charset="2"/>
              </a:rPr>
              <a:t> 0 even if </a:t>
            </a:r>
            <a:r>
              <a:rPr lang="en-GB" i="1" dirty="0">
                <a:sym typeface="Symbol" panose="05050102010706020507" pitchFamily="18" charset="2"/>
              </a:rPr>
              <a:t>a</a:t>
            </a:r>
            <a:r>
              <a:rPr lang="en-GB" dirty="0">
                <a:sym typeface="Symbol" panose="05050102010706020507" pitchFamily="18" charset="2"/>
              </a:rPr>
              <a:t> and </a:t>
            </a:r>
            <a:r>
              <a:rPr lang="en-GB" i="1" dirty="0">
                <a:sym typeface="Symbol" panose="05050102010706020507" pitchFamily="18" charset="2"/>
              </a:rPr>
              <a:t>b</a:t>
            </a:r>
            <a:r>
              <a:rPr lang="en-GB" dirty="0">
                <a:sym typeface="Symbol" panose="05050102010706020507" pitchFamily="18" charset="2"/>
              </a:rPr>
              <a:t> are not;</a:t>
            </a:r>
          </a:p>
          <a:p>
            <a:pPr marL="342900" indent="-342900">
              <a:buAutoNum type="arabicParenBoth"/>
            </a:pPr>
            <a:r>
              <a:rPr lang="en-GB" dirty="0"/>
              <a:t>Investigation stops if total effect is not significant: However, there may be mediation even if total effect is not significantly </a:t>
            </a:r>
            <a:r>
              <a:rPr lang="en-GB" dirty="0">
                <a:sym typeface="Symbol" panose="05050102010706020507" pitchFamily="18" charset="2"/>
              </a:rPr>
              <a:t> 0</a:t>
            </a:r>
            <a:endParaRPr lang="en-GB" dirty="0"/>
          </a:p>
        </p:txBody>
      </p:sp>
    </p:spTree>
    <p:extLst>
      <p:ext uri="{BB962C8B-B14F-4D97-AF65-F5344CB8AC3E}">
        <p14:creationId xmlns:p14="http://schemas.microsoft.com/office/powerpoint/2010/main" val="264806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269F2-BB83-2FC8-0423-33519FC6E8F0}"/>
              </a:ext>
            </a:extLst>
          </p:cNvPr>
          <p:cNvSpPr>
            <a:spLocks noGrp="1"/>
          </p:cNvSpPr>
          <p:nvPr>
            <p:ph type="title"/>
          </p:nvPr>
        </p:nvSpPr>
        <p:spPr>
          <a:xfrm>
            <a:off x="0" y="365125"/>
            <a:ext cx="12192000" cy="1325563"/>
          </a:xfrm>
          <a:solidFill>
            <a:srgbClr val="C00000"/>
          </a:solidFill>
        </p:spPr>
        <p:txBody>
          <a:bodyPr/>
          <a:lstStyle/>
          <a:p>
            <a:r>
              <a:rPr lang="en-GB" dirty="0">
                <a:solidFill>
                  <a:schemeClr val="bg1"/>
                </a:solidFill>
              </a:rPr>
              <a:t>	Summary</a:t>
            </a:r>
          </a:p>
        </p:txBody>
      </p:sp>
      <p:sp>
        <p:nvSpPr>
          <p:cNvPr id="3" name="Content Placeholder 2">
            <a:extLst>
              <a:ext uri="{FF2B5EF4-FFF2-40B4-BE49-F238E27FC236}">
                <a16:creationId xmlns:a16="http://schemas.microsoft.com/office/drawing/2014/main" id="{723DF630-CC93-0D6C-738D-004873E11956}"/>
              </a:ext>
            </a:extLst>
          </p:cNvPr>
          <p:cNvSpPr>
            <a:spLocks noGrp="1"/>
          </p:cNvSpPr>
          <p:nvPr>
            <p:ph idx="1"/>
          </p:nvPr>
        </p:nvSpPr>
        <p:spPr/>
        <p:txBody>
          <a:bodyPr/>
          <a:lstStyle/>
          <a:p>
            <a:pPr marL="285750" indent="-285750">
              <a:spcBef>
                <a:spcPts val="1200"/>
              </a:spcBef>
              <a:buFont typeface="Arial" panose="020B0604020202020204" pitchFamily="34" charset="0"/>
              <a:buChar char="•"/>
            </a:pPr>
            <a:r>
              <a:rPr lang="en-GB" sz="2800" dirty="0"/>
              <a:t>Mediation vs. Moderation</a:t>
            </a:r>
          </a:p>
          <a:p>
            <a:pPr marL="285750" indent="-285750">
              <a:spcBef>
                <a:spcPts val="1200"/>
              </a:spcBef>
              <a:buFont typeface="Arial" panose="020B0604020202020204" pitchFamily="34" charset="0"/>
              <a:buChar char="•"/>
            </a:pPr>
            <a:r>
              <a:rPr lang="en-GB" sz="2800" dirty="0"/>
              <a:t>Example of simple mediation model</a:t>
            </a:r>
          </a:p>
          <a:p>
            <a:pPr marL="285750" indent="-285750">
              <a:spcBef>
                <a:spcPts val="1200"/>
              </a:spcBef>
              <a:buFont typeface="Arial" panose="020B0604020202020204" pitchFamily="34" charset="0"/>
              <a:buChar char="•"/>
            </a:pPr>
            <a:r>
              <a:rPr lang="en-GB" sz="2800" dirty="0"/>
              <a:t>The case against the “causal approach”</a:t>
            </a:r>
            <a:endParaRPr lang="en-GB" dirty="0"/>
          </a:p>
        </p:txBody>
      </p:sp>
    </p:spTree>
    <p:extLst>
      <p:ext uri="{BB962C8B-B14F-4D97-AF65-F5344CB8AC3E}">
        <p14:creationId xmlns:p14="http://schemas.microsoft.com/office/powerpoint/2010/main" val="39735635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p>
            <a:pPr algn="ctr" defTabSz="914446"/>
            <a:r>
              <a:rPr lang="en-US" sz="2400" dirty="0">
                <a:solidFill>
                  <a:srgbClr val="FFFFFF"/>
                </a:solidFill>
                <a:latin typeface="Arial" panose="020B0604020202020204"/>
              </a:rPr>
              <a:t>www.ncrm.ac.uk</a:t>
            </a:r>
          </a:p>
        </p:txBody>
      </p:sp>
    </p:spTree>
    <p:extLst>
      <p:ext uri="{BB962C8B-B14F-4D97-AF65-F5344CB8AC3E}">
        <p14:creationId xmlns:p14="http://schemas.microsoft.com/office/powerpoint/2010/main" val="297920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
        <p:nvSpPr>
          <p:cNvPr id="4" name="Rectangle 3">
            <a:extLst>
              <a:ext uri="{FF2B5EF4-FFF2-40B4-BE49-F238E27FC236}">
                <a16:creationId xmlns:a16="http://schemas.microsoft.com/office/drawing/2014/main" id="{625B0C8B-FCB2-C45F-E43E-F013EB241D12}"/>
              </a:ext>
            </a:extLst>
          </p:cNvPr>
          <p:cNvSpPr/>
          <p:nvPr/>
        </p:nvSpPr>
        <p:spPr>
          <a:xfrm>
            <a:off x="3148149" y="3511982"/>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5" name="Rectangle 4">
            <a:extLst>
              <a:ext uri="{FF2B5EF4-FFF2-40B4-BE49-F238E27FC236}">
                <a16:creationId xmlns:a16="http://schemas.microsoft.com/office/drawing/2014/main" id="{BB8088A6-36E3-31FA-A2F5-C690D4A24E1F}"/>
              </a:ext>
            </a:extLst>
          </p:cNvPr>
          <p:cNvSpPr/>
          <p:nvPr/>
        </p:nvSpPr>
        <p:spPr>
          <a:xfrm>
            <a:off x="7343816" y="3511980"/>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6" name="Rectangle 5">
            <a:extLst>
              <a:ext uri="{FF2B5EF4-FFF2-40B4-BE49-F238E27FC236}">
                <a16:creationId xmlns:a16="http://schemas.microsoft.com/office/drawing/2014/main" id="{DCA444CF-D13A-EA4A-2BF3-3B56CDAFE0B8}"/>
              </a:ext>
            </a:extLst>
          </p:cNvPr>
          <p:cNvSpPr/>
          <p:nvPr/>
        </p:nvSpPr>
        <p:spPr>
          <a:xfrm>
            <a:off x="5160762" y="2235066"/>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Med</a:t>
            </a:r>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3890837"/>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3573158" y="2626044"/>
            <a:ext cx="1587604" cy="88593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6096000" y="2626044"/>
            <a:ext cx="1247816" cy="126479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390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
        <p:nvSpPr>
          <p:cNvPr id="4" name="Rectangle 3">
            <a:extLst>
              <a:ext uri="{FF2B5EF4-FFF2-40B4-BE49-F238E27FC236}">
                <a16:creationId xmlns:a16="http://schemas.microsoft.com/office/drawing/2014/main" id="{625B0C8B-FCB2-C45F-E43E-F013EB241D12}"/>
              </a:ext>
            </a:extLst>
          </p:cNvPr>
          <p:cNvSpPr/>
          <p:nvPr/>
        </p:nvSpPr>
        <p:spPr>
          <a:xfrm>
            <a:off x="574766" y="4754880"/>
            <a:ext cx="3423401" cy="1606731"/>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Treatment</a:t>
            </a:r>
            <a:endParaRPr lang="en-GB" sz="1600" b="1" dirty="0"/>
          </a:p>
        </p:txBody>
      </p:sp>
      <p:sp>
        <p:nvSpPr>
          <p:cNvPr id="5" name="Rectangle 4">
            <a:extLst>
              <a:ext uri="{FF2B5EF4-FFF2-40B4-BE49-F238E27FC236}">
                <a16:creationId xmlns:a16="http://schemas.microsoft.com/office/drawing/2014/main" id="{BB8088A6-36E3-31FA-A2F5-C690D4A24E1F}"/>
              </a:ext>
            </a:extLst>
          </p:cNvPr>
          <p:cNvSpPr/>
          <p:nvPr/>
        </p:nvSpPr>
        <p:spPr>
          <a:xfrm>
            <a:off x="8450736" y="4369839"/>
            <a:ext cx="2909594" cy="23357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sp>
        <p:nvSpPr>
          <p:cNvPr id="6" name="Rectangle 5">
            <a:extLst>
              <a:ext uri="{FF2B5EF4-FFF2-40B4-BE49-F238E27FC236}">
                <a16:creationId xmlns:a16="http://schemas.microsoft.com/office/drawing/2014/main" id="{DCA444CF-D13A-EA4A-2BF3-3B56CDAFE0B8}"/>
              </a:ext>
            </a:extLst>
          </p:cNvPr>
          <p:cNvSpPr/>
          <p:nvPr/>
        </p:nvSpPr>
        <p:spPr>
          <a:xfrm>
            <a:off x="4498442" y="2188142"/>
            <a:ext cx="2389569" cy="188513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5537719"/>
            <a:ext cx="4452569" cy="2052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2286467" y="3130709"/>
            <a:ext cx="2211975" cy="162417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6888011" y="3130709"/>
            <a:ext cx="1562725" cy="2407010"/>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5" name="Graphic 14" descr="Medical with solid fill">
            <a:extLst>
              <a:ext uri="{FF2B5EF4-FFF2-40B4-BE49-F238E27FC236}">
                <a16:creationId xmlns:a16="http://schemas.microsoft.com/office/drawing/2014/main" id="{1874015E-73B7-4AA7-8837-12D1C9447F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12134" y="4799419"/>
            <a:ext cx="515409" cy="515409"/>
          </a:xfrm>
          <a:prstGeom prst="rect">
            <a:avLst/>
          </a:prstGeom>
        </p:spPr>
      </p:pic>
      <p:pic>
        <p:nvPicPr>
          <p:cNvPr id="19" name="Graphic 18" descr="Plant with solid fill">
            <a:extLst>
              <a:ext uri="{FF2B5EF4-FFF2-40B4-BE49-F238E27FC236}">
                <a16:creationId xmlns:a16="http://schemas.microsoft.com/office/drawing/2014/main" id="{067D635E-BF0F-7873-C073-829D4113DF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86165" y="4494401"/>
            <a:ext cx="2086634" cy="2086634"/>
          </a:xfrm>
          <a:prstGeom prst="rect">
            <a:avLst/>
          </a:prstGeom>
        </p:spPr>
      </p:pic>
      <p:pic>
        <p:nvPicPr>
          <p:cNvPr id="35" name="Graphic 34" descr="Petri Dish with solid fill">
            <a:extLst>
              <a:ext uri="{FF2B5EF4-FFF2-40B4-BE49-F238E27FC236}">
                <a16:creationId xmlns:a16="http://schemas.microsoft.com/office/drawing/2014/main" id="{CDB60800-6ADC-93E9-36FD-0EB0758402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59535" y="2301019"/>
            <a:ext cx="1719943" cy="1719943"/>
          </a:xfrm>
          <a:prstGeom prst="rect">
            <a:avLst/>
          </a:prstGeom>
        </p:spPr>
      </p:pic>
      <p:sp>
        <p:nvSpPr>
          <p:cNvPr id="40" name="Minus Sign 39">
            <a:extLst>
              <a:ext uri="{FF2B5EF4-FFF2-40B4-BE49-F238E27FC236}">
                <a16:creationId xmlns:a16="http://schemas.microsoft.com/office/drawing/2014/main" id="{85B88924-CE9F-D613-4693-32D4B50EFF0D}"/>
              </a:ext>
            </a:extLst>
          </p:cNvPr>
          <p:cNvSpPr/>
          <p:nvPr/>
        </p:nvSpPr>
        <p:spPr>
          <a:xfrm>
            <a:off x="2624234" y="3536913"/>
            <a:ext cx="653143" cy="405881"/>
          </a:xfrm>
          <a:prstGeom prst="mathMinus">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Minus Sign 40">
            <a:extLst>
              <a:ext uri="{FF2B5EF4-FFF2-40B4-BE49-F238E27FC236}">
                <a16:creationId xmlns:a16="http://schemas.microsoft.com/office/drawing/2014/main" id="{E8A387E0-5BCD-84CD-9C30-8BCFB7650293}"/>
              </a:ext>
            </a:extLst>
          </p:cNvPr>
          <p:cNvSpPr/>
          <p:nvPr/>
        </p:nvSpPr>
        <p:spPr>
          <a:xfrm>
            <a:off x="7782504" y="3567560"/>
            <a:ext cx="653143" cy="405881"/>
          </a:xfrm>
          <a:prstGeom prst="mathMinus">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Plus Sign 41">
            <a:extLst>
              <a:ext uri="{FF2B5EF4-FFF2-40B4-BE49-F238E27FC236}">
                <a16:creationId xmlns:a16="http://schemas.microsoft.com/office/drawing/2014/main" id="{C9F6B882-A87F-F7D6-9DC3-DA9CE4EBB7C8}"/>
              </a:ext>
            </a:extLst>
          </p:cNvPr>
          <p:cNvSpPr/>
          <p:nvPr/>
        </p:nvSpPr>
        <p:spPr>
          <a:xfrm>
            <a:off x="5366655" y="4943359"/>
            <a:ext cx="420191" cy="469797"/>
          </a:xfrm>
          <a:prstGeom prst="mathPlus">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516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0" grpId="0" animBg="1"/>
      <p:bldP spid="4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
        <p:nvSpPr>
          <p:cNvPr id="4" name="Rectangle 3">
            <a:extLst>
              <a:ext uri="{FF2B5EF4-FFF2-40B4-BE49-F238E27FC236}">
                <a16:creationId xmlns:a16="http://schemas.microsoft.com/office/drawing/2014/main" id="{625B0C8B-FCB2-C45F-E43E-F013EB241D12}"/>
              </a:ext>
            </a:extLst>
          </p:cNvPr>
          <p:cNvSpPr/>
          <p:nvPr/>
        </p:nvSpPr>
        <p:spPr>
          <a:xfrm>
            <a:off x="574766" y="4754880"/>
            <a:ext cx="3423401" cy="1606731"/>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Peer-Support</a:t>
            </a:r>
            <a:endParaRPr lang="en-GB" sz="1600" b="1" dirty="0"/>
          </a:p>
        </p:txBody>
      </p:sp>
      <p:sp>
        <p:nvSpPr>
          <p:cNvPr id="5" name="Rectangle 4">
            <a:extLst>
              <a:ext uri="{FF2B5EF4-FFF2-40B4-BE49-F238E27FC236}">
                <a16:creationId xmlns:a16="http://schemas.microsoft.com/office/drawing/2014/main" id="{BB8088A6-36E3-31FA-A2F5-C690D4A24E1F}"/>
              </a:ext>
            </a:extLst>
          </p:cNvPr>
          <p:cNvSpPr/>
          <p:nvPr/>
        </p:nvSpPr>
        <p:spPr>
          <a:xfrm>
            <a:off x="8450736" y="4546652"/>
            <a:ext cx="3423400" cy="19917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Depression</a:t>
            </a:r>
          </a:p>
        </p:txBody>
      </p:sp>
      <p:sp>
        <p:nvSpPr>
          <p:cNvPr id="6" name="Rectangle 5">
            <a:extLst>
              <a:ext uri="{FF2B5EF4-FFF2-40B4-BE49-F238E27FC236}">
                <a16:creationId xmlns:a16="http://schemas.microsoft.com/office/drawing/2014/main" id="{DCA444CF-D13A-EA4A-2BF3-3B56CDAFE0B8}"/>
              </a:ext>
            </a:extLst>
          </p:cNvPr>
          <p:cNvSpPr/>
          <p:nvPr/>
        </p:nvSpPr>
        <p:spPr>
          <a:xfrm>
            <a:off x="4088674" y="2188142"/>
            <a:ext cx="3331029" cy="188513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Self-efficacy</a:t>
            </a:r>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5542538"/>
            <a:ext cx="4452569" cy="15708"/>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2286467" y="3130709"/>
            <a:ext cx="1802207" cy="162417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7419703" y="3130709"/>
            <a:ext cx="1031033" cy="2411829"/>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0" name="Minus Sign 39">
            <a:extLst>
              <a:ext uri="{FF2B5EF4-FFF2-40B4-BE49-F238E27FC236}">
                <a16:creationId xmlns:a16="http://schemas.microsoft.com/office/drawing/2014/main" id="{85B88924-CE9F-D613-4693-32D4B50EFF0D}"/>
              </a:ext>
            </a:extLst>
          </p:cNvPr>
          <p:cNvSpPr/>
          <p:nvPr/>
        </p:nvSpPr>
        <p:spPr>
          <a:xfrm>
            <a:off x="8014297" y="3478130"/>
            <a:ext cx="653143" cy="405881"/>
          </a:xfrm>
          <a:prstGeom prst="mathMinus">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Minus Sign 40">
            <a:extLst>
              <a:ext uri="{FF2B5EF4-FFF2-40B4-BE49-F238E27FC236}">
                <a16:creationId xmlns:a16="http://schemas.microsoft.com/office/drawing/2014/main" id="{E8A387E0-5BCD-84CD-9C30-8BCFB7650293}"/>
              </a:ext>
            </a:extLst>
          </p:cNvPr>
          <p:cNvSpPr/>
          <p:nvPr/>
        </p:nvSpPr>
        <p:spPr>
          <a:xfrm>
            <a:off x="5316584" y="5038215"/>
            <a:ext cx="653143" cy="405881"/>
          </a:xfrm>
          <a:prstGeom prst="mathMinus">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4" name="Graphic 43" descr="Children with solid fill">
            <a:extLst>
              <a:ext uri="{FF2B5EF4-FFF2-40B4-BE49-F238E27FC236}">
                <a16:creationId xmlns:a16="http://schemas.microsoft.com/office/drawing/2014/main" id="{32C1AD08-DD04-EB63-BE12-09FD115AAA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8700" y="4628138"/>
            <a:ext cx="914400" cy="914400"/>
          </a:xfrm>
          <a:prstGeom prst="rect">
            <a:avLst/>
          </a:prstGeom>
        </p:spPr>
      </p:pic>
      <p:pic>
        <p:nvPicPr>
          <p:cNvPr id="48" name="Graphic 47" descr="Sad face with solid fill with solid fill">
            <a:extLst>
              <a:ext uri="{FF2B5EF4-FFF2-40B4-BE49-F238E27FC236}">
                <a16:creationId xmlns:a16="http://schemas.microsoft.com/office/drawing/2014/main" id="{27B5366E-25D4-E608-6A8A-79F666C4F5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05236" y="4498756"/>
            <a:ext cx="914400" cy="914400"/>
          </a:xfrm>
          <a:prstGeom prst="rect">
            <a:avLst/>
          </a:prstGeom>
        </p:spPr>
      </p:pic>
      <p:sp>
        <p:nvSpPr>
          <p:cNvPr id="53" name="Plus Sign 52">
            <a:extLst>
              <a:ext uri="{FF2B5EF4-FFF2-40B4-BE49-F238E27FC236}">
                <a16:creationId xmlns:a16="http://schemas.microsoft.com/office/drawing/2014/main" id="{59EF5852-0873-645B-E463-116E69B2F06E}"/>
              </a:ext>
            </a:extLst>
          </p:cNvPr>
          <p:cNvSpPr/>
          <p:nvPr/>
        </p:nvSpPr>
        <p:spPr>
          <a:xfrm>
            <a:off x="2286466" y="3370683"/>
            <a:ext cx="420191" cy="469797"/>
          </a:xfrm>
          <a:prstGeom prst="mathPlus">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5" name="Graphic 54" descr="Body builder with solid fill">
            <a:extLst>
              <a:ext uri="{FF2B5EF4-FFF2-40B4-BE49-F238E27FC236}">
                <a16:creationId xmlns:a16="http://schemas.microsoft.com/office/drawing/2014/main" id="{85772D2E-2FB0-CAA8-0837-B49571571A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44720" y="2256608"/>
            <a:ext cx="551280" cy="551280"/>
          </a:xfrm>
          <a:prstGeom prst="rect">
            <a:avLst/>
          </a:prstGeom>
        </p:spPr>
      </p:pic>
    </p:spTree>
    <p:extLst>
      <p:ext uri="{BB962C8B-B14F-4D97-AF65-F5344CB8AC3E}">
        <p14:creationId xmlns:p14="http://schemas.microsoft.com/office/powerpoint/2010/main" val="320681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0" grpId="0" animBg="1"/>
      <p:bldP spid="5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Mediator: Accounts for the relation between predictor and outcome</a:t>
            </a:r>
          </a:p>
        </p:txBody>
      </p:sp>
      <p:sp>
        <p:nvSpPr>
          <p:cNvPr id="10" name="TextBox 9">
            <a:extLst>
              <a:ext uri="{FF2B5EF4-FFF2-40B4-BE49-F238E27FC236}">
                <a16:creationId xmlns:a16="http://schemas.microsoft.com/office/drawing/2014/main" id="{5F312A19-1DCE-1438-EB34-858257106A63}"/>
              </a:ext>
            </a:extLst>
          </p:cNvPr>
          <p:cNvSpPr txBox="1"/>
          <p:nvPr/>
        </p:nvSpPr>
        <p:spPr>
          <a:xfrm>
            <a:off x="470264" y="3797330"/>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Moderator: </a:t>
            </a:r>
            <a:r>
              <a:rPr lang="en-GB" sz="3200" i="1" dirty="0"/>
              <a:t>Qualifies</a:t>
            </a:r>
            <a:r>
              <a:rPr lang="en-GB" sz="3200" dirty="0"/>
              <a:t> the association between predictor and outcome </a:t>
            </a:r>
          </a:p>
        </p:txBody>
      </p:sp>
      <p:sp>
        <p:nvSpPr>
          <p:cNvPr id="12" name="Rectangle 11">
            <a:extLst>
              <a:ext uri="{FF2B5EF4-FFF2-40B4-BE49-F238E27FC236}">
                <a16:creationId xmlns:a16="http://schemas.microsoft.com/office/drawing/2014/main" id="{1573A6CA-C8FC-5FC6-3C72-3671F2840095}"/>
              </a:ext>
            </a:extLst>
          </p:cNvPr>
          <p:cNvSpPr/>
          <p:nvPr/>
        </p:nvSpPr>
        <p:spPr>
          <a:xfrm>
            <a:off x="3161212" y="5776879"/>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13" name="Rectangle 12">
            <a:extLst>
              <a:ext uri="{FF2B5EF4-FFF2-40B4-BE49-F238E27FC236}">
                <a16:creationId xmlns:a16="http://schemas.microsoft.com/office/drawing/2014/main" id="{821AA9E1-3C62-D728-9A23-18F151886F1D}"/>
              </a:ext>
            </a:extLst>
          </p:cNvPr>
          <p:cNvSpPr/>
          <p:nvPr/>
        </p:nvSpPr>
        <p:spPr>
          <a:xfrm>
            <a:off x="7356879" y="5776877"/>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14" name="Rectangle 13">
            <a:extLst>
              <a:ext uri="{FF2B5EF4-FFF2-40B4-BE49-F238E27FC236}">
                <a16:creationId xmlns:a16="http://schemas.microsoft.com/office/drawing/2014/main" id="{55801FF8-22DC-8065-6A27-5017EE240FB1}"/>
              </a:ext>
            </a:extLst>
          </p:cNvPr>
          <p:cNvSpPr/>
          <p:nvPr/>
        </p:nvSpPr>
        <p:spPr>
          <a:xfrm>
            <a:off x="5173825" y="4499963"/>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Mod</a:t>
            </a:r>
          </a:p>
        </p:txBody>
      </p:sp>
      <p:cxnSp>
        <p:nvCxnSpPr>
          <p:cNvPr id="15" name="Straight Arrow Connector 14">
            <a:extLst>
              <a:ext uri="{FF2B5EF4-FFF2-40B4-BE49-F238E27FC236}">
                <a16:creationId xmlns:a16="http://schemas.microsoft.com/office/drawing/2014/main" id="{0BC4D014-265E-8E78-21E4-6C505410B2B8}"/>
              </a:ext>
            </a:extLst>
          </p:cNvPr>
          <p:cNvCxnSpPr>
            <a:cxnSpLocks/>
            <a:stCxn id="12" idx="3"/>
            <a:endCxn id="13" idx="1"/>
          </p:cNvCxnSpPr>
          <p:nvPr/>
        </p:nvCxnSpPr>
        <p:spPr>
          <a:xfrm flipV="1">
            <a:off x="4011230" y="6155734"/>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C13EA3B-DB1A-6538-DC62-14FDB88A09B1}"/>
              </a:ext>
            </a:extLst>
          </p:cNvPr>
          <p:cNvCxnSpPr>
            <a:cxnSpLocks/>
            <a:stCxn id="14" idx="2"/>
          </p:cNvCxnSpPr>
          <p:nvPr/>
        </p:nvCxnSpPr>
        <p:spPr>
          <a:xfrm>
            <a:off x="5641444" y="5281919"/>
            <a:ext cx="0" cy="867897"/>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E12DBA54-E750-764E-6DAF-A324F43155BD}"/>
              </a:ext>
            </a:extLst>
          </p:cNvPr>
          <p:cNvPicPr>
            <a:picLocks noChangeAspect="1"/>
          </p:cNvPicPr>
          <p:nvPr/>
        </p:nvPicPr>
        <p:blipFill>
          <a:blip r:embed="rId3"/>
          <a:stretch>
            <a:fillRect/>
          </a:stretch>
        </p:blipFill>
        <p:spPr>
          <a:xfrm>
            <a:off x="4011230" y="2177777"/>
            <a:ext cx="3082159" cy="1408783"/>
          </a:xfrm>
          <a:prstGeom prst="rect">
            <a:avLst/>
          </a:prstGeom>
        </p:spPr>
      </p:pic>
    </p:spTree>
    <p:extLst>
      <p:ext uri="{BB962C8B-B14F-4D97-AF65-F5344CB8AC3E}">
        <p14:creationId xmlns:p14="http://schemas.microsoft.com/office/powerpoint/2010/main" val="2067555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10" name="TextBox 9">
            <a:extLst>
              <a:ext uri="{FF2B5EF4-FFF2-40B4-BE49-F238E27FC236}">
                <a16:creationId xmlns:a16="http://schemas.microsoft.com/office/drawing/2014/main" id="{5F312A19-1DCE-1438-EB34-858257106A63}"/>
              </a:ext>
            </a:extLst>
          </p:cNvPr>
          <p:cNvSpPr txBox="1"/>
          <p:nvPr/>
        </p:nvSpPr>
        <p:spPr>
          <a:xfrm>
            <a:off x="470264" y="1363113"/>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Moderator: </a:t>
            </a:r>
            <a:r>
              <a:rPr lang="en-GB" sz="3200" i="1" dirty="0"/>
              <a:t>Qualifies</a:t>
            </a:r>
            <a:r>
              <a:rPr lang="en-GB" sz="3200" dirty="0"/>
              <a:t> the association between predictor and outcome </a:t>
            </a:r>
          </a:p>
        </p:txBody>
      </p:sp>
      <p:sp>
        <p:nvSpPr>
          <p:cNvPr id="12" name="Rectangle 11">
            <a:extLst>
              <a:ext uri="{FF2B5EF4-FFF2-40B4-BE49-F238E27FC236}">
                <a16:creationId xmlns:a16="http://schemas.microsoft.com/office/drawing/2014/main" id="{1573A6CA-C8FC-5FC6-3C72-3671F2840095}"/>
              </a:ext>
            </a:extLst>
          </p:cNvPr>
          <p:cNvSpPr/>
          <p:nvPr/>
        </p:nvSpPr>
        <p:spPr>
          <a:xfrm>
            <a:off x="722810" y="4108606"/>
            <a:ext cx="3423400"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Strength of Argument</a:t>
            </a:r>
            <a:endParaRPr lang="en-GB" sz="1050" b="1" dirty="0"/>
          </a:p>
        </p:txBody>
      </p:sp>
      <p:sp>
        <p:nvSpPr>
          <p:cNvPr id="13" name="Rectangle 12">
            <a:extLst>
              <a:ext uri="{FF2B5EF4-FFF2-40B4-BE49-F238E27FC236}">
                <a16:creationId xmlns:a16="http://schemas.microsoft.com/office/drawing/2014/main" id="{821AA9E1-3C62-D728-9A23-18F151886F1D}"/>
              </a:ext>
            </a:extLst>
          </p:cNvPr>
          <p:cNvSpPr/>
          <p:nvPr/>
        </p:nvSpPr>
        <p:spPr>
          <a:xfrm>
            <a:off x="7491859" y="4108604"/>
            <a:ext cx="3537543"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Changes in Attitudes</a:t>
            </a:r>
          </a:p>
        </p:txBody>
      </p:sp>
      <p:sp>
        <p:nvSpPr>
          <p:cNvPr id="14" name="Rectangle 13">
            <a:extLst>
              <a:ext uri="{FF2B5EF4-FFF2-40B4-BE49-F238E27FC236}">
                <a16:creationId xmlns:a16="http://schemas.microsoft.com/office/drawing/2014/main" id="{55801FF8-22DC-8065-6A27-5017EE240FB1}"/>
              </a:ext>
            </a:extLst>
          </p:cNvPr>
          <p:cNvSpPr/>
          <p:nvPr/>
        </p:nvSpPr>
        <p:spPr>
          <a:xfrm>
            <a:off x="4534598" y="2180348"/>
            <a:ext cx="2196117" cy="1190378"/>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Personal involvement</a:t>
            </a:r>
          </a:p>
        </p:txBody>
      </p:sp>
      <p:cxnSp>
        <p:nvCxnSpPr>
          <p:cNvPr id="15" name="Straight Arrow Connector 14">
            <a:extLst>
              <a:ext uri="{FF2B5EF4-FFF2-40B4-BE49-F238E27FC236}">
                <a16:creationId xmlns:a16="http://schemas.microsoft.com/office/drawing/2014/main" id="{0BC4D014-265E-8E78-21E4-6C505410B2B8}"/>
              </a:ext>
            </a:extLst>
          </p:cNvPr>
          <p:cNvCxnSpPr>
            <a:cxnSpLocks/>
            <a:stCxn id="12" idx="3"/>
            <a:endCxn id="13" idx="1"/>
          </p:cNvCxnSpPr>
          <p:nvPr/>
        </p:nvCxnSpPr>
        <p:spPr>
          <a:xfrm flipV="1">
            <a:off x="4146210" y="4487461"/>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C13EA3B-DB1A-6538-DC62-14FDB88A09B1}"/>
              </a:ext>
            </a:extLst>
          </p:cNvPr>
          <p:cNvCxnSpPr>
            <a:cxnSpLocks/>
            <a:stCxn id="14" idx="2"/>
          </p:cNvCxnSpPr>
          <p:nvPr/>
        </p:nvCxnSpPr>
        <p:spPr>
          <a:xfrm>
            <a:off x="5632657" y="3370726"/>
            <a:ext cx="0" cy="1046944"/>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FDD48D6-04B7-E34C-0820-F29C89AE4132}"/>
              </a:ext>
            </a:extLst>
          </p:cNvPr>
          <p:cNvSpPr txBox="1"/>
          <p:nvPr/>
        </p:nvSpPr>
        <p:spPr>
          <a:xfrm>
            <a:off x="4585063" y="5774283"/>
            <a:ext cx="2145652" cy="369332"/>
          </a:xfrm>
          <a:prstGeom prst="rect">
            <a:avLst/>
          </a:prstGeom>
          <a:noFill/>
        </p:spPr>
        <p:txBody>
          <a:bodyPr wrap="none" rtlCol="0">
            <a:spAutoFit/>
          </a:bodyPr>
          <a:lstStyle/>
          <a:p>
            <a:r>
              <a:rPr lang="en-GB" b="1" dirty="0"/>
              <a:t>Environmental taxes</a:t>
            </a:r>
          </a:p>
        </p:txBody>
      </p:sp>
      <p:pic>
        <p:nvPicPr>
          <p:cNvPr id="26" name="Graphic 25" descr="Hill scene with solid fill">
            <a:extLst>
              <a:ext uri="{FF2B5EF4-FFF2-40B4-BE49-F238E27FC236}">
                <a16:creationId xmlns:a16="http://schemas.microsoft.com/office/drawing/2014/main" id="{E878FC0E-73FF-E509-831B-5EFBB794D9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0715" y="5356334"/>
            <a:ext cx="914400" cy="914400"/>
          </a:xfrm>
          <a:prstGeom prst="rect">
            <a:avLst/>
          </a:prstGeom>
        </p:spPr>
      </p:pic>
    </p:spTree>
    <p:extLst>
      <p:ext uri="{BB962C8B-B14F-4D97-AF65-F5344CB8AC3E}">
        <p14:creationId xmlns:p14="http://schemas.microsoft.com/office/powerpoint/2010/main" val="1778833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3865778-2ACC-88D5-1472-D6B935B99DC9}"/>
              </a:ext>
            </a:extLst>
          </p:cNvPr>
          <p:cNvSpPr/>
          <p:nvPr/>
        </p:nvSpPr>
        <p:spPr>
          <a:xfrm>
            <a:off x="0" y="2561816"/>
            <a:ext cx="12192000" cy="1587801"/>
          </a:xfrm>
          <a:prstGeom prst="rect">
            <a:avLst/>
          </a:prstGeom>
          <a:solidFill>
            <a:schemeClr val="accent6">
              <a:lumMod val="50000"/>
              <a:alpha val="4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9B530F4E-2F27-C9B7-C4B9-C13BFFC7DB08}"/>
              </a:ext>
            </a:extLst>
          </p:cNvPr>
          <p:cNvSpPr/>
          <p:nvPr/>
        </p:nvSpPr>
        <p:spPr>
          <a:xfrm>
            <a:off x="0" y="4160078"/>
            <a:ext cx="12192000" cy="1587800"/>
          </a:xfrm>
          <a:prstGeom prst="rect">
            <a:avLst/>
          </a:prstGeom>
          <a:solidFill>
            <a:schemeClr val="accent6">
              <a:lumMod val="50000"/>
              <a:alpha val="1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vs. Moderation</a:t>
            </a:r>
          </a:p>
        </p:txBody>
      </p:sp>
      <p:sp>
        <p:nvSpPr>
          <p:cNvPr id="10" name="TextBox 9">
            <a:extLst>
              <a:ext uri="{FF2B5EF4-FFF2-40B4-BE49-F238E27FC236}">
                <a16:creationId xmlns:a16="http://schemas.microsoft.com/office/drawing/2014/main" id="{5F312A19-1DCE-1438-EB34-858257106A63}"/>
              </a:ext>
            </a:extLst>
          </p:cNvPr>
          <p:cNvSpPr txBox="1"/>
          <p:nvPr/>
        </p:nvSpPr>
        <p:spPr>
          <a:xfrm>
            <a:off x="470264" y="1363113"/>
            <a:ext cx="10998926" cy="1077218"/>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Moderator: </a:t>
            </a:r>
            <a:r>
              <a:rPr lang="en-GB" sz="3200" i="1" dirty="0"/>
              <a:t>Qualifies</a:t>
            </a:r>
            <a:r>
              <a:rPr lang="en-GB" sz="3200" dirty="0"/>
              <a:t> the association between predictor and outcome </a:t>
            </a:r>
          </a:p>
        </p:txBody>
      </p:sp>
      <p:sp>
        <p:nvSpPr>
          <p:cNvPr id="12" name="Rectangle 11">
            <a:extLst>
              <a:ext uri="{FF2B5EF4-FFF2-40B4-BE49-F238E27FC236}">
                <a16:creationId xmlns:a16="http://schemas.microsoft.com/office/drawing/2014/main" id="{1573A6CA-C8FC-5FC6-3C72-3671F2840095}"/>
              </a:ext>
            </a:extLst>
          </p:cNvPr>
          <p:cNvSpPr/>
          <p:nvPr/>
        </p:nvSpPr>
        <p:spPr>
          <a:xfrm>
            <a:off x="3531324" y="3085039"/>
            <a:ext cx="3423400"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Strength of Argument</a:t>
            </a:r>
            <a:endParaRPr lang="en-GB" sz="1050" b="1" dirty="0"/>
          </a:p>
        </p:txBody>
      </p:sp>
      <p:sp>
        <p:nvSpPr>
          <p:cNvPr id="13" name="Rectangle 12">
            <a:extLst>
              <a:ext uri="{FF2B5EF4-FFF2-40B4-BE49-F238E27FC236}">
                <a16:creationId xmlns:a16="http://schemas.microsoft.com/office/drawing/2014/main" id="{821AA9E1-3C62-D728-9A23-18F151886F1D}"/>
              </a:ext>
            </a:extLst>
          </p:cNvPr>
          <p:cNvSpPr/>
          <p:nvPr/>
        </p:nvSpPr>
        <p:spPr>
          <a:xfrm>
            <a:off x="8314819" y="3085039"/>
            <a:ext cx="3537543"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Changes in Attitudes</a:t>
            </a:r>
          </a:p>
        </p:txBody>
      </p:sp>
      <p:sp>
        <p:nvSpPr>
          <p:cNvPr id="14" name="Rectangle 13">
            <a:extLst>
              <a:ext uri="{FF2B5EF4-FFF2-40B4-BE49-F238E27FC236}">
                <a16:creationId xmlns:a16="http://schemas.microsoft.com/office/drawing/2014/main" id="{55801FF8-22DC-8065-6A27-5017EE240FB1}"/>
              </a:ext>
            </a:extLst>
          </p:cNvPr>
          <p:cNvSpPr/>
          <p:nvPr/>
        </p:nvSpPr>
        <p:spPr>
          <a:xfrm>
            <a:off x="470264" y="2833811"/>
            <a:ext cx="2196117" cy="1190378"/>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 Personal involvement</a:t>
            </a:r>
          </a:p>
        </p:txBody>
      </p:sp>
      <p:cxnSp>
        <p:nvCxnSpPr>
          <p:cNvPr id="15" name="Straight Arrow Connector 14">
            <a:extLst>
              <a:ext uri="{FF2B5EF4-FFF2-40B4-BE49-F238E27FC236}">
                <a16:creationId xmlns:a16="http://schemas.microsoft.com/office/drawing/2014/main" id="{0BC4D014-265E-8E78-21E4-6C505410B2B8}"/>
              </a:ext>
            </a:extLst>
          </p:cNvPr>
          <p:cNvCxnSpPr>
            <a:cxnSpLocks/>
          </p:cNvCxnSpPr>
          <p:nvPr/>
        </p:nvCxnSpPr>
        <p:spPr>
          <a:xfrm>
            <a:off x="6954724" y="4761355"/>
            <a:ext cx="1360095" cy="0"/>
          </a:xfrm>
          <a:prstGeom prst="straightConnector1">
            <a:avLst/>
          </a:prstGeom>
          <a:ln w="158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FDD48D6-04B7-E34C-0820-F29C89AE4132}"/>
              </a:ext>
            </a:extLst>
          </p:cNvPr>
          <p:cNvSpPr txBox="1"/>
          <p:nvPr/>
        </p:nvSpPr>
        <p:spPr>
          <a:xfrm>
            <a:off x="0" y="6172419"/>
            <a:ext cx="2145652" cy="369332"/>
          </a:xfrm>
          <a:prstGeom prst="rect">
            <a:avLst/>
          </a:prstGeom>
          <a:noFill/>
        </p:spPr>
        <p:txBody>
          <a:bodyPr wrap="none" rtlCol="0">
            <a:spAutoFit/>
          </a:bodyPr>
          <a:lstStyle/>
          <a:p>
            <a:r>
              <a:rPr lang="en-GB" b="1" dirty="0"/>
              <a:t>Environmental taxes</a:t>
            </a:r>
          </a:p>
        </p:txBody>
      </p:sp>
      <p:pic>
        <p:nvPicPr>
          <p:cNvPr id="26" name="Graphic 25" descr="Hill scene with solid fill">
            <a:extLst>
              <a:ext uri="{FF2B5EF4-FFF2-40B4-BE49-F238E27FC236}">
                <a16:creationId xmlns:a16="http://schemas.microsoft.com/office/drawing/2014/main" id="{E878FC0E-73FF-E509-831B-5EFBB794D9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5652" y="5899885"/>
            <a:ext cx="914400" cy="914400"/>
          </a:xfrm>
          <a:prstGeom prst="rect">
            <a:avLst/>
          </a:prstGeom>
        </p:spPr>
      </p:pic>
      <p:sp>
        <p:nvSpPr>
          <p:cNvPr id="5" name="Rectangle 4">
            <a:extLst>
              <a:ext uri="{FF2B5EF4-FFF2-40B4-BE49-F238E27FC236}">
                <a16:creationId xmlns:a16="http://schemas.microsoft.com/office/drawing/2014/main" id="{64DF76EF-5850-A66C-E66E-25EE6632FD1A}"/>
              </a:ext>
            </a:extLst>
          </p:cNvPr>
          <p:cNvSpPr/>
          <p:nvPr/>
        </p:nvSpPr>
        <p:spPr>
          <a:xfrm>
            <a:off x="470264" y="4291558"/>
            <a:ext cx="2196117" cy="1190378"/>
          </a:xfrm>
          <a:prstGeom prst="rect">
            <a:avLst/>
          </a:prstGeom>
          <a:solidFill>
            <a:schemeClr val="accent6">
              <a:lumMod val="50000"/>
              <a:alpha val="57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 Personal involvement</a:t>
            </a:r>
          </a:p>
        </p:txBody>
      </p:sp>
      <p:sp>
        <p:nvSpPr>
          <p:cNvPr id="6" name="Rectangle 5">
            <a:extLst>
              <a:ext uri="{FF2B5EF4-FFF2-40B4-BE49-F238E27FC236}">
                <a16:creationId xmlns:a16="http://schemas.microsoft.com/office/drawing/2014/main" id="{79657DD8-7AFD-36FD-12E9-F1431C99B216}"/>
              </a:ext>
            </a:extLst>
          </p:cNvPr>
          <p:cNvSpPr/>
          <p:nvPr/>
        </p:nvSpPr>
        <p:spPr>
          <a:xfrm>
            <a:off x="3531324" y="4487460"/>
            <a:ext cx="3423400"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Strength of Argument</a:t>
            </a:r>
            <a:endParaRPr lang="en-GB" sz="1050" b="1" dirty="0"/>
          </a:p>
        </p:txBody>
      </p:sp>
      <p:sp>
        <p:nvSpPr>
          <p:cNvPr id="7" name="Rectangle 6">
            <a:extLst>
              <a:ext uri="{FF2B5EF4-FFF2-40B4-BE49-F238E27FC236}">
                <a16:creationId xmlns:a16="http://schemas.microsoft.com/office/drawing/2014/main" id="{D843E084-658F-2A85-E8B9-70C5D06425B6}"/>
              </a:ext>
            </a:extLst>
          </p:cNvPr>
          <p:cNvSpPr/>
          <p:nvPr/>
        </p:nvSpPr>
        <p:spPr>
          <a:xfrm>
            <a:off x="8314819" y="4487460"/>
            <a:ext cx="3537543"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Changes in Attitudes</a:t>
            </a:r>
          </a:p>
        </p:txBody>
      </p:sp>
      <p:cxnSp>
        <p:nvCxnSpPr>
          <p:cNvPr id="8" name="Straight Arrow Connector 7">
            <a:extLst>
              <a:ext uri="{FF2B5EF4-FFF2-40B4-BE49-F238E27FC236}">
                <a16:creationId xmlns:a16="http://schemas.microsoft.com/office/drawing/2014/main" id="{F16FE466-BD8E-2C75-A4F0-7DA211A5A117}"/>
              </a:ext>
            </a:extLst>
          </p:cNvPr>
          <p:cNvCxnSpPr>
            <a:cxnSpLocks/>
          </p:cNvCxnSpPr>
          <p:nvPr/>
        </p:nvCxnSpPr>
        <p:spPr>
          <a:xfrm>
            <a:off x="6954724" y="3429000"/>
            <a:ext cx="1360095" cy="0"/>
          </a:xfrm>
          <a:prstGeom prst="straightConnector1">
            <a:avLst/>
          </a:prstGeom>
          <a:ln w="1016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0B91527-1D95-8B59-144C-BE114D406FDC}"/>
              </a:ext>
            </a:extLst>
          </p:cNvPr>
          <p:cNvCxnSpPr/>
          <p:nvPr/>
        </p:nvCxnSpPr>
        <p:spPr>
          <a:xfrm>
            <a:off x="169819" y="4160077"/>
            <a:ext cx="11852362" cy="0"/>
          </a:xfrm>
          <a:prstGeom prst="line">
            <a:avLst/>
          </a:prstGeom>
          <a:ln w="22225">
            <a:solidFill>
              <a:schemeClr val="accent6">
                <a:lumMod val="50000"/>
              </a:schemeClr>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363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1164</TotalTime>
  <Words>4938</Words>
  <Application>Microsoft Office PowerPoint</Application>
  <PresentationFormat>Widescreen</PresentationFormat>
  <Paragraphs>490</Paragraphs>
  <Slides>35</Slides>
  <Notes>35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35</vt:i4>
      </vt:variant>
    </vt:vector>
  </HeadingPairs>
  <TitlesOfParts>
    <vt:vector size="42" baseType="lpstr">
      <vt:lpstr>Arial</vt:lpstr>
      <vt:lpstr>Calibri</vt:lpstr>
      <vt:lpstr>Calibri Light</vt:lpstr>
      <vt:lpstr>Cambria Math</vt:lpstr>
      <vt:lpstr>Lucida Console</vt:lpstr>
      <vt:lpstr>Office Theme</vt:lpstr>
      <vt:lpstr>1_Office Theme</vt:lpstr>
      <vt:lpstr>An Introduction to Mediation and Moderation  Part #1</vt:lpstr>
      <vt:lpstr> Summary</vt:lpstr>
      <vt:lpstr> Mediation vs. Moderation</vt:lpstr>
      <vt:lpstr> Mediation vs. Moderation</vt:lpstr>
      <vt:lpstr> Mediation vs. Moderation</vt:lpstr>
      <vt:lpstr> Mediation vs. Moderation</vt:lpstr>
      <vt:lpstr> Mediation vs. Moderation</vt:lpstr>
      <vt:lpstr> Mediation vs. Moderation</vt:lpstr>
      <vt:lpstr> Mediation vs. Moderation</vt:lpstr>
      <vt:lpstr> Mediation vs. Moderation</vt:lpstr>
      <vt:lpstr>Simple Mediation Model</vt:lpstr>
      <vt:lpstr> Simple mediation model</vt:lpstr>
      <vt:lpstr> Simple mediation model</vt:lpstr>
      <vt:lpstr> Simple mediation model: Ordinary Least Squares</vt:lpstr>
      <vt:lpstr> Simple mediation model: Ordinary Least Squares</vt:lpstr>
      <vt:lpstr> Simple mediation model: Ordinary Least Squares</vt:lpstr>
      <vt:lpstr> Simple mediation model: Ordinary Least Squares</vt:lpstr>
      <vt:lpstr> </vt:lpstr>
      <vt:lpstr> Simple mediation model: Ordinary Least Squares</vt:lpstr>
      <vt:lpstr> Simple mediation model: Ordinary Least Squares</vt:lpstr>
      <vt:lpstr> Simple mediation model: Ordinary Least Squares</vt:lpstr>
      <vt:lpstr>Practical Example</vt:lpstr>
      <vt:lpstr> Example: Students in Grade 8 and 12</vt:lpstr>
      <vt:lpstr> Example: Students in Grade 8 and 12</vt:lpstr>
      <vt:lpstr> Example: Students in Grade 8 and 12</vt:lpstr>
      <vt:lpstr> Example: Students in Grade 8 and 12</vt:lpstr>
      <vt:lpstr> Example: Students in Grade 8 and 12</vt:lpstr>
      <vt:lpstr> Example: Students in Grade 8 and 12</vt:lpstr>
      <vt:lpstr> Example: Students in Grade 8 and 12</vt:lpstr>
      <vt:lpstr> Example: Students in Grade 8 and 12</vt:lpstr>
      <vt:lpstr>The case against the “Causal Steps Approach”</vt:lpstr>
      <vt:lpstr> The case against the “Causal Steps Approach”</vt:lpstr>
      <vt:lpstr> The case against the “Causal Steps Approach”</vt:lpstr>
      <vt:lpstr>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Perra</dc:creator>
  <cp:lastModifiedBy>Gil Dekel</cp:lastModifiedBy>
  <cp:revision>20</cp:revision>
  <dcterms:created xsi:type="dcterms:W3CDTF">2023-12-04T10:41:11Z</dcterms:created>
  <dcterms:modified xsi:type="dcterms:W3CDTF">2023-12-18T12:52:27Z</dcterms:modified>
</cp:coreProperties>
</file>