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08" r:id="rId2"/>
    <p:sldId id="383" r:id="rId3"/>
    <p:sldId id="428" r:id="rId4"/>
    <p:sldId id="390" r:id="rId5"/>
    <p:sldId id="427" r:id="rId6"/>
    <p:sldId id="400" r:id="rId7"/>
    <p:sldId id="401" r:id="rId8"/>
    <p:sldId id="426" r:id="rId9"/>
    <p:sldId id="402" r:id="rId10"/>
    <p:sldId id="404" r:id="rId11"/>
    <p:sldId id="405" r:id="rId12"/>
    <p:sldId id="406" r:id="rId13"/>
    <p:sldId id="425" r:id="rId14"/>
    <p:sldId id="430" r:id="rId15"/>
    <p:sldId id="429" r:id="rId16"/>
    <p:sldId id="399" r:id="rId17"/>
    <p:sldId id="411" r:id="rId18"/>
    <p:sldId id="431" r:id="rId19"/>
    <p:sldId id="392" r:id="rId20"/>
    <p:sldId id="418" r:id="rId21"/>
    <p:sldId id="419" r:id="rId22"/>
    <p:sldId id="420" r:id="rId23"/>
    <p:sldId id="422" r:id="rId24"/>
    <p:sldId id="423" r:id="rId25"/>
    <p:sldId id="4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FDF"/>
    <a:srgbClr val="FFFFFF"/>
    <a:srgbClr val="F1A5ED"/>
    <a:srgbClr val="601000"/>
    <a:srgbClr val="E97501"/>
    <a:srgbClr val="64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023" autoAdjust="0"/>
  </p:normalViewPr>
  <p:slideViewPr>
    <p:cSldViewPr snapToGrid="0">
      <p:cViewPr varScale="1">
        <p:scale>
          <a:sx n="76" d="100"/>
          <a:sy n="76"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9C9BC-582B-475F-8C77-C24EE3B7D5BB}"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ADD1B-EEBF-4AE6-AB2A-B363B55CE462}" type="slidenum">
              <a:rPr lang="en-GB" smtClean="0"/>
              <a:t>‹#›</a:t>
            </a:fld>
            <a:endParaRPr lang="en-GB"/>
          </a:p>
        </p:txBody>
      </p:sp>
    </p:spTree>
    <p:extLst>
      <p:ext uri="{BB962C8B-B14F-4D97-AF65-F5344CB8AC3E}">
        <p14:creationId xmlns:p14="http://schemas.microsoft.com/office/powerpoint/2010/main" val="335030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1</a:t>
            </a:fld>
            <a:endParaRPr lang="en-GB" dirty="0"/>
          </a:p>
        </p:txBody>
      </p:sp>
    </p:spTree>
    <p:extLst>
      <p:ext uri="{BB962C8B-B14F-4D97-AF65-F5344CB8AC3E}">
        <p14:creationId xmlns:p14="http://schemas.microsoft.com/office/powerpoint/2010/main" val="346987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10</a:t>
            </a:fld>
            <a:endParaRPr lang="en-GB"/>
          </a:p>
        </p:txBody>
      </p:sp>
    </p:spTree>
    <p:extLst>
      <p:ext uri="{BB962C8B-B14F-4D97-AF65-F5344CB8AC3E}">
        <p14:creationId xmlns:p14="http://schemas.microsoft.com/office/powerpoint/2010/main" val="283008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11</a:t>
            </a:fld>
            <a:endParaRPr lang="en-GB"/>
          </a:p>
        </p:txBody>
      </p:sp>
    </p:spTree>
    <p:extLst>
      <p:ext uri="{BB962C8B-B14F-4D97-AF65-F5344CB8AC3E}">
        <p14:creationId xmlns:p14="http://schemas.microsoft.com/office/powerpoint/2010/main" val="397698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12</a:t>
            </a:fld>
            <a:endParaRPr lang="en-GB"/>
          </a:p>
        </p:txBody>
      </p:sp>
    </p:spTree>
    <p:extLst>
      <p:ext uri="{BB962C8B-B14F-4D97-AF65-F5344CB8AC3E}">
        <p14:creationId xmlns:p14="http://schemas.microsoft.com/office/powerpoint/2010/main" val="121183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13</a:t>
            </a:fld>
            <a:endParaRPr lang="en-GB"/>
          </a:p>
        </p:txBody>
      </p:sp>
    </p:spTree>
    <p:extLst>
      <p:ext uri="{BB962C8B-B14F-4D97-AF65-F5344CB8AC3E}">
        <p14:creationId xmlns:p14="http://schemas.microsoft.com/office/powerpoint/2010/main" val="208852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14</a:t>
            </a:fld>
            <a:endParaRPr lang="en-GB"/>
          </a:p>
        </p:txBody>
      </p:sp>
    </p:spTree>
    <p:extLst>
      <p:ext uri="{BB962C8B-B14F-4D97-AF65-F5344CB8AC3E}">
        <p14:creationId xmlns:p14="http://schemas.microsoft.com/office/powerpoint/2010/main" val="414318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15</a:t>
            </a:fld>
            <a:endParaRPr lang="en-GB"/>
          </a:p>
        </p:txBody>
      </p:sp>
    </p:spTree>
    <p:extLst>
      <p:ext uri="{BB962C8B-B14F-4D97-AF65-F5344CB8AC3E}">
        <p14:creationId xmlns:p14="http://schemas.microsoft.com/office/powerpoint/2010/main" val="237952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16</a:t>
            </a:fld>
            <a:endParaRPr lang="en-GB"/>
          </a:p>
        </p:txBody>
      </p:sp>
    </p:spTree>
    <p:extLst>
      <p:ext uri="{BB962C8B-B14F-4D97-AF65-F5344CB8AC3E}">
        <p14:creationId xmlns:p14="http://schemas.microsoft.com/office/powerpoint/2010/main" val="379755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17</a:t>
            </a:fld>
            <a:endParaRPr lang="en-GB"/>
          </a:p>
        </p:txBody>
      </p:sp>
    </p:spTree>
    <p:extLst>
      <p:ext uri="{BB962C8B-B14F-4D97-AF65-F5344CB8AC3E}">
        <p14:creationId xmlns:p14="http://schemas.microsoft.com/office/powerpoint/2010/main" val="234651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18</a:t>
            </a:fld>
            <a:endParaRPr lang="en-GB" dirty="0"/>
          </a:p>
        </p:txBody>
      </p:sp>
    </p:spTree>
    <p:extLst>
      <p:ext uri="{BB962C8B-B14F-4D97-AF65-F5344CB8AC3E}">
        <p14:creationId xmlns:p14="http://schemas.microsoft.com/office/powerpoint/2010/main" val="106164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19</a:t>
            </a:fld>
            <a:endParaRPr lang="en-GB"/>
          </a:p>
        </p:txBody>
      </p:sp>
    </p:spTree>
    <p:extLst>
      <p:ext uri="{BB962C8B-B14F-4D97-AF65-F5344CB8AC3E}">
        <p14:creationId xmlns:p14="http://schemas.microsoft.com/office/powerpoint/2010/main" val="278409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F77BDD57-BB6F-40ED-8848-683DB6135546}" type="slidenum">
              <a:rPr lang="en-GB" smtClean="0"/>
              <a:t>2</a:t>
            </a:fld>
            <a:endParaRPr lang="en-GB"/>
          </a:p>
        </p:txBody>
      </p:sp>
    </p:spTree>
    <p:extLst>
      <p:ext uri="{BB962C8B-B14F-4D97-AF65-F5344CB8AC3E}">
        <p14:creationId xmlns:p14="http://schemas.microsoft.com/office/powerpoint/2010/main" val="390860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20</a:t>
            </a:fld>
            <a:endParaRPr lang="en-GB"/>
          </a:p>
        </p:txBody>
      </p:sp>
    </p:spTree>
    <p:extLst>
      <p:ext uri="{BB962C8B-B14F-4D97-AF65-F5344CB8AC3E}">
        <p14:creationId xmlns:p14="http://schemas.microsoft.com/office/powerpoint/2010/main" val="262933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21</a:t>
            </a:fld>
            <a:endParaRPr lang="en-GB"/>
          </a:p>
        </p:txBody>
      </p:sp>
    </p:spTree>
    <p:extLst>
      <p:ext uri="{BB962C8B-B14F-4D97-AF65-F5344CB8AC3E}">
        <p14:creationId xmlns:p14="http://schemas.microsoft.com/office/powerpoint/2010/main" val="169317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22</a:t>
            </a:fld>
            <a:endParaRPr lang="en-GB"/>
          </a:p>
        </p:txBody>
      </p:sp>
    </p:spTree>
    <p:extLst>
      <p:ext uri="{BB962C8B-B14F-4D97-AF65-F5344CB8AC3E}">
        <p14:creationId xmlns:p14="http://schemas.microsoft.com/office/powerpoint/2010/main" val="428864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23</a:t>
            </a:fld>
            <a:endParaRPr lang="en-GB"/>
          </a:p>
        </p:txBody>
      </p:sp>
    </p:spTree>
    <p:extLst>
      <p:ext uri="{BB962C8B-B14F-4D97-AF65-F5344CB8AC3E}">
        <p14:creationId xmlns:p14="http://schemas.microsoft.com/office/powerpoint/2010/main" val="980196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574ADD1B-EEBF-4AE6-AB2A-B363B55CE462}" type="slidenum">
              <a:rPr lang="en-GB" smtClean="0"/>
              <a:t>24</a:t>
            </a:fld>
            <a:endParaRPr lang="en-GB"/>
          </a:p>
        </p:txBody>
      </p:sp>
    </p:spTree>
    <p:extLst>
      <p:ext uri="{BB962C8B-B14F-4D97-AF65-F5344CB8AC3E}">
        <p14:creationId xmlns:p14="http://schemas.microsoft.com/office/powerpoint/2010/main" val="108923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25</a:t>
            </a:fld>
            <a:endParaRPr lang="en-GB"/>
          </a:p>
        </p:txBody>
      </p:sp>
    </p:spTree>
    <p:extLst>
      <p:ext uri="{BB962C8B-B14F-4D97-AF65-F5344CB8AC3E}">
        <p14:creationId xmlns:p14="http://schemas.microsoft.com/office/powerpoint/2010/main" val="346212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3</a:t>
            </a:fld>
            <a:endParaRPr lang="en-GB" dirty="0"/>
          </a:p>
        </p:txBody>
      </p:sp>
    </p:spTree>
    <p:extLst>
      <p:ext uri="{BB962C8B-B14F-4D97-AF65-F5344CB8AC3E}">
        <p14:creationId xmlns:p14="http://schemas.microsoft.com/office/powerpoint/2010/main" val="174041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4</a:t>
            </a:fld>
            <a:endParaRPr lang="en-GB"/>
          </a:p>
        </p:txBody>
      </p:sp>
    </p:spTree>
    <p:extLst>
      <p:ext uri="{BB962C8B-B14F-4D97-AF65-F5344CB8AC3E}">
        <p14:creationId xmlns:p14="http://schemas.microsoft.com/office/powerpoint/2010/main" val="25543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ADD1B-EEBF-4AE6-AB2A-B363B55CE462}" type="slidenum">
              <a:rPr lang="en-GB" smtClean="0"/>
              <a:t>5</a:t>
            </a:fld>
            <a:endParaRPr lang="en-GB"/>
          </a:p>
        </p:txBody>
      </p:sp>
    </p:spTree>
    <p:extLst>
      <p:ext uri="{BB962C8B-B14F-4D97-AF65-F5344CB8AC3E}">
        <p14:creationId xmlns:p14="http://schemas.microsoft.com/office/powerpoint/2010/main" val="174173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6</a:t>
            </a:fld>
            <a:endParaRPr lang="en-GB"/>
          </a:p>
        </p:txBody>
      </p:sp>
    </p:spTree>
    <p:extLst>
      <p:ext uri="{BB962C8B-B14F-4D97-AF65-F5344CB8AC3E}">
        <p14:creationId xmlns:p14="http://schemas.microsoft.com/office/powerpoint/2010/main" val="264680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7</a:t>
            </a:fld>
            <a:endParaRPr lang="en-GB"/>
          </a:p>
        </p:txBody>
      </p:sp>
    </p:spTree>
    <p:extLst>
      <p:ext uri="{BB962C8B-B14F-4D97-AF65-F5344CB8AC3E}">
        <p14:creationId xmlns:p14="http://schemas.microsoft.com/office/powerpoint/2010/main" val="45341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8</a:t>
            </a:fld>
            <a:endParaRPr lang="en-GB"/>
          </a:p>
        </p:txBody>
      </p:sp>
    </p:spTree>
    <p:extLst>
      <p:ext uri="{BB962C8B-B14F-4D97-AF65-F5344CB8AC3E}">
        <p14:creationId xmlns:p14="http://schemas.microsoft.com/office/powerpoint/2010/main" val="374011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74ADD1B-EEBF-4AE6-AB2A-B363B55CE462}" type="slidenum">
              <a:rPr lang="en-GB" smtClean="0"/>
              <a:t>9</a:t>
            </a:fld>
            <a:endParaRPr lang="en-GB"/>
          </a:p>
        </p:txBody>
      </p:sp>
    </p:spTree>
    <p:extLst>
      <p:ext uri="{BB962C8B-B14F-4D97-AF65-F5344CB8AC3E}">
        <p14:creationId xmlns:p14="http://schemas.microsoft.com/office/powerpoint/2010/main" val="415627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6C8117-EB60-434F-A257-62EBBC6D6D2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313894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8117-EB60-434F-A257-62EBBC6D6D2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426343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8117-EB60-434F-A257-62EBBC6D6D2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29126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8117-EB60-434F-A257-62EBBC6D6D2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153699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6C8117-EB60-434F-A257-62EBBC6D6D2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12266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6C8117-EB60-434F-A257-62EBBC6D6D2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267016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6C8117-EB60-434F-A257-62EBBC6D6D2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356436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6C8117-EB60-434F-A257-62EBBC6D6D2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96885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C8117-EB60-434F-A257-62EBBC6D6D2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340093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6C8117-EB60-434F-A257-62EBBC6D6D2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274339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6C8117-EB60-434F-A257-62EBBC6D6D2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7393DD-F2D2-4A47-AC74-2A899930B2A2}" type="slidenum">
              <a:rPr lang="en-GB" smtClean="0"/>
              <a:t>‹#›</a:t>
            </a:fld>
            <a:endParaRPr lang="en-GB"/>
          </a:p>
        </p:txBody>
      </p:sp>
    </p:spTree>
    <p:extLst>
      <p:ext uri="{BB962C8B-B14F-4D97-AF65-F5344CB8AC3E}">
        <p14:creationId xmlns:p14="http://schemas.microsoft.com/office/powerpoint/2010/main" val="253172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8117-EB60-434F-A257-62EBBC6D6D27}" type="datetimeFigureOut">
              <a:rPr lang="en-GB" smtClean="0"/>
              <a:t>02/12/2021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393DD-F2D2-4A47-AC74-2A899930B2A2}" type="slidenum">
              <a:rPr lang="en-GB" smtClean="0"/>
              <a:t>‹#›</a:t>
            </a:fld>
            <a:endParaRPr lang="en-GB"/>
          </a:p>
        </p:txBody>
      </p:sp>
    </p:spTree>
    <p:extLst>
      <p:ext uri="{BB962C8B-B14F-4D97-AF65-F5344CB8AC3E}">
        <p14:creationId xmlns:p14="http://schemas.microsoft.com/office/powerpoint/2010/main" val="2646238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doi.org/10.1136/bmj.j164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doi.org/10.1136/bmj.j164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oi.org/10.1136/bmj.j164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www.phenoscanner.medschl.cam.ac.uk/" TargetMode="External"/><Relationship Id="rId13"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hyperlink" Target="https://www.mrbase.org/" TargetMode="External"/><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2.jpeg"/><Relationship Id="rId5" Type="http://schemas.openxmlformats.org/officeDocument/2006/relationships/image" Target="../media/image13.jpe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www.eqtlgen.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2.jpe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i.org/10.12688/wellcomeopenres.15555.2" TargetMode="External"/><Relationship Id="rId5" Type="http://schemas.openxmlformats.org/officeDocument/2006/relationships/hyperlink" Target="https://doi.org/10.1007/s40471-017-0128-6"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doi.org/10.1136/bmj.j164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doi.org/10.1136/bmj.j164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doi.org/10.1136/bmj.j164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doi.org/10.1136/bmj.j16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2393244" cy="1366744"/>
          </a:xfrm>
          <a:prstGeom prst="rect">
            <a:avLst/>
          </a:prstGeom>
        </p:spPr>
      </p:pic>
      <p:sp>
        <p:nvSpPr>
          <p:cNvPr id="66" name="Title 3"/>
          <p:cNvSpPr txBox="1">
            <a:spLocks/>
          </p:cNvSpPr>
          <p:nvPr/>
        </p:nvSpPr>
        <p:spPr>
          <a:xfrm>
            <a:off x="1440024" y="2602420"/>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a:t>Multi -omics</a:t>
            </a:r>
          </a:p>
        </p:txBody>
      </p:sp>
    </p:spTree>
    <p:extLst>
      <p:ext uri="{BB962C8B-B14F-4D97-AF65-F5344CB8AC3E}">
        <p14:creationId xmlns:p14="http://schemas.microsoft.com/office/powerpoint/2010/main" val="361093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sp>
        <p:nvSpPr>
          <p:cNvPr id="14" name="Rounded Rectangle 13"/>
          <p:cNvSpPr/>
          <p:nvPr/>
        </p:nvSpPr>
        <p:spPr>
          <a:xfrm>
            <a:off x="1301710" y="5068305"/>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15" name="Straight Arrow Connector 14"/>
          <p:cNvCxnSpPr>
            <a:endCxn id="14" idx="0"/>
          </p:cNvCxnSpPr>
          <p:nvPr/>
        </p:nvCxnSpPr>
        <p:spPr>
          <a:xfrm flipH="1">
            <a:off x="2157117" y="3864048"/>
            <a:ext cx="9679" cy="1204257"/>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157116" y="4156911"/>
            <a:ext cx="612668" cy="523220"/>
          </a:xfrm>
          <a:prstGeom prst="rect">
            <a:avLst/>
          </a:prstGeom>
          <a:noFill/>
        </p:spPr>
        <p:txBody>
          <a:bodyPr wrap="none" rtlCol="0">
            <a:spAutoFit/>
          </a:bodyPr>
          <a:lstStyle/>
          <a:p>
            <a:r>
              <a:rPr lang="en-GB" sz="2800" dirty="0">
                <a:solidFill>
                  <a:srgbClr val="FF0000"/>
                </a:solidFill>
              </a:rPr>
              <a:t>+ ?</a:t>
            </a:r>
          </a:p>
        </p:txBody>
      </p:sp>
      <p:sp>
        <p:nvSpPr>
          <p:cNvPr id="3" name="Rectangle 2"/>
          <p:cNvSpPr/>
          <p:nvPr/>
        </p:nvSpPr>
        <p:spPr>
          <a:xfrm>
            <a:off x="4258984" y="2679583"/>
            <a:ext cx="6096000" cy="1477328"/>
          </a:xfrm>
          <a:prstGeom prst="rect">
            <a:avLst/>
          </a:prstGeom>
        </p:spPr>
        <p:txBody>
          <a:bodyPr>
            <a:spAutoFit/>
          </a:bodyPr>
          <a:lstStyle/>
          <a:p>
            <a:r>
              <a:rPr lang="en-GB" dirty="0">
                <a:solidFill>
                  <a:srgbClr val="000000"/>
                </a:solidFill>
                <a:latin typeface="Times New Roman" panose="02020603050405020304" pitchFamily="18" charset="0"/>
              </a:rPr>
              <a:t>“if a low LDL cholesterol level has a causal effect on risk of Alzheimer’s disease, vascular dementia, any dementia, and Parkinson’s disease, genetic variants that lower LDL cholesterol levels lifelong would be expected to also increase the risk of disease”</a:t>
            </a:r>
            <a:endParaRPr lang="en-GB" dirty="0"/>
          </a:p>
        </p:txBody>
      </p:sp>
      <p:sp>
        <p:nvSpPr>
          <p:cNvPr id="18" name="Rounded Rectangle 17"/>
          <p:cNvSpPr/>
          <p:nvPr/>
        </p:nvSpPr>
        <p:spPr>
          <a:xfrm>
            <a:off x="1032387" y="2407971"/>
            <a:ext cx="2438400" cy="1520417"/>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effectLst>
                  <a:outerShdw blurRad="508000" dist="38100" dir="13500000" algn="br" rotWithShape="0">
                    <a:prstClr val="black"/>
                  </a:outerShdw>
                </a:effectLst>
              </a:rPr>
              <a:t>Genetics of</a:t>
            </a:r>
          </a:p>
          <a:p>
            <a:pPr algn="ctr"/>
            <a:r>
              <a:rPr lang="en-GB" sz="3200" b="1" dirty="0">
                <a:solidFill>
                  <a:srgbClr val="00B050"/>
                </a:solidFill>
                <a:effectLst>
                  <a:outerShdw blurRad="508000" dist="38100" dir="13500000" algn="br" rotWithShape="0">
                    <a:prstClr val="black"/>
                  </a:outerShdw>
                </a:effectLst>
              </a:rPr>
              <a:t>lower</a:t>
            </a:r>
          </a:p>
          <a:p>
            <a:pPr algn="ctr"/>
            <a:endParaRPr lang="en-GB" sz="3200" b="1" dirty="0">
              <a:solidFill>
                <a:srgbClr val="00B0F0"/>
              </a:solidFill>
              <a:effectLst>
                <a:outerShdw blurRad="508000" dist="38100" dir="13500000" algn="br" rotWithShape="0">
                  <a:prstClr val="black"/>
                </a:outerShdw>
              </a:effectLst>
            </a:endParaRPr>
          </a:p>
        </p:txBody>
      </p:sp>
      <p:sp>
        <p:nvSpPr>
          <p:cNvPr id="19" name="Rounded Rectangle 18"/>
          <p:cNvSpPr/>
          <p:nvPr/>
        </p:nvSpPr>
        <p:spPr>
          <a:xfrm>
            <a:off x="1120878" y="3392129"/>
            <a:ext cx="2299906" cy="47191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rgbClr val="FF0000"/>
                </a:solidFill>
              </a:rPr>
              <a:t>Blood cholesterol (LDL)</a:t>
            </a:r>
          </a:p>
        </p:txBody>
      </p:sp>
    </p:spTree>
    <p:extLst>
      <p:ext uri="{BB962C8B-B14F-4D97-AF65-F5344CB8AC3E}">
        <p14:creationId xmlns:p14="http://schemas.microsoft.com/office/powerpoint/2010/main" val="401881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endCxn id="12" idx="0"/>
          </p:cNvCxnSpPr>
          <p:nvPr/>
        </p:nvCxnSpPr>
        <p:spPr>
          <a:xfrm>
            <a:off x="2319197" y="3868964"/>
            <a:ext cx="944049" cy="1204257"/>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sp>
        <p:nvSpPr>
          <p:cNvPr id="14" name="Rounded Rectangle 13"/>
          <p:cNvSpPr/>
          <p:nvPr/>
        </p:nvSpPr>
        <p:spPr>
          <a:xfrm>
            <a:off x="387308" y="5068305"/>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15" name="Straight Arrow Connector 14"/>
          <p:cNvCxnSpPr>
            <a:endCxn id="14" idx="0"/>
          </p:cNvCxnSpPr>
          <p:nvPr/>
        </p:nvCxnSpPr>
        <p:spPr>
          <a:xfrm flipH="1">
            <a:off x="1242715" y="3864048"/>
            <a:ext cx="924082" cy="1204257"/>
          </a:xfrm>
          <a:prstGeom prst="straightConnector1">
            <a:avLst/>
          </a:prstGeom>
          <a:ln w="57150">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4258984" y="2679583"/>
            <a:ext cx="6096000" cy="1200329"/>
          </a:xfrm>
          <a:prstGeom prst="rect">
            <a:avLst/>
          </a:prstGeom>
        </p:spPr>
        <p:txBody>
          <a:bodyPr>
            <a:spAutoFit/>
          </a:bodyPr>
          <a:lstStyle/>
          <a:p>
            <a:r>
              <a:rPr lang="en-GB" dirty="0">
                <a:solidFill>
                  <a:srgbClr val="000000"/>
                </a:solidFill>
                <a:latin typeface="Times New Roman" panose="02020603050405020304" pitchFamily="18" charset="0"/>
              </a:rPr>
              <a:t>“Genetic evidence suggested that low LDL cholesterol levels may lead to a </a:t>
            </a:r>
            <a:r>
              <a:rPr lang="en-GB" u="sng" dirty="0">
                <a:solidFill>
                  <a:srgbClr val="000000"/>
                </a:solidFill>
                <a:latin typeface="Times New Roman" panose="02020603050405020304" pitchFamily="18" charset="0"/>
              </a:rPr>
              <a:t>low risk</a:t>
            </a:r>
            <a:r>
              <a:rPr lang="en-GB" dirty="0">
                <a:solidFill>
                  <a:srgbClr val="000000"/>
                </a:solidFill>
                <a:latin typeface="Times New Roman" panose="02020603050405020304" pitchFamily="18" charset="0"/>
              </a:rPr>
              <a:t> of Alzheimer’s … low LDL cholesterol has </a:t>
            </a:r>
            <a:r>
              <a:rPr lang="en-GB" u="sng" dirty="0">
                <a:solidFill>
                  <a:srgbClr val="000000"/>
                </a:solidFill>
                <a:latin typeface="Times New Roman" panose="02020603050405020304" pitchFamily="18" charset="0"/>
              </a:rPr>
              <a:t>no harmful causal effect</a:t>
            </a:r>
            <a:r>
              <a:rPr lang="en-GB" dirty="0">
                <a:solidFill>
                  <a:srgbClr val="000000"/>
                </a:solidFill>
                <a:latin typeface="Times New Roman" panose="02020603050405020304" pitchFamily="18" charset="0"/>
              </a:rPr>
              <a:t> on risk of Alzheimer’s dementia, vascular dementia, any dementia, and Parkinson’s disease”</a:t>
            </a:r>
            <a:endParaRPr lang="en-GB" dirty="0"/>
          </a:p>
        </p:txBody>
      </p:sp>
      <p:sp>
        <p:nvSpPr>
          <p:cNvPr id="18" name="Rounded Rectangle 17"/>
          <p:cNvSpPr/>
          <p:nvPr/>
        </p:nvSpPr>
        <p:spPr>
          <a:xfrm>
            <a:off x="1032387" y="2407971"/>
            <a:ext cx="2438400" cy="1520417"/>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B0F0"/>
                </a:solidFill>
                <a:effectLst>
                  <a:outerShdw blurRad="508000" dist="38100" dir="13500000" algn="br" rotWithShape="0">
                    <a:prstClr val="black"/>
                  </a:outerShdw>
                </a:effectLst>
              </a:rPr>
              <a:t>Genetics of</a:t>
            </a:r>
          </a:p>
          <a:p>
            <a:pPr algn="ctr"/>
            <a:r>
              <a:rPr lang="en-GB" sz="3200" b="1" dirty="0">
                <a:solidFill>
                  <a:srgbClr val="00B050"/>
                </a:solidFill>
                <a:effectLst>
                  <a:outerShdw blurRad="508000" dist="38100" dir="13500000" algn="br" rotWithShape="0">
                    <a:prstClr val="black"/>
                  </a:outerShdw>
                </a:effectLst>
              </a:rPr>
              <a:t>lower</a:t>
            </a:r>
          </a:p>
          <a:p>
            <a:pPr algn="ctr"/>
            <a:endParaRPr lang="en-GB" sz="3200" b="1" dirty="0">
              <a:solidFill>
                <a:srgbClr val="00B0F0"/>
              </a:solidFill>
              <a:effectLst>
                <a:outerShdw blurRad="508000" dist="38100" dir="13500000" algn="br" rotWithShape="0">
                  <a:prstClr val="black"/>
                </a:outerShdw>
              </a:effectLst>
            </a:endParaRPr>
          </a:p>
        </p:txBody>
      </p:sp>
      <p:sp>
        <p:nvSpPr>
          <p:cNvPr id="19" name="Rounded Rectangle 18"/>
          <p:cNvSpPr/>
          <p:nvPr/>
        </p:nvSpPr>
        <p:spPr>
          <a:xfrm>
            <a:off x="1120878" y="3392129"/>
            <a:ext cx="2299906" cy="47191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solidFill>
                  <a:srgbClr val="FF0000"/>
                </a:solidFill>
              </a:rPr>
              <a:t>Blood cholesterol (LDL)</a:t>
            </a:r>
          </a:p>
        </p:txBody>
      </p:sp>
      <p:sp>
        <p:nvSpPr>
          <p:cNvPr id="12" name="Rounded Rectangle 11"/>
          <p:cNvSpPr/>
          <p:nvPr/>
        </p:nvSpPr>
        <p:spPr>
          <a:xfrm>
            <a:off x="2407839" y="5073221"/>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Alzheimer’s</a:t>
            </a:r>
          </a:p>
        </p:txBody>
      </p:sp>
      <p:sp>
        <p:nvSpPr>
          <p:cNvPr id="20" name="TextBox 19"/>
          <p:cNvSpPr txBox="1"/>
          <p:nvPr/>
        </p:nvSpPr>
        <p:spPr>
          <a:xfrm>
            <a:off x="327033" y="3982024"/>
            <a:ext cx="1349280" cy="707886"/>
          </a:xfrm>
          <a:prstGeom prst="rect">
            <a:avLst/>
          </a:prstGeom>
          <a:noFill/>
        </p:spPr>
        <p:txBody>
          <a:bodyPr wrap="none" rtlCol="0">
            <a:spAutoFit/>
          </a:bodyPr>
          <a:lstStyle/>
          <a:p>
            <a:pPr algn="r"/>
            <a:r>
              <a:rPr lang="en-GB" sz="2000" dirty="0">
                <a:solidFill>
                  <a:schemeClr val="bg2">
                    <a:lumMod val="50000"/>
                  </a:schemeClr>
                </a:solidFill>
              </a:rPr>
              <a:t>no</a:t>
            </a:r>
          </a:p>
          <a:p>
            <a:pPr algn="r"/>
            <a:r>
              <a:rPr lang="en-GB" sz="2000" dirty="0">
                <a:solidFill>
                  <a:schemeClr val="bg2">
                    <a:lumMod val="50000"/>
                  </a:schemeClr>
                </a:solidFill>
              </a:rPr>
              <a:t>association</a:t>
            </a:r>
          </a:p>
        </p:txBody>
      </p:sp>
      <p:sp>
        <p:nvSpPr>
          <p:cNvPr id="22" name="TextBox 21"/>
          <p:cNvSpPr txBox="1"/>
          <p:nvPr/>
        </p:nvSpPr>
        <p:spPr>
          <a:xfrm>
            <a:off x="2709976" y="4026456"/>
            <a:ext cx="295274" cy="523220"/>
          </a:xfrm>
          <a:prstGeom prst="rect">
            <a:avLst/>
          </a:prstGeom>
          <a:noFill/>
        </p:spPr>
        <p:txBody>
          <a:bodyPr wrap="none" rtlCol="0">
            <a:spAutoFit/>
          </a:bodyPr>
          <a:lstStyle/>
          <a:p>
            <a:r>
              <a:rPr lang="en-GB" sz="2800" dirty="0">
                <a:solidFill>
                  <a:srgbClr val="00B050"/>
                </a:solidFill>
              </a:rPr>
              <a:t>-</a:t>
            </a:r>
          </a:p>
        </p:txBody>
      </p:sp>
    </p:spTree>
    <p:extLst>
      <p:ext uri="{BB962C8B-B14F-4D97-AF65-F5344CB8AC3E}">
        <p14:creationId xmlns:p14="http://schemas.microsoft.com/office/powerpoint/2010/main" val="150087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pic>
        <p:nvPicPr>
          <p:cNvPr id="17" name="Picture 16"/>
          <p:cNvPicPr>
            <a:picLocks noChangeAspect="1"/>
          </p:cNvPicPr>
          <p:nvPr/>
        </p:nvPicPr>
        <p:blipFill>
          <a:blip r:embed="rId5"/>
          <a:stretch>
            <a:fillRect/>
          </a:stretch>
        </p:blipFill>
        <p:spPr>
          <a:xfrm>
            <a:off x="1066938" y="2791901"/>
            <a:ext cx="5145268" cy="2261880"/>
          </a:xfrm>
          <a:prstGeom prst="rect">
            <a:avLst/>
          </a:prstGeom>
        </p:spPr>
      </p:pic>
      <p:sp>
        <p:nvSpPr>
          <p:cNvPr id="23" name="Curved Right Arrow 22"/>
          <p:cNvSpPr/>
          <p:nvPr/>
        </p:nvSpPr>
        <p:spPr>
          <a:xfrm rot="16200000">
            <a:off x="3380611" y="3146944"/>
            <a:ext cx="517923" cy="4121661"/>
          </a:xfrm>
          <a:prstGeom prst="curvedRightArrow">
            <a:avLst>
              <a:gd name="adj1" fmla="val 25000"/>
              <a:gd name="adj2" fmla="val 84589"/>
              <a:gd name="adj3" fmla="val 3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24" name="Rounded Rectangle 23"/>
          <p:cNvSpPr/>
          <p:nvPr/>
        </p:nvSpPr>
        <p:spPr>
          <a:xfrm>
            <a:off x="2888221" y="4437980"/>
            <a:ext cx="1457637" cy="1831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dirty="0">
                <a:solidFill>
                  <a:srgbClr val="FF0000"/>
                </a:solidFill>
              </a:rPr>
              <a:t>Blood cholesterol (LDL)</a:t>
            </a:r>
          </a:p>
        </p:txBody>
      </p:sp>
      <p:sp>
        <p:nvSpPr>
          <p:cNvPr id="26" name="Rounded Rectangle 25"/>
          <p:cNvSpPr/>
          <p:nvPr/>
        </p:nvSpPr>
        <p:spPr>
          <a:xfrm>
            <a:off x="4710881" y="4351705"/>
            <a:ext cx="1335958" cy="370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Risk of dementia</a:t>
            </a:r>
          </a:p>
        </p:txBody>
      </p:sp>
      <p:sp>
        <p:nvSpPr>
          <p:cNvPr id="4" name="Rounded Rectangle 3"/>
          <p:cNvSpPr/>
          <p:nvPr/>
        </p:nvSpPr>
        <p:spPr>
          <a:xfrm>
            <a:off x="2705100" y="2654710"/>
            <a:ext cx="3507106" cy="2585884"/>
          </a:xfrm>
          <a:prstGeom prst="roundRect">
            <a:avLst/>
          </a:prstGeom>
          <a:noFill/>
          <a:ln w="76200">
            <a:solidFill>
              <a:srgbClr val="FF1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66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1100" y="284101"/>
            <a:ext cx="9629775" cy="6297673"/>
          </a:xfrm>
          <a:prstGeom prst="rect">
            <a:avLst/>
          </a:prstGeom>
        </p:spPr>
      </p:pic>
      <p:sp>
        <p:nvSpPr>
          <p:cNvPr id="3" name="Rectangle 2"/>
          <p:cNvSpPr/>
          <p:nvPr/>
        </p:nvSpPr>
        <p:spPr>
          <a:xfrm>
            <a:off x="2238375" y="3286125"/>
            <a:ext cx="7924800" cy="133350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24025" y="4619625"/>
            <a:ext cx="3971925" cy="17145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848225" y="4791075"/>
            <a:ext cx="5000625" cy="17145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47912" y="4962524"/>
            <a:ext cx="8015288" cy="857251"/>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38375" y="5819776"/>
            <a:ext cx="3857625" cy="171448"/>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48537" y="5991226"/>
            <a:ext cx="3857625" cy="171448"/>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497931" y="6324603"/>
            <a:ext cx="7427119" cy="171447"/>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95875" y="6162677"/>
            <a:ext cx="4257675" cy="161926"/>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3913" y="6153149"/>
            <a:ext cx="2281237" cy="171453"/>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748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55159" y="83976"/>
            <a:ext cx="3713584" cy="120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6334780"/>
            <a:ext cx="11871696" cy="523220"/>
          </a:xfrm>
          <a:prstGeom prst="rect">
            <a:avLst/>
          </a:prstGeom>
        </p:spPr>
        <p:txBody>
          <a:bodyPr wrap="square">
            <a:spAutoFit/>
          </a:bodyPr>
          <a:lstStyle/>
          <a:p>
            <a:r>
              <a:rPr lang="en-GB" sz="1400" dirty="0" err="1">
                <a:solidFill>
                  <a:srgbClr val="222222"/>
                </a:solidFill>
                <a:latin typeface="-apple-system"/>
              </a:rPr>
              <a:t>Abdellaoui</a:t>
            </a:r>
            <a:r>
              <a:rPr lang="en-GB" sz="1400" dirty="0">
                <a:solidFill>
                  <a:srgbClr val="222222"/>
                </a:solidFill>
                <a:latin typeface="-apple-system"/>
              </a:rPr>
              <a:t>, A., </a:t>
            </a:r>
            <a:r>
              <a:rPr lang="en-GB" sz="1400" dirty="0" err="1">
                <a:solidFill>
                  <a:srgbClr val="222222"/>
                </a:solidFill>
                <a:latin typeface="-apple-system"/>
              </a:rPr>
              <a:t>Verweij</a:t>
            </a:r>
            <a:r>
              <a:rPr lang="en-GB" sz="1400" dirty="0">
                <a:solidFill>
                  <a:srgbClr val="222222"/>
                </a:solidFill>
                <a:latin typeface="-apple-system"/>
              </a:rPr>
              <a:t>, K.J.H. Dissecting polygenic signals from genome-wide association studies on human behaviour. Nat Hum </a:t>
            </a:r>
            <a:r>
              <a:rPr lang="en-GB" sz="1400" dirty="0" err="1">
                <a:solidFill>
                  <a:srgbClr val="222222"/>
                </a:solidFill>
                <a:latin typeface="-apple-system"/>
              </a:rPr>
              <a:t>Behav</a:t>
            </a:r>
            <a:r>
              <a:rPr lang="en-GB" sz="1400" dirty="0">
                <a:solidFill>
                  <a:srgbClr val="222222"/>
                </a:solidFill>
                <a:latin typeface="-apple-system"/>
              </a:rPr>
              <a:t> 5, 686–694 (2021). https://doi.org/10.1038/s41562-021-01110-y</a:t>
            </a:r>
            <a:endParaRPr lang="en-GB" sz="1400" dirty="0"/>
          </a:p>
        </p:txBody>
      </p:sp>
      <p:grpSp>
        <p:nvGrpSpPr>
          <p:cNvPr id="8" name="Group 7"/>
          <p:cNvGrpSpPr/>
          <p:nvPr/>
        </p:nvGrpSpPr>
        <p:grpSpPr>
          <a:xfrm>
            <a:off x="2694703" y="251221"/>
            <a:ext cx="5705951" cy="5757693"/>
            <a:chOff x="3235879" y="251221"/>
            <a:chExt cx="5705951" cy="5757693"/>
          </a:xfrm>
        </p:grpSpPr>
        <p:pic>
          <p:nvPicPr>
            <p:cNvPr id="5" name="Picture 4"/>
            <p:cNvPicPr>
              <a:picLocks noChangeAspect="1"/>
            </p:cNvPicPr>
            <p:nvPr/>
          </p:nvPicPr>
          <p:blipFill rotWithShape="1">
            <a:blip r:embed="rId3"/>
            <a:srcRect l="1" r="47866" b="5357"/>
            <a:stretch/>
          </p:blipFill>
          <p:spPr>
            <a:xfrm>
              <a:off x="3235879" y="251221"/>
              <a:ext cx="5609539" cy="5757693"/>
            </a:xfrm>
            <a:prstGeom prst="rect">
              <a:avLst/>
            </a:prstGeom>
          </p:spPr>
        </p:pic>
        <p:pic>
          <p:nvPicPr>
            <p:cNvPr id="6" name="Picture 5"/>
            <p:cNvPicPr>
              <a:picLocks noChangeAspect="1"/>
            </p:cNvPicPr>
            <p:nvPr/>
          </p:nvPicPr>
          <p:blipFill rotWithShape="1">
            <a:blip r:embed="rId3"/>
            <a:srcRect l="94335" t="17427" b="5560"/>
            <a:stretch/>
          </p:blipFill>
          <p:spPr>
            <a:xfrm>
              <a:off x="8332230" y="1314450"/>
              <a:ext cx="609600" cy="4685134"/>
            </a:xfrm>
            <a:prstGeom prst="rect">
              <a:avLst/>
            </a:prstGeom>
          </p:spPr>
        </p:pic>
      </p:grpSp>
    </p:spTree>
    <p:extLst>
      <p:ext uri="{BB962C8B-B14F-4D97-AF65-F5344CB8AC3E}">
        <p14:creationId xmlns:p14="http://schemas.microsoft.com/office/powerpoint/2010/main" val="161295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75" y="3286125"/>
            <a:ext cx="7924800" cy="133350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24025" y="4619625"/>
            <a:ext cx="3971925" cy="17145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848225" y="4791075"/>
            <a:ext cx="5000625" cy="171450"/>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47912" y="4962524"/>
            <a:ext cx="8015288" cy="857251"/>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38375" y="5819776"/>
            <a:ext cx="3857625" cy="171448"/>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48537" y="5991226"/>
            <a:ext cx="3857625" cy="171448"/>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497931" y="6324603"/>
            <a:ext cx="7427119" cy="171447"/>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95875" y="6162677"/>
            <a:ext cx="4257675" cy="161926"/>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3913" y="6153149"/>
            <a:ext cx="2281237" cy="171453"/>
          </a:xfrm>
          <a:prstGeom prst="rect">
            <a:avLst/>
          </a:prstGeom>
          <a:solidFill>
            <a:srgbClr val="FFFFFF">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2347912" y="142875"/>
            <a:ext cx="7067550" cy="5429250"/>
          </a:xfrm>
          <a:prstGeom prst="rect">
            <a:avLst/>
          </a:prstGeom>
        </p:spPr>
      </p:pic>
      <p:sp>
        <p:nvSpPr>
          <p:cNvPr id="14" name="Rectangle 13"/>
          <p:cNvSpPr/>
          <p:nvPr/>
        </p:nvSpPr>
        <p:spPr>
          <a:xfrm>
            <a:off x="0" y="6238875"/>
            <a:ext cx="12200623" cy="584775"/>
          </a:xfrm>
          <a:prstGeom prst="rect">
            <a:avLst/>
          </a:prstGeom>
        </p:spPr>
        <p:txBody>
          <a:bodyPr wrap="square">
            <a:spAutoFit/>
          </a:bodyPr>
          <a:lstStyle/>
          <a:p>
            <a:r>
              <a:rPr lang="en-GB" sz="1600" dirty="0" err="1">
                <a:solidFill>
                  <a:srgbClr val="222222"/>
                </a:solidFill>
                <a:latin typeface="-apple-system"/>
              </a:rPr>
              <a:t>Marees</a:t>
            </a:r>
            <a:r>
              <a:rPr lang="en-GB" sz="1600" dirty="0">
                <a:solidFill>
                  <a:srgbClr val="222222"/>
                </a:solidFill>
                <a:latin typeface="-apple-system"/>
              </a:rPr>
              <a:t>, A.T., Smit, D.J.A., </a:t>
            </a:r>
            <a:r>
              <a:rPr lang="en-GB" sz="1600" dirty="0" err="1">
                <a:solidFill>
                  <a:srgbClr val="222222"/>
                </a:solidFill>
                <a:latin typeface="-apple-system"/>
              </a:rPr>
              <a:t>Abdellaoui</a:t>
            </a:r>
            <a:r>
              <a:rPr lang="en-GB" sz="1600" dirty="0">
                <a:solidFill>
                  <a:srgbClr val="222222"/>
                </a:solidFill>
                <a:latin typeface="-apple-system"/>
              </a:rPr>
              <a:t>, A. </a:t>
            </a:r>
            <a:r>
              <a:rPr lang="en-GB" sz="1600" i="1" dirty="0">
                <a:solidFill>
                  <a:srgbClr val="222222"/>
                </a:solidFill>
                <a:latin typeface="-apple-system"/>
              </a:rPr>
              <a:t>et al.</a:t>
            </a:r>
            <a:r>
              <a:rPr lang="en-GB" sz="1600" dirty="0">
                <a:solidFill>
                  <a:srgbClr val="222222"/>
                </a:solidFill>
                <a:latin typeface="-apple-system"/>
              </a:rPr>
              <a:t> Genetic correlates of socio-economic status influence the pattern of shared heritability across mental health traits. </a:t>
            </a:r>
            <a:r>
              <a:rPr lang="en-GB" sz="1600" i="1" dirty="0">
                <a:solidFill>
                  <a:srgbClr val="222222"/>
                </a:solidFill>
                <a:latin typeface="-apple-system"/>
              </a:rPr>
              <a:t>Nat Hum </a:t>
            </a:r>
            <a:r>
              <a:rPr lang="en-GB" sz="1600" i="1" dirty="0" err="1">
                <a:solidFill>
                  <a:srgbClr val="222222"/>
                </a:solidFill>
                <a:latin typeface="-apple-system"/>
              </a:rPr>
              <a:t>Behav</a:t>
            </a:r>
            <a:r>
              <a:rPr lang="en-GB" sz="1600" dirty="0">
                <a:solidFill>
                  <a:srgbClr val="222222"/>
                </a:solidFill>
                <a:latin typeface="-apple-system"/>
              </a:rPr>
              <a:t> </a:t>
            </a:r>
            <a:r>
              <a:rPr lang="en-GB" sz="1600" b="1" dirty="0">
                <a:solidFill>
                  <a:srgbClr val="222222"/>
                </a:solidFill>
                <a:latin typeface="-apple-system"/>
              </a:rPr>
              <a:t>5, </a:t>
            </a:r>
            <a:r>
              <a:rPr lang="en-GB" sz="1600" dirty="0">
                <a:solidFill>
                  <a:srgbClr val="222222"/>
                </a:solidFill>
                <a:latin typeface="-apple-system"/>
              </a:rPr>
              <a:t>1065–1073 (2021). https://doi.org/10.1038/s41562-021-01053-4</a:t>
            </a:r>
            <a:endParaRPr lang="en-GB" sz="1600" dirty="0"/>
          </a:p>
        </p:txBody>
      </p:sp>
    </p:spTree>
    <p:extLst>
      <p:ext uri="{BB962C8B-B14F-4D97-AF65-F5344CB8AC3E}">
        <p14:creationId xmlns:p14="http://schemas.microsoft.com/office/powerpoint/2010/main" val="354937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ender Neutral Person High Res Stock Imag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10908" t="14104" r="53378" b="14846"/>
          <a:stretch/>
        </p:blipFill>
        <p:spPr bwMode="auto">
          <a:xfrm>
            <a:off x="7031329" y="3117902"/>
            <a:ext cx="1795749" cy="3509874"/>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p:cNvSpPr/>
          <p:nvPr/>
        </p:nvSpPr>
        <p:spPr>
          <a:xfrm>
            <a:off x="9378057" y="1906047"/>
            <a:ext cx="2831334" cy="2875403"/>
          </a:xfrm>
          <a:prstGeom prst="ellipse">
            <a:avLst/>
          </a:prstGeom>
          <a:solidFill>
            <a:schemeClr val="accent4">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838200" y="1825624"/>
            <a:ext cx="10515600" cy="4517423"/>
          </a:xfrm>
        </p:spPr>
        <p:txBody>
          <a:bodyPr>
            <a:normAutofit/>
          </a:bodyPr>
          <a:lstStyle/>
          <a:p>
            <a:pPr marL="457200" lvl="1" indent="0">
              <a:buNone/>
            </a:pPr>
            <a:r>
              <a:rPr lang="en-GB" sz="2800" dirty="0"/>
              <a:t>Previous studies have found DNA SNPs affecting</a:t>
            </a:r>
          </a:p>
          <a:p>
            <a:pPr marL="457200" lvl="1" indent="0">
              <a:buNone/>
            </a:pPr>
            <a:endParaRPr lang="en-GB" sz="2800" dirty="0"/>
          </a:p>
          <a:p>
            <a:pPr lvl="3"/>
            <a:r>
              <a:rPr lang="en-GB" sz="2400" dirty="0"/>
              <a:t>RNA levels</a:t>
            </a:r>
          </a:p>
          <a:p>
            <a:pPr lvl="3"/>
            <a:r>
              <a:rPr lang="en-GB" sz="2400" dirty="0"/>
              <a:t>DNA methylation levels </a:t>
            </a:r>
          </a:p>
          <a:p>
            <a:pPr lvl="3"/>
            <a:r>
              <a:rPr lang="en-GB" sz="2400" dirty="0"/>
              <a:t>Protein levels </a:t>
            </a:r>
          </a:p>
          <a:p>
            <a:pPr lvl="3"/>
            <a:r>
              <a:rPr lang="en-GB" sz="2400" dirty="0"/>
              <a:t>Other quantitative outcomes/traits</a:t>
            </a:r>
          </a:p>
        </p:txBody>
      </p:sp>
      <p:pic>
        <p:nvPicPr>
          <p:cNvPr id="32" name="Picture 2" descr="Grammatical rules for DNA sequence represen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899" t="31708" r="61502" b="25800"/>
          <a:stretch/>
        </p:blipFill>
        <p:spPr bwMode="auto">
          <a:xfrm rot="16200000" flipV="1">
            <a:off x="1630390" y="3137683"/>
            <a:ext cx="359597" cy="3698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a:t>
            </a:r>
          </a:p>
        </p:txBody>
      </p:sp>
      <p:grpSp>
        <p:nvGrpSpPr>
          <p:cNvPr id="13" name="Group 12"/>
          <p:cNvGrpSpPr/>
          <p:nvPr/>
        </p:nvGrpSpPr>
        <p:grpSpPr>
          <a:xfrm>
            <a:off x="1598082" y="2894484"/>
            <a:ext cx="510463" cy="200660"/>
            <a:chOff x="5409281" y="1597445"/>
            <a:chExt cx="510463" cy="200660"/>
          </a:xfrm>
        </p:grpSpPr>
        <p:sp>
          <p:nvSpPr>
            <p:cNvPr id="14" name="Freeform 13"/>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4" idx="3"/>
              <a:endCxn id="14"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7-Point Star 28"/>
          <p:cNvSpPr/>
          <p:nvPr/>
        </p:nvSpPr>
        <p:spPr>
          <a:xfrm>
            <a:off x="1674768" y="3171143"/>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Cloud 29"/>
          <p:cNvSpPr>
            <a:spLocks noChangeAspect="1"/>
          </p:cNvSpPr>
          <p:nvPr/>
        </p:nvSpPr>
        <p:spPr>
          <a:xfrm>
            <a:off x="1747889" y="3554503"/>
            <a:ext cx="202433" cy="204201"/>
          </a:xfrm>
          <a:prstGeom prst="cloud">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2" descr="Grammatical rules for DNA sequence represen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82" t="33119" r="55285" b="27574"/>
          <a:stretch/>
        </p:blipFill>
        <p:spPr bwMode="auto">
          <a:xfrm rot="16200000" flipV="1">
            <a:off x="79557" y="3327264"/>
            <a:ext cx="1205944" cy="342141"/>
          </a:xfrm>
          <a:prstGeom prst="rect">
            <a:avLst/>
          </a:prstGeom>
          <a:noFill/>
          <a:extLst>
            <a:ext uri="{909E8E84-426E-40DD-AFC4-6F175D3DCCD1}">
              <a14:hiddenFill xmlns:a14="http://schemas.microsoft.com/office/drawing/2010/main">
                <a:solidFill>
                  <a:srgbClr val="FFFFFF"/>
                </a:solidFill>
              </a14:hiddenFill>
            </a:ext>
          </a:extLst>
        </p:spPr>
      </p:pic>
      <p:sp>
        <p:nvSpPr>
          <p:cNvPr id="33" name="Down Arrow 32"/>
          <p:cNvSpPr/>
          <p:nvPr/>
        </p:nvSpPr>
        <p:spPr>
          <a:xfrm rot="16200000">
            <a:off x="1137114" y="2700123"/>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Down Arrow 33"/>
          <p:cNvSpPr/>
          <p:nvPr/>
        </p:nvSpPr>
        <p:spPr>
          <a:xfrm rot="16200000">
            <a:off x="1148359" y="3018041"/>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5" name="Down Arrow 34"/>
          <p:cNvSpPr/>
          <p:nvPr/>
        </p:nvSpPr>
        <p:spPr>
          <a:xfrm rot="16200000">
            <a:off x="1148359" y="3359955"/>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7" name="Oval 36"/>
          <p:cNvSpPr/>
          <p:nvPr/>
        </p:nvSpPr>
        <p:spPr>
          <a:xfrm>
            <a:off x="10170793" y="2149568"/>
            <a:ext cx="813735" cy="83501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p:cNvSpPr/>
          <p:nvPr/>
        </p:nvSpPr>
        <p:spPr>
          <a:xfrm>
            <a:off x="11127266" y="3813458"/>
            <a:ext cx="553276" cy="558109"/>
          </a:xfrm>
          <a:prstGeom prst="cloud">
            <a:avLst/>
          </a:prstGeom>
          <a:blipFill dpi="0" rotWithShape="1">
            <a:blip r:embed="rId8"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flipV="1">
            <a:off x="7923696" y="2478926"/>
            <a:ext cx="1751682" cy="1961001"/>
          </a:xfrm>
          <a:prstGeom prst="line">
            <a:avLst/>
          </a:prstGeom>
          <a:ln>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a:xfrm>
            <a:off x="7923696" y="4439927"/>
            <a:ext cx="2880911" cy="341523"/>
          </a:xfrm>
          <a:prstGeom prst="line">
            <a:avLst/>
          </a:prstGeom>
          <a:ln>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41" name="7-Point Star 40"/>
          <p:cNvSpPr/>
          <p:nvPr/>
        </p:nvSpPr>
        <p:spPr>
          <a:xfrm>
            <a:off x="10216192" y="2302655"/>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2" name="Straight Arrow Connector 41"/>
          <p:cNvCxnSpPr/>
          <p:nvPr/>
        </p:nvCxnSpPr>
        <p:spPr>
          <a:xfrm>
            <a:off x="10846905" y="2959347"/>
            <a:ext cx="274905" cy="37084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0955499" y="3322619"/>
            <a:ext cx="510463" cy="200660"/>
            <a:chOff x="5409281" y="1597445"/>
            <a:chExt cx="510463" cy="200660"/>
          </a:xfrm>
        </p:grpSpPr>
        <p:sp>
          <p:nvSpPr>
            <p:cNvPr id="44" name="Freeform 43"/>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a:stCxn id="44" idx="3"/>
              <a:endCxn id="44"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a:off x="11197653" y="3589203"/>
            <a:ext cx="110086" cy="188848"/>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0" name="Down Arrow 59"/>
          <p:cNvSpPr/>
          <p:nvPr/>
        </p:nvSpPr>
        <p:spPr>
          <a:xfrm rot="16200000">
            <a:off x="1148359" y="3703730"/>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9"/>
          <a:stretch>
            <a:fillRect/>
          </a:stretch>
        </p:blipFill>
        <p:spPr>
          <a:xfrm>
            <a:off x="1651070" y="3820197"/>
            <a:ext cx="337352" cy="420993"/>
          </a:xfrm>
          <a:prstGeom prst="rect">
            <a:avLst/>
          </a:prstGeom>
        </p:spPr>
      </p:pic>
    </p:spTree>
    <p:extLst>
      <p:ext uri="{BB962C8B-B14F-4D97-AF65-F5344CB8AC3E}">
        <p14:creationId xmlns:p14="http://schemas.microsoft.com/office/powerpoint/2010/main" val="344551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ender Neutral Person High Res Stock Image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10908" t="14104" r="53378" b="14846"/>
          <a:stretch/>
        </p:blipFill>
        <p:spPr bwMode="auto">
          <a:xfrm>
            <a:off x="7031329" y="3117902"/>
            <a:ext cx="1795749" cy="3509874"/>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p:cNvSpPr/>
          <p:nvPr/>
        </p:nvSpPr>
        <p:spPr>
          <a:xfrm>
            <a:off x="9378057" y="1906047"/>
            <a:ext cx="2831334" cy="2875403"/>
          </a:xfrm>
          <a:prstGeom prst="ellipse">
            <a:avLst/>
          </a:prstGeom>
          <a:solidFill>
            <a:schemeClr val="accent4">
              <a:lumMod val="20000"/>
              <a:lumOff val="8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idx="1"/>
          </p:nvPr>
        </p:nvSpPr>
        <p:spPr>
          <a:xfrm>
            <a:off x="838200" y="1825624"/>
            <a:ext cx="10515600" cy="4517423"/>
          </a:xfrm>
        </p:spPr>
        <p:txBody>
          <a:bodyPr>
            <a:normAutofit/>
          </a:bodyPr>
          <a:lstStyle/>
          <a:p>
            <a:pPr marL="457200" lvl="1" indent="0">
              <a:buNone/>
            </a:pPr>
            <a:r>
              <a:rPr lang="en-GB" sz="2800" dirty="0"/>
              <a:t>Previous studies have found DNA SNPs affecting</a:t>
            </a:r>
          </a:p>
          <a:p>
            <a:pPr marL="457200" lvl="1" indent="0">
              <a:buNone/>
            </a:pPr>
            <a:endParaRPr lang="en-GB" sz="2800" dirty="0"/>
          </a:p>
          <a:p>
            <a:pPr lvl="3"/>
            <a:r>
              <a:rPr lang="en-GB" sz="2400" dirty="0"/>
              <a:t>RNA levels / gene </a:t>
            </a:r>
            <a:r>
              <a:rPr lang="en-GB" sz="2400" u="sng" dirty="0"/>
              <a:t>e</a:t>
            </a:r>
            <a:r>
              <a:rPr lang="en-GB" sz="2400" dirty="0"/>
              <a:t>xpression (</a:t>
            </a:r>
            <a:r>
              <a:rPr lang="en-GB" sz="2400" dirty="0" err="1"/>
              <a:t>eQTLs</a:t>
            </a:r>
            <a:r>
              <a:rPr lang="en-GB" sz="2400" dirty="0"/>
              <a:t>)</a:t>
            </a:r>
          </a:p>
          <a:p>
            <a:pPr lvl="3"/>
            <a:r>
              <a:rPr lang="en-GB" sz="2400" dirty="0"/>
              <a:t>DNA </a:t>
            </a:r>
            <a:r>
              <a:rPr lang="en-GB" sz="2400" u="sng" dirty="0"/>
              <a:t>m</a:t>
            </a:r>
            <a:r>
              <a:rPr lang="en-GB" sz="2400" dirty="0"/>
              <a:t>ethylation levels (</a:t>
            </a:r>
            <a:r>
              <a:rPr lang="en-GB" sz="2400" dirty="0" err="1"/>
              <a:t>mQTLs</a:t>
            </a:r>
            <a:r>
              <a:rPr lang="en-GB" sz="2400" dirty="0"/>
              <a:t>)</a:t>
            </a:r>
          </a:p>
          <a:p>
            <a:pPr lvl="3"/>
            <a:r>
              <a:rPr lang="en-GB" sz="2400" u="sng" dirty="0"/>
              <a:t>P</a:t>
            </a:r>
            <a:r>
              <a:rPr lang="en-GB" sz="2400" dirty="0"/>
              <a:t>rotein levels (</a:t>
            </a:r>
            <a:r>
              <a:rPr lang="en-GB" sz="2400" dirty="0" err="1"/>
              <a:t>pQTLs</a:t>
            </a:r>
            <a:r>
              <a:rPr lang="en-GB" sz="2400" dirty="0"/>
              <a:t>)</a:t>
            </a:r>
          </a:p>
          <a:p>
            <a:pPr lvl="3"/>
            <a:r>
              <a:rPr lang="en-GB" sz="2400" dirty="0"/>
              <a:t>Other quantitative outcomes/traits</a:t>
            </a:r>
          </a:p>
          <a:p>
            <a:pPr lvl="1"/>
            <a:endParaRPr lang="en-GB" sz="2800" dirty="0"/>
          </a:p>
          <a:p>
            <a:pPr lvl="1"/>
            <a:r>
              <a:rPr lang="en-GB" sz="2800" dirty="0"/>
              <a:t>QTL = quantitative trait locus</a:t>
            </a:r>
          </a:p>
        </p:txBody>
      </p:sp>
      <p:pic>
        <p:nvPicPr>
          <p:cNvPr id="16" name="Picture 15"/>
          <p:cNvPicPr>
            <a:picLocks noChangeAspect="1"/>
          </p:cNvPicPr>
          <p:nvPr/>
        </p:nvPicPr>
        <p:blipFill>
          <a:blip r:embed="rId4"/>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a:t>
            </a:r>
          </a:p>
        </p:txBody>
      </p:sp>
      <p:sp>
        <p:nvSpPr>
          <p:cNvPr id="37" name="Oval 36"/>
          <p:cNvSpPr/>
          <p:nvPr/>
        </p:nvSpPr>
        <p:spPr>
          <a:xfrm>
            <a:off x="10170793" y="2149568"/>
            <a:ext cx="813735" cy="83501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loud 37"/>
          <p:cNvSpPr/>
          <p:nvPr/>
        </p:nvSpPr>
        <p:spPr>
          <a:xfrm>
            <a:off x="11127266" y="3813458"/>
            <a:ext cx="553276" cy="558109"/>
          </a:xfrm>
          <a:prstGeom prst="cloud">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flipV="1">
            <a:off x="7923696" y="2478926"/>
            <a:ext cx="1751682" cy="1961001"/>
          </a:xfrm>
          <a:prstGeom prst="line">
            <a:avLst/>
          </a:prstGeom>
          <a:ln>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a:xfrm>
            <a:off x="7923696" y="4439927"/>
            <a:ext cx="2880911" cy="341523"/>
          </a:xfrm>
          <a:prstGeom prst="line">
            <a:avLst/>
          </a:prstGeom>
          <a:ln>
            <a:solidFill>
              <a:schemeClr val="accent2">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41" name="7-Point Star 40"/>
          <p:cNvSpPr/>
          <p:nvPr/>
        </p:nvSpPr>
        <p:spPr>
          <a:xfrm>
            <a:off x="10216192" y="2302655"/>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2" name="Straight Arrow Connector 41"/>
          <p:cNvCxnSpPr/>
          <p:nvPr/>
        </p:nvCxnSpPr>
        <p:spPr>
          <a:xfrm>
            <a:off x="10846905" y="2959347"/>
            <a:ext cx="274905" cy="370849"/>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0955499" y="3322619"/>
            <a:ext cx="510463" cy="200660"/>
            <a:chOff x="5409281" y="1597445"/>
            <a:chExt cx="510463" cy="200660"/>
          </a:xfrm>
        </p:grpSpPr>
        <p:sp>
          <p:nvSpPr>
            <p:cNvPr id="44" name="Freeform 43"/>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p:cNvCxnSpPr>
              <a:stCxn id="44" idx="3"/>
              <a:endCxn id="44"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8" name="Straight Arrow Connector 57"/>
          <p:cNvCxnSpPr/>
          <p:nvPr/>
        </p:nvCxnSpPr>
        <p:spPr>
          <a:xfrm>
            <a:off x="11197653" y="3589203"/>
            <a:ext cx="110086" cy="188848"/>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9933" y="5790557"/>
            <a:ext cx="5065297" cy="1200329"/>
          </a:xfrm>
          <a:prstGeom prst="rect">
            <a:avLst/>
          </a:prstGeom>
          <a:noFill/>
        </p:spPr>
        <p:txBody>
          <a:bodyPr wrap="none" rtlCol="0">
            <a:spAutoFit/>
          </a:bodyPr>
          <a:lstStyle/>
          <a:p>
            <a:pPr lvl="1"/>
            <a:r>
              <a:rPr lang="en-GB" dirty="0">
                <a:hlinkClick r:id="rId7"/>
              </a:rPr>
              <a:t>https://www.mrbase.org/</a:t>
            </a:r>
            <a:endParaRPr lang="en-GB" dirty="0"/>
          </a:p>
          <a:p>
            <a:pPr lvl="1"/>
            <a:r>
              <a:rPr lang="en-GB" dirty="0">
                <a:hlinkClick r:id="rId8"/>
              </a:rPr>
              <a:t>http://www.phenoscanner.medschl.cam.ac.uk/</a:t>
            </a:r>
            <a:endParaRPr lang="en-GB" dirty="0"/>
          </a:p>
          <a:p>
            <a:pPr lvl="1"/>
            <a:r>
              <a:rPr lang="en-GB" dirty="0">
                <a:hlinkClick r:id="rId9"/>
              </a:rPr>
              <a:t>https://www.eqtlgen.org/</a:t>
            </a:r>
            <a:endParaRPr lang="en-GB" dirty="0"/>
          </a:p>
          <a:p>
            <a:endParaRPr lang="en-GB" dirty="0"/>
          </a:p>
        </p:txBody>
      </p:sp>
      <p:pic>
        <p:nvPicPr>
          <p:cNvPr id="60" name="Picture 2" descr="Grammatical rules for DNA sequence represent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899" t="31708" r="61502" b="25800"/>
          <a:stretch/>
        </p:blipFill>
        <p:spPr bwMode="auto">
          <a:xfrm rot="16200000" flipV="1">
            <a:off x="1630390" y="3137683"/>
            <a:ext cx="359597" cy="369870"/>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1598082" y="2894484"/>
            <a:ext cx="510463" cy="200660"/>
            <a:chOff x="5409281" y="1597445"/>
            <a:chExt cx="510463" cy="200660"/>
          </a:xfrm>
        </p:grpSpPr>
        <p:sp>
          <p:nvSpPr>
            <p:cNvPr id="62" name="Freeform 61"/>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a:stCxn id="62" idx="3"/>
              <a:endCxn id="62"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6" name="7-Point Star 75"/>
          <p:cNvSpPr/>
          <p:nvPr/>
        </p:nvSpPr>
        <p:spPr>
          <a:xfrm>
            <a:off x="1674768" y="3171143"/>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7" name="Cloud 76"/>
          <p:cNvSpPr>
            <a:spLocks noChangeAspect="1"/>
          </p:cNvSpPr>
          <p:nvPr/>
        </p:nvSpPr>
        <p:spPr>
          <a:xfrm>
            <a:off x="1747889" y="3554503"/>
            <a:ext cx="202433" cy="204201"/>
          </a:xfrm>
          <a:prstGeom prst="cloud">
            <a:avLst/>
          </a:prstGeom>
          <a:blipFill dpi="0" rotWithShape="1">
            <a:blip r:embed="rId11"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Down Arrow 78"/>
          <p:cNvSpPr/>
          <p:nvPr/>
        </p:nvSpPr>
        <p:spPr>
          <a:xfrm rot="16200000">
            <a:off x="1137114" y="2700123"/>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0" name="Down Arrow 79"/>
          <p:cNvSpPr/>
          <p:nvPr/>
        </p:nvSpPr>
        <p:spPr>
          <a:xfrm rot="16200000">
            <a:off x="1148359" y="3018041"/>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1" name="Down Arrow 80"/>
          <p:cNvSpPr/>
          <p:nvPr/>
        </p:nvSpPr>
        <p:spPr>
          <a:xfrm rot="16200000">
            <a:off x="1148359" y="3359955"/>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12"/>
          <a:stretch>
            <a:fillRect/>
          </a:stretch>
        </p:blipFill>
        <p:spPr>
          <a:xfrm>
            <a:off x="5922771" y="5249706"/>
            <a:ext cx="6269230" cy="1583012"/>
          </a:xfrm>
          <a:prstGeom prst="rect">
            <a:avLst/>
          </a:prstGeom>
        </p:spPr>
      </p:pic>
      <p:pic>
        <p:nvPicPr>
          <p:cNvPr id="82" name="Picture 2" descr="Grammatical rules for DNA sequence representa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282" t="33119" r="55285" b="27574"/>
          <a:stretch/>
        </p:blipFill>
        <p:spPr bwMode="auto">
          <a:xfrm rot="16200000" flipV="1">
            <a:off x="79557" y="3327264"/>
            <a:ext cx="1205944" cy="342141"/>
          </a:xfrm>
          <a:prstGeom prst="rect">
            <a:avLst/>
          </a:prstGeom>
          <a:noFill/>
          <a:extLst>
            <a:ext uri="{909E8E84-426E-40DD-AFC4-6F175D3DCCD1}">
              <a14:hiddenFill xmlns:a14="http://schemas.microsoft.com/office/drawing/2010/main">
                <a:solidFill>
                  <a:srgbClr val="FFFFFF"/>
                </a:solidFill>
              </a14:hiddenFill>
            </a:ext>
          </a:extLst>
        </p:spPr>
      </p:pic>
      <p:sp>
        <p:nvSpPr>
          <p:cNvPr id="83" name="Down Arrow 82"/>
          <p:cNvSpPr/>
          <p:nvPr/>
        </p:nvSpPr>
        <p:spPr>
          <a:xfrm rot="16200000">
            <a:off x="1148359" y="3703730"/>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5" name="Picture 84"/>
          <p:cNvPicPr>
            <a:picLocks noChangeAspect="1"/>
          </p:cNvPicPr>
          <p:nvPr/>
        </p:nvPicPr>
        <p:blipFill>
          <a:blip r:embed="rId13"/>
          <a:stretch>
            <a:fillRect/>
          </a:stretch>
        </p:blipFill>
        <p:spPr>
          <a:xfrm>
            <a:off x="1651070" y="3820197"/>
            <a:ext cx="337352" cy="420993"/>
          </a:xfrm>
          <a:prstGeom prst="rect">
            <a:avLst/>
          </a:prstGeom>
        </p:spPr>
      </p:pic>
    </p:spTree>
    <p:extLst>
      <p:ext uri="{BB962C8B-B14F-4D97-AF65-F5344CB8AC3E}">
        <p14:creationId xmlns:p14="http://schemas.microsoft.com/office/powerpoint/2010/main" val="282667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2393244" cy="1366744"/>
          </a:xfrm>
          <a:prstGeom prst="rect">
            <a:avLst/>
          </a:prstGeom>
        </p:spPr>
      </p:pic>
      <p:sp>
        <p:nvSpPr>
          <p:cNvPr id="66" name="Title 3"/>
          <p:cNvSpPr txBox="1">
            <a:spLocks/>
          </p:cNvSpPr>
          <p:nvPr/>
        </p:nvSpPr>
        <p:spPr>
          <a:xfrm>
            <a:off x="1440024" y="2602420"/>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a:t>Examples</a:t>
            </a:r>
          </a:p>
        </p:txBody>
      </p:sp>
    </p:spTree>
    <p:extLst>
      <p:ext uri="{BB962C8B-B14F-4D97-AF65-F5344CB8AC3E}">
        <p14:creationId xmlns:p14="http://schemas.microsoft.com/office/powerpoint/2010/main" val="279636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7" name="Title 3"/>
          <p:cNvSpPr>
            <a:spLocks noGrp="1"/>
          </p:cNvSpPr>
          <p:nvPr>
            <p:ph type="title"/>
          </p:nvPr>
        </p:nvSpPr>
        <p:spPr>
          <a:xfrm>
            <a:off x="2705100" y="365125"/>
            <a:ext cx="8648700" cy="1325563"/>
          </a:xfrm>
        </p:spPr>
        <p:txBody>
          <a:bodyPr>
            <a:normAutofit/>
          </a:bodyPr>
          <a:lstStyle/>
          <a:p>
            <a:r>
              <a:rPr lang="en-GB" sz="5400" dirty="0"/>
              <a:t>Integrated –omics example</a:t>
            </a:r>
          </a:p>
        </p:txBody>
      </p:sp>
      <p:pic>
        <p:nvPicPr>
          <p:cNvPr id="3" name="Picture 2"/>
          <p:cNvPicPr>
            <a:picLocks noChangeAspect="1"/>
          </p:cNvPicPr>
          <p:nvPr/>
        </p:nvPicPr>
        <p:blipFill>
          <a:blip r:embed="rId4"/>
          <a:stretch>
            <a:fillRect/>
          </a:stretch>
        </p:blipFill>
        <p:spPr>
          <a:xfrm>
            <a:off x="2984372" y="2014631"/>
            <a:ext cx="6355316" cy="3858126"/>
          </a:xfrm>
          <a:prstGeom prst="rect">
            <a:avLst/>
          </a:prstGeom>
        </p:spPr>
      </p:pic>
      <p:sp>
        <p:nvSpPr>
          <p:cNvPr id="2" name="Rectangle 1"/>
          <p:cNvSpPr/>
          <p:nvPr/>
        </p:nvSpPr>
        <p:spPr>
          <a:xfrm>
            <a:off x="683492" y="6098815"/>
            <a:ext cx="10206182" cy="461665"/>
          </a:xfrm>
          <a:prstGeom prst="rect">
            <a:avLst/>
          </a:prstGeom>
        </p:spPr>
        <p:txBody>
          <a:bodyPr wrap="square">
            <a:spAutoFit/>
          </a:bodyPr>
          <a:lstStyle/>
          <a:p>
            <a:r>
              <a:rPr lang="en-GB" sz="2400" dirty="0"/>
              <a:t>Aim: explore causal relationships between biomarkers and neurological diseases</a:t>
            </a:r>
          </a:p>
        </p:txBody>
      </p:sp>
      <p:pic>
        <p:nvPicPr>
          <p:cNvPr id="2050" name="Picture 2" descr="Blood test &amp;#39;could take the guesswork out&amp;#39; of making a concussion diagnosis  - Independent.ie"/>
          <p:cNvPicPr>
            <a:picLocks noChangeAspect="1" noChangeArrowheads="1"/>
          </p:cNvPicPr>
          <p:nvPr/>
        </p:nvPicPr>
        <p:blipFill rotWithShape="1">
          <a:blip r:embed="rId5">
            <a:extLst>
              <a:ext uri="{28A0092B-C50C-407E-A947-70E740481C1C}">
                <a14:useLocalDpi xmlns:a14="http://schemas.microsoft.com/office/drawing/2010/main" val="0"/>
              </a:ext>
            </a:extLst>
          </a:blip>
          <a:srcRect l="4327" t="5620" r="5785" b="11499"/>
          <a:stretch/>
        </p:blipFill>
        <p:spPr bwMode="auto">
          <a:xfrm>
            <a:off x="412455" y="3502294"/>
            <a:ext cx="2292645" cy="2272578"/>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p:cNvSpPr>
            <a:spLocks noChangeAspect="1"/>
          </p:cNvSpPr>
          <p:nvPr/>
        </p:nvSpPr>
        <p:spPr>
          <a:xfrm>
            <a:off x="10242527" y="4917155"/>
            <a:ext cx="202433" cy="204201"/>
          </a:xfrm>
          <a:prstGeom prst="cloud">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Grammatical rules for DNA sequence representa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282" t="33119" r="55285" b="27574"/>
          <a:stretch/>
        </p:blipFill>
        <p:spPr bwMode="auto">
          <a:xfrm flipV="1">
            <a:off x="9831922" y="3907354"/>
            <a:ext cx="854512" cy="342141"/>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10259178" y="4223392"/>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Cloud 10"/>
          <p:cNvSpPr>
            <a:spLocks noChangeAspect="1"/>
          </p:cNvSpPr>
          <p:nvPr/>
        </p:nvSpPr>
        <p:spPr>
          <a:xfrm>
            <a:off x="11316930" y="4930656"/>
            <a:ext cx="202433" cy="204201"/>
          </a:xfrm>
          <a:prstGeom prst="cloud">
            <a:avLst/>
          </a:prstGeom>
          <a:blipFill dpi="0" rotWithShape="1">
            <a:blip r:embed="rId6"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Grammatical rules for DNA sequence representa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282" t="33119" r="55285" b="27574"/>
          <a:stretch/>
        </p:blipFill>
        <p:spPr bwMode="auto">
          <a:xfrm flipV="1">
            <a:off x="10889674" y="3904993"/>
            <a:ext cx="854512" cy="342141"/>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a:xfrm>
            <a:off x="11333581" y="4236893"/>
            <a:ext cx="186001" cy="609153"/>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7-Point Star 13"/>
          <p:cNvSpPr/>
          <p:nvPr/>
        </p:nvSpPr>
        <p:spPr>
          <a:xfrm>
            <a:off x="11296155" y="3854528"/>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550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5100" y="365125"/>
            <a:ext cx="8648700" cy="1325563"/>
          </a:xfrm>
        </p:spPr>
        <p:txBody>
          <a:bodyPr>
            <a:normAutofit/>
          </a:bodyPr>
          <a:lstStyle/>
          <a:p>
            <a:r>
              <a:rPr lang="en-GB" sz="5400" dirty="0"/>
              <a:t>Multi -omics</a:t>
            </a:r>
          </a:p>
        </p:txBody>
      </p:sp>
      <p:sp>
        <p:nvSpPr>
          <p:cNvPr id="2" name="Content Placeholder 1"/>
          <p:cNvSpPr>
            <a:spLocks noGrp="1"/>
          </p:cNvSpPr>
          <p:nvPr>
            <p:ph idx="1"/>
          </p:nvPr>
        </p:nvSpPr>
        <p:spPr/>
        <p:txBody>
          <a:bodyPr>
            <a:normAutofit/>
          </a:bodyPr>
          <a:lstStyle/>
          <a:p>
            <a:r>
              <a:rPr lang="en-GB" sz="3600" dirty="0"/>
              <a:t>Biomarkers (~13K)</a:t>
            </a:r>
          </a:p>
          <a:p>
            <a:r>
              <a:rPr lang="en-GB" sz="3600" dirty="0"/>
              <a:t>Genomic (~10K)</a:t>
            </a:r>
          </a:p>
          <a:p>
            <a:r>
              <a:rPr lang="en-GB" sz="3600" dirty="0"/>
              <a:t>Proteomic (~6K)</a:t>
            </a:r>
          </a:p>
          <a:p>
            <a:r>
              <a:rPr lang="en-GB" sz="3600" dirty="0" err="1"/>
              <a:t>Epigenomic</a:t>
            </a:r>
            <a:r>
              <a:rPr lang="en-GB" sz="3600" dirty="0"/>
              <a:t> (~3.5K)</a:t>
            </a:r>
          </a:p>
        </p:txBody>
      </p:sp>
      <p:pic>
        <p:nvPicPr>
          <p:cNvPr id="3" name="Picture 2"/>
          <p:cNvPicPr>
            <a:picLocks noChangeAspect="1"/>
          </p:cNvPicPr>
          <p:nvPr/>
        </p:nvPicPr>
        <p:blipFill>
          <a:blip r:embed="rId3"/>
          <a:stretch>
            <a:fillRect/>
          </a:stretch>
        </p:blipFill>
        <p:spPr>
          <a:xfrm>
            <a:off x="1" y="1"/>
            <a:ext cx="2393244" cy="1366744"/>
          </a:xfrm>
          <a:prstGeom prst="rect">
            <a:avLst/>
          </a:prstGeom>
        </p:spPr>
      </p:pic>
      <p:sp>
        <p:nvSpPr>
          <p:cNvPr id="6" name="Explosion 2 5"/>
          <p:cNvSpPr/>
          <p:nvPr/>
        </p:nvSpPr>
        <p:spPr>
          <a:xfrm>
            <a:off x="214952" y="3020537"/>
            <a:ext cx="865239" cy="678425"/>
          </a:xfrm>
          <a:prstGeom prst="irregularSeal2">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p>
        </p:txBody>
      </p:sp>
      <p:sp>
        <p:nvSpPr>
          <p:cNvPr id="7" name="TextBox 6"/>
          <p:cNvSpPr txBox="1"/>
          <p:nvPr/>
        </p:nvSpPr>
        <p:spPr>
          <a:xfrm rot="19867876">
            <a:off x="261332" y="3186383"/>
            <a:ext cx="688458" cy="369332"/>
          </a:xfrm>
          <a:prstGeom prst="rect">
            <a:avLst/>
          </a:prstGeom>
          <a:noFill/>
        </p:spPr>
        <p:txBody>
          <a:bodyPr wrap="none" rtlCol="0">
            <a:spAutoFit/>
          </a:bodyPr>
          <a:lstStyle/>
          <a:p>
            <a:r>
              <a:rPr lang="en-GB" dirty="0"/>
              <a:t>New!</a:t>
            </a:r>
          </a:p>
        </p:txBody>
      </p:sp>
      <p:pic>
        <p:nvPicPr>
          <p:cNvPr id="8" name="Picture 7"/>
          <p:cNvPicPr>
            <a:picLocks noChangeAspect="1"/>
          </p:cNvPicPr>
          <p:nvPr/>
        </p:nvPicPr>
        <p:blipFill>
          <a:blip r:embed="rId4"/>
          <a:stretch>
            <a:fillRect/>
          </a:stretch>
        </p:blipFill>
        <p:spPr>
          <a:xfrm>
            <a:off x="4763997" y="1825625"/>
            <a:ext cx="7428003" cy="5032375"/>
          </a:xfrm>
          <a:prstGeom prst="rect">
            <a:avLst/>
          </a:prstGeom>
        </p:spPr>
      </p:pic>
    </p:spTree>
    <p:extLst>
      <p:ext uri="{BB962C8B-B14F-4D97-AF65-F5344CB8AC3E}">
        <p14:creationId xmlns:p14="http://schemas.microsoft.com/office/powerpoint/2010/main" val="99302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077" y="1514526"/>
            <a:ext cx="10515600" cy="5117183"/>
          </a:xfrm>
        </p:spPr>
        <p:txBody>
          <a:bodyPr>
            <a:normAutofit fontScale="92500" lnSpcReduction="20000"/>
          </a:bodyPr>
          <a:lstStyle/>
          <a:p>
            <a:r>
              <a:rPr lang="en-GB" dirty="0"/>
              <a:t>Main findings:</a:t>
            </a:r>
            <a:br>
              <a:rPr lang="en-GB" dirty="0"/>
            </a:br>
            <a:endParaRPr lang="en-GB" dirty="0"/>
          </a:p>
          <a:p>
            <a:pPr lvl="1"/>
            <a:r>
              <a:rPr lang="en-GB" dirty="0">
                <a:effectLst>
                  <a:glow rad="127000">
                    <a:srgbClr val="00B0F0">
                      <a:alpha val="43000"/>
                    </a:srgbClr>
                  </a:glow>
                </a:effectLst>
              </a:rPr>
              <a:t>41 DNA SNPs </a:t>
            </a:r>
            <a:r>
              <a:rPr lang="en-GB" dirty="0"/>
              <a:t>linked to concentrations of 33 proteins</a:t>
            </a:r>
            <a:br>
              <a:rPr lang="en-GB" dirty="0"/>
            </a:br>
            <a:endParaRPr lang="en-GB" dirty="0"/>
          </a:p>
          <a:p>
            <a:pPr lvl="1"/>
            <a:r>
              <a:rPr lang="en-GB" dirty="0">
                <a:effectLst>
                  <a:glow rad="127000">
                    <a:srgbClr val="FF1FDF">
                      <a:alpha val="40000"/>
                    </a:srgbClr>
                  </a:glow>
                </a:effectLst>
              </a:rPr>
              <a:t>Methylation levels of 26 DNA sites </a:t>
            </a:r>
            <a:r>
              <a:rPr lang="en-GB" dirty="0"/>
              <a:t>linked to concentrations of 9 proteins</a:t>
            </a:r>
            <a:br>
              <a:rPr lang="en-GB" dirty="0"/>
            </a:br>
            <a:endParaRPr lang="en-GB" dirty="0"/>
          </a:p>
          <a:p>
            <a:pPr lvl="1"/>
            <a:r>
              <a:rPr lang="en-GB" dirty="0"/>
              <a:t>Identified the biological pathways of the </a:t>
            </a:r>
            <a:r>
              <a:rPr lang="en-GB" dirty="0">
                <a:effectLst>
                  <a:glow rad="127000">
                    <a:srgbClr val="FF1FDF">
                      <a:alpha val="40000"/>
                    </a:srgbClr>
                  </a:glow>
                </a:effectLst>
              </a:rPr>
              <a:t>methylation sites</a:t>
            </a:r>
          </a:p>
          <a:p>
            <a:pPr lvl="2"/>
            <a:r>
              <a:rPr lang="en-GB" dirty="0"/>
              <a:t>neurological, immunological and extracellular matrix metabolism</a:t>
            </a:r>
          </a:p>
          <a:p>
            <a:pPr lvl="2"/>
            <a:r>
              <a:rPr lang="en-GB" dirty="0"/>
              <a:t>annotation databases: KEGG and GO</a:t>
            </a:r>
            <a:br>
              <a:rPr lang="en-GB" dirty="0"/>
            </a:br>
            <a:endParaRPr lang="en-GB" dirty="0"/>
          </a:p>
          <a:p>
            <a:pPr lvl="1"/>
            <a:r>
              <a:rPr lang="en-GB" dirty="0"/>
              <a:t>Mendelian randomization</a:t>
            </a:r>
          </a:p>
          <a:p>
            <a:pPr lvl="1"/>
            <a:endParaRPr lang="en-GB" dirty="0"/>
          </a:p>
          <a:p>
            <a:pPr lvl="2"/>
            <a:r>
              <a:rPr lang="en-GB" dirty="0"/>
              <a:t>MDGA1 and KYNU RNA levels alter protein levels</a:t>
            </a:r>
            <a:br>
              <a:rPr lang="en-GB" dirty="0"/>
            </a:br>
            <a:endParaRPr lang="en-GB" dirty="0"/>
          </a:p>
          <a:p>
            <a:pPr lvl="2"/>
            <a:r>
              <a:rPr lang="en-GB" dirty="0"/>
              <a:t>DRAXIN protein levels alter RNA levels</a:t>
            </a:r>
            <a:br>
              <a:rPr lang="en-GB" dirty="0"/>
            </a:br>
            <a:endParaRPr lang="en-GB" dirty="0"/>
          </a:p>
          <a:p>
            <a:pPr lvl="2"/>
            <a:r>
              <a:rPr lang="en-GB" dirty="0"/>
              <a:t>MATN3, MDGA1 and NEP DNA methylation levels </a:t>
            </a:r>
            <a:br>
              <a:rPr lang="en-GB" dirty="0"/>
            </a:br>
            <a:r>
              <a:rPr lang="en-GB" dirty="0"/>
              <a:t>alter protein levels and vice versa</a:t>
            </a:r>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 example</a:t>
            </a:r>
          </a:p>
        </p:txBody>
      </p:sp>
      <p:sp>
        <p:nvSpPr>
          <p:cNvPr id="9" name="Cloud 8"/>
          <p:cNvSpPr>
            <a:spLocks noChangeAspect="1"/>
          </p:cNvSpPr>
          <p:nvPr/>
        </p:nvSpPr>
        <p:spPr>
          <a:xfrm>
            <a:off x="10416070" y="2305039"/>
            <a:ext cx="202433" cy="204201"/>
          </a:xfrm>
          <a:prstGeom prst="cloud">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Grammatical rules for DNA sequence represent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82" t="33119" r="55285" b="27574"/>
          <a:stretch/>
        </p:blipFill>
        <p:spPr bwMode="auto">
          <a:xfrm flipV="1">
            <a:off x="10102585" y="1705431"/>
            <a:ext cx="854512" cy="342141"/>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10425358" y="2053469"/>
            <a:ext cx="185782" cy="206306"/>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Cloud 11"/>
          <p:cNvSpPr>
            <a:spLocks noChangeAspect="1"/>
          </p:cNvSpPr>
          <p:nvPr/>
        </p:nvSpPr>
        <p:spPr>
          <a:xfrm>
            <a:off x="10425972" y="3368394"/>
            <a:ext cx="202433" cy="204201"/>
          </a:xfrm>
          <a:prstGeom prst="cloud">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Grammatical rules for DNA sequence represent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82" t="33119" r="55285" b="27574"/>
          <a:stretch/>
        </p:blipFill>
        <p:spPr bwMode="auto">
          <a:xfrm flipV="1">
            <a:off x="10088268" y="2781026"/>
            <a:ext cx="854512" cy="342141"/>
          </a:xfrm>
          <a:prstGeom prst="rect">
            <a:avLst/>
          </a:prstGeom>
          <a:noFill/>
          <a:extLst>
            <a:ext uri="{909E8E84-426E-40DD-AFC4-6F175D3DCCD1}">
              <a14:hiddenFill xmlns:a14="http://schemas.microsoft.com/office/drawing/2010/main">
                <a:solidFill>
                  <a:srgbClr val="FFFFFF"/>
                </a:solidFill>
              </a14:hiddenFill>
            </a:ext>
          </a:extLst>
        </p:spPr>
      </p:pic>
      <p:sp>
        <p:nvSpPr>
          <p:cNvPr id="15" name="7-Point Star 14"/>
          <p:cNvSpPr/>
          <p:nvPr/>
        </p:nvSpPr>
        <p:spPr>
          <a:xfrm>
            <a:off x="10494749" y="2730561"/>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7" name="Group 16"/>
          <p:cNvGrpSpPr/>
          <p:nvPr/>
        </p:nvGrpSpPr>
        <p:grpSpPr>
          <a:xfrm>
            <a:off x="9227627" y="4718813"/>
            <a:ext cx="991962" cy="299753"/>
            <a:chOff x="5409281" y="1597445"/>
            <a:chExt cx="510463" cy="200660"/>
          </a:xfrm>
        </p:grpSpPr>
        <p:sp>
          <p:nvSpPr>
            <p:cNvPr id="18" name="Freeform 17"/>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a:stCxn id="18" idx="3"/>
              <a:endCxn id="18"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Cloud 31"/>
          <p:cNvSpPr>
            <a:spLocks noChangeAspect="1"/>
          </p:cNvSpPr>
          <p:nvPr/>
        </p:nvSpPr>
        <p:spPr>
          <a:xfrm>
            <a:off x="10861098" y="4685050"/>
            <a:ext cx="393380" cy="396816"/>
          </a:xfrm>
          <a:prstGeom prst="cloud">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own Arrow 33"/>
          <p:cNvSpPr/>
          <p:nvPr/>
        </p:nvSpPr>
        <p:spPr>
          <a:xfrm>
            <a:off x="10434298" y="3123167"/>
            <a:ext cx="185782" cy="206306"/>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5" name="Down Arrow 34"/>
          <p:cNvSpPr/>
          <p:nvPr/>
        </p:nvSpPr>
        <p:spPr>
          <a:xfrm rot="16200000">
            <a:off x="10352848" y="4666617"/>
            <a:ext cx="277529" cy="400908"/>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 name="Cloud 35"/>
          <p:cNvSpPr>
            <a:spLocks noChangeAspect="1"/>
          </p:cNvSpPr>
          <p:nvPr/>
        </p:nvSpPr>
        <p:spPr>
          <a:xfrm>
            <a:off x="9824115" y="5302300"/>
            <a:ext cx="393380" cy="396816"/>
          </a:xfrm>
          <a:prstGeom prst="cloud">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p:cNvGrpSpPr/>
          <p:nvPr/>
        </p:nvGrpSpPr>
        <p:grpSpPr>
          <a:xfrm>
            <a:off x="10802592" y="5303990"/>
            <a:ext cx="991962" cy="299753"/>
            <a:chOff x="5409281" y="1597445"/>
            <a:chExt cx="510463" cy="200660"/>
          </a:xfrm>
        </p:grpSpPr>
        <p:sp>
          <p:nvSpPr>
            <p:cNvPr id="38" name="Freeform 37"/>
            <p:cNvSpPr/>
            <p:nvPr/>
          </p:nvSpPr>
          <p:spPr>
            <a:xfrm>
              <a:off x="5409281" y="1597445"/>
              <a:ext cx="473725" cy="165253"/>
            </a:xfrm>
            <a:custGeom>
              <a:avLst/>
              <a:gdLst>
                <a:gd name="connsiteX0" fmla="*/ 0 w 275422"/>
                <a:gd name="connsiteY0" fmla="*/ 77118 h 77118"/>
                <a:gd name="connsiteX1" fmla="*/ 44067 w 275422"/>
                <a:gd name="connsiteY1" fmla="*/ 22034 h 77118"/>
                <a:gd name="connsiteX2" fmla="*/ 187287 w 275422"/>
                <a:gd name="connsiteY2" fmla="*/ 66101 h 77118"/>
                <a:gd name="connsiteX3" fmla="*/ 275422 w 275422"/>
                <a:gd name="connsiteY3" fmla="*/ 0 h 77118"/>
              </a:gdLst>
              <a:ahLst/>
              <a:cxnLst>
                <a:cxn ang="0">
                  <a:pos x="connsiteX0" y="connsiteY0"/>
                </a:cxn>
                <a:cxn ang="0">
                  <a:pos x="connsiteX1" y="connsiteY1"/>
                </a:cxn>
                <a:cxn ang="0">
                  <a:pos x="connsiteX2" y="connsiteY2"/>
                </a:cxn>
                <a:cxn ang="0">
                  <a:pos x="connsiteX3" y="connsiteY3"/>
                </a:cxn>
              </a:cxnLst>
              <a:rect l="l" t="t" r="r" b="b"/>
              <a:pathLst>
                <a:path w="275422" h="77118">
                  <a:moveTo>
                    <a:pt x="0" y="77118"/>
                  </a:moveTo>
                  <a:cubicBezTo>
                    <a:pt x="6426" y="50494"/>
                    <a:pt x="12853" y="23870"/>
                    <a:pt x="44067" y="22034"/>
                  </a:cubicBezTo>
                  <a:cubicBezTo>
                    <a:pt x="75281" y="20198"/>
                    <a:pt x="148728" y="69773"/>
                    <a:pt x="187287" y="66101"/>
                  </a:cubicBezTo>
                  <a:cubicBezTo>
                    <a:pt x="225846" y="62429"/>
                    <a:pt x="262569" y="16525"/>
                    <a:pt x="275422"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a:stCxn id="38" idx="3"/>
              <a:endCxn id="38" idx="3"/>
            </p:cNvCxnSpPr>
            <p:nvPr/>
          </p:nvCxnSpPr>
          <p:spPr>
            <a:xfrm>
              <a:off x="5883006" y="159744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09281" y="1740759"/>
              <a:ext cx="58069"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8315" y="1696692"/>
              <a:ext cx="51260" cy="219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69201" y="1651011"/>
              <a:ext cx="33533" cy="40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39970" y="1656475"/>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86731" y="1680071"/>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40037" y="1715478"/>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683344" y="1727290"/>
              <a:ext cx="9525" cy="708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34868" y="1739088"/>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80251" y="1727290"/>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18301" y="1697781"/>
              <a:ext cx="26653" cy="590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22690" y="1671243"/>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52848" y="1635836"/>
              <a:ext cx="66896" cy="412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2" name="Down Arrow 51"/>
          <p:cNvSpPr/>
          <p:nvPr/>
        </p:nvSpPr>
        <p:spPr>
          <a:xfrm rot="16200000">
            <a:off x="10360801" y="5271003"/>
            <a:ext cx="277527" cy="400908"/>
          </a:xfrm>
          <a:prstGeom prst="downArrow">
            <a:avLst>
              <a:gd name="adj1" fmla="val 26164"/>
              <a:gd name="adj2" fmla="val 807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5" name="Picture 2" descr="Grammatical rules for DNA sequence represent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82" t="33119" r="55285" b="27574"/>
          <a:stretch/>
        </p:blipFill>
        <p:spPr bwMode="auto">
          <a:xfrm flipV="1">
            <a:off x="9144183" y="6089458"/>
            <a:ext cx="854512" cy="342141"/>
          </a:xfrm>
          <a:prstGeom prst="rect">
            <a:avLst/>
          </a:prstGeom>
          <a:noFill/>
          <a:extLst>
            <a:ext uri="{909E8E84-426E-40DD-AFC4-6F175D3DCCD1}">
              <a14:hiddenFill xmlns:a14="http://schemas.microsoft.com/office/drawing/2010/main">
                <a:solidFill>
                  <a:srgbClr val="FFFFFF"/>
                </a:solidFill>
              </a14:hiddenFill>
            </a:ext>
          </a:extLst>
        </p:spPr>
      </p:pic>
      <p:sp>
        <p:nvSpPr>
          <p:cNvPr id="56" name="7-Point Star 55"/>
          <p:cNvSpPr/>
          <p:nvPr/>
        </p:nvSpPr>
        <p:spPr>
          <a:xfrm>
            <a:off x="9550664" y="6038993"/>
            <a:ext cx="241039" cy="176272"/>
          </a:xfrm>
          <a:prstGeom prst="star7">
            <a:avLst/>
          </a:prstGeom>
          <a:solidFill>
            <a:srgbClr val="FF1FDF"/>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7" name="Up-Down Arrow 56"/>
          <p:cNvSpPr/>
          <p:nvPr/>
        </p:nvSpPr>
        <p:spPr>
          <a:xfrm rot="5400000">
            <a:off x="10331027" y="5861016"/>
            <a:ext cx="303762" cy="76064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8" name="Cloud 57"/>
          <p:cNvSpPr>
            <a:spLocks noChangeAspect="1"/>
          </p:cNvSpPr>
          <p:nvPr/>
        </p:nvSpPr>
        <p:spPr>
          <a:xfrm>
            <a:off x="10935616" y="6065710"/>
            <a:ext cx="397325" cy="400795"/>
          </a:xfrm>
          <a:prstGeom prst="cloud">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46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ounded Rectangle 138"/>
          <p:cNvSpPr/>
          <p:nvPr/>
        </p:nvSpPr>
        <p:spPr>
          <a:xfrm>
            <a:off x="2705100" y="4376133"/>
            <a:ext cx="829550" cy="904784"/>
          </a:xfrm>
          <a:prstGeom prst="roundRect">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lumMod val="75000"/>
                </a:schemeClr>
              </a:solidFill>
            </a:endParaRPr>
          </a:p>
        </p:txBody>
      </p:sp>
      <p:sp>
        <p:nvSpPr>
          <p:cNvPr id="2" name="Content Placeholder 1"/>
          <p:cNvSpPr>
            <a:spLocks noGrp="1"/>
          </p:cNvSpPr>
          <p:nvPr>
            <p:ph sz="half" idx="1"/>
          </p:nvPr>
        </p:nvSpPr>
        <p:spPr>
          <a:xfrm>
            <a:off x="544839" y="1622967"/>
            <a:ext cx="10515600" cy="5117183"/>
          </a:xfrm>
        </p:spPr>
        <p:txBody>
          <a:bodyPr>
            <a:normAutofit/>
          </a:bodyPr>
          <a:lstStyle/>
          <a:p>
            <a:r>
              <a:rPr lang="en-GB" dirty="0"/>
              <a:t>Also explored: Poliovirus receptor (PVR) protein</a:t>
            </a:r>
          </a:p>
          <a:p>
            <a:pPr marL="914400" lvl="1" indent="-457200">
              <a:buFont typeface="+mj-lt"/>
              <a:buAutoNum type="arabicPeriod"/>
            </a:pPr>
            <a:r>
              <a:rPr lang="en-GB" dirty="0">
                <a:effectLst>
                  <a:glow>
                    <a:srgbClr val="0070C0">
                      <a:alpha val="0"/>
                    </a:srgbClr>
                  </a:glow>
                </a:effectLst>
              </a:rPr>
              <a:t>PVR</a:t>
            </a:r>
            <a:r>
              <a:rPr lang="en-GB" dirty="0">
                <a:effectLst>
                  <a:glow rad="127000">
                    <a:srgbClr val="0070C0">
                      <a:alpha val="43000"/>
                    </a:srgbClr>
                  </a:glow>
                </a:effectLst>
              </a:rPr>
              <a:t> gene</a:t>
            </a:r>
            <a:r>
              <a:rPr lang="en-GB" dirty="0"/>
              <a:t> is already implicated in </a:t>
            </a:r>
            <a:r>
              <a:rPr lang="en-GB" dirty="0">
                <a:effectLst>
                  <a:glow rad="127000">
                    <a:schemeClr val="accent2">
                      <a:lumMod val="60000"/>
                      <a:lumOff val="40000"/>
                    </a:schemeClr>
                  </a:glow>
                </a:effectLst>
              </a:rPr>
              <a:t>Alzheimer’s Disease</a:t>
            </a:r>
          </a:p>
          <a:p>
            <a:pPr marL="914400" lvl="1" indent="-457200">
              <a:buFont typeface="+mj-lt"/>
              <a:buAutoNum type="arabicPeriod"/>
            </a:pPr>
            <a:r>
              <a:rPr lang="en-GB" dirty="0"/>
              <a:t>Present study found a </a:t>
            </a:r>
            <a:r>
              <a:rPr lang="en-GB" dirty="0">
                <a:effectLst>
                  <a:glow rad="127000">
                    <a:srgbClr val="00B0F0">
                      <a:alpha val="43000"/>
                    </a:srgbClr>
                  </a:glow>
                </a:effectLst>
              </a:rPr>
              <a:t>SNP (near </a:t>
            </a:r>
            <a:r>
              <a:rPr lang="en-GB" dirty="0">
                <a:effectLst>
                  <a:glow rad="127000">
                    <a:srgbClr val="0070C0">
                      <a:alpha val="43000"/>
                    </a:srgbClr>
                  </a:glow>
                </a:effectLst>
              </a:rPr>
              <a:t>PVR gene</a:t>
            </a:r>
            <a:r>
              <a:rPr lang="en-GB" dirty="0">
                <a:effectLst>
                  <a:glow rad="127000">
                    <a:srgbClr val="00B0F0">
                      <a:alpha val="43000"/>
                    </a:srgbClr>
                  </a:glow>
                </a:effectLst>
              </a:rPr>
              <a:t>) linked to </a:t>
            </a:r>
            <a:r>
              <a:rPr lang="en-GB" dirty="0">
                <a:effectLst>
                  <a:glow rad="127000">
                    <a:schemeClr val="accent4">
                      <a:lumMod val="75000"/>
                      <a:alpha val="43000"/>
                    </a:schemeClr>
                  </a:glow>
                </a:effectLst>
              </a:rPr>
              <a:t>PVR protein levels</a:t>
            </a:r>
          </a:p>
          <a:p>
            <a:pPr marL="914400" lvl="1" indent="-457200">
              <a:buFont typeface="+mj-lt"/>
              <a:buAutoNum type="arabicPeriod"/>
            </a:pPr>
            <a:r>
              <a:rPr lang="en-GB" dirty="0"/>
              <a:t>Is one SNP driving both associations between</a:t>
            </a:r>
          </a:p>
          <a:p>
            <a:pPr lvl="2"/>
            <a:r>
              <a:rPr lang="en-GB" dirty="0"/>
              <a:t>gene and PVR protein levels</a:t>
            </a:r>
          </a:p>
          <a:p>
            <a:pPr lvl="2"/>
            <a:r>
              <a:rPr lang="en-GB" dirty="0"/>
              <a:t>gene and Alzheimer’s Disease?</a:t>
            </a:r>
          </a:p>
          <a:p>
            <a:pPr lvl="1"/>
            <a:endParaRPr lang="en-GB" dirty="0"/>
          </a:p>
          <a:p>
            <a:pPr lvl="1"/>
            <a:endParaRPr lang="en-GB" dirty="0"/>
          </a:p>
          <a:p>
            <a:pPr lvl="1"/>
            <a:endParaRPr lang="en-GB" dirty="0"/>
          </a:p>
          <a:p>
            <a:pPr lvl="1"/>
            <a:endParaRPr lang="en-GB" dirty="0"/>
          </a:p>
          <a:p>
            <a:pPr marL="914400" lvl="1" indent="-457200">
              <a:buFont typeface="+mj-lt"/>
              <a:buAutoNum type="arabicPeriod" startAt="4"/>
            </a:pPr>
            <a:r>
              <a:rPr lang="en-GB" dirty="0"/>
              <a:t>Mendelian randomization: </a:t>
            </a:r>
          </a:p>
          <a:p>
            <a:pPr lvl="2"/>
            <a:r>
              <a:rPr lang="en-GB" dirty="0"/>
              <a:t>Do PVR protein levels cause Alzheimer’s disease or vice versa?</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 example</a:t>
            </a:r>
          </a:p>
        </p:txBody>
      </p:sp>
      <p:pic>
        <p:nvPicPr>
          <p:cNvPr id="53" name="Picture 2" descr="Grammatical rules for DNA sequence represen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011" b="28586"/>
          <a:stretch/>
        </p:blipFill>
        <p:spPr bwMode="auto">
          <a:xfrm flipV="1">
            <a:off x="1463098" y="4023998"/>
            <a:ext cx="6927272" cy="360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6310" y="4625067"/>
            <a:ext cx="666657" cy="369332"/>
          </a:xfrm>
          <a:prstGeom prst="rect">
            <a:avLst/>
          </a:prstGeom>
          <a:noFill/>
        </p:spPr>
        <p:txBody>
          <a:bodyPr wrap="none" rtlCol="0">
            <a:spAutoFit/>
          </a:bodyPr>
          <a:lstStyle/>
          <a:p>
            <a:r>
              <a:rPr lang="en-GB" dirty="0" err="1">
                <a:effectLst>
                  <a:glow rad="127000">
                    <a:schemeClr val="accent4">
                      <a:lumMod val="75000"/>
                      <a:alpha val="43000"/>
                    </a:schemeClr>
                  </a:glow>
                </a:effectLst>
              </a:rPr>
              <a:t>pQTL</a:t>
            </a:r>
            <a:endParaRPr lang="en-GB" dirty="0">
              <a:effectLst>
                <a:glow rad="127000">
                  <a:schemeClr val="accent4">
                    <a:lumMod val="75000"/>
                    <a:alpha val="43000"/>
                  </a:schemeClr>
                </a:glow>
              </a:effectLst>
            </a:endParaRPr>
          </a:p>
        </p:txBody>
      </p:sp>
      <p:sp>
        <p:nvSpPr>
          <p:cNvPr id="54" name="TextBox 53"/>
          <p:cNvSpPr txBox="1"/>
          <p:nvPr/>
        </p:nvSpPr>
        <p:spPr>
          <a:xfrm>
            <a:off x="2871727" y="4419650"/>
            <a:ext cx="558166" cy="369332"/>
          </a:xfrm>
          <a:prstGeom prst="rect">
            <a:avLst/>
          </a:prstGeom>
          <a:noFill/>
        </p:spPr>
        <p:txBody>
          <a:bodyPr wrap="none" rtlCol="0">
            <a:spAutoFit/>
          </a:bodyPr>
          <a:lstStyle/>
          <a:p>
            <a:r>
              <a:rPr lang="en-GB" dirty="0">
                <a:effectLst>
                  <a:glow rad="127000">
                    <a:srgbClr val="00B0F0">
                      <a:alpha val="43000"/>
                    </a:srgbClr>
                  </a:glow>
                </a:effectLst>
              </a:rPr>
              <a:t>SNP</a:t>
            </a:r>
          </a:p>
        </p:txBody>
      </p:sp>
      <p:sp>
        <p:nvSpPr>
          <p:cNvPr id="60" name="TextBox 59"/>
          <p:cNvSpPr txBox="1"/>
          <p:nvPr/>
        </p:nvSpPr>
        <p:spPr>
          <a:xfrm>
            <a:off x="5925186" y="3535228"/>
            <a:ext cx="1071255" cy="646331"/>
          </a:xfrm>
          <a:prstGeom prst="rect">
            <a:avLst/>
          </a:prstGeom>
          <a:noFill/>
        </p:spPr>
        <p:txBody>
          <a:bodyPr wrap="none" rtlCol="0">
            <a:spAutoFit/>
          </a:bodyPr>
          <a:lstStyle/>
          <a:p>
            <a:r>
              <a:rPr lang="en-GB" dirty="0">
                <a:effectLst>
                  <a:glow rad="127000">
                    <a:srgbClr val="0070C0">
                      <a:alpha val="43000"/>
                    </a:srgbClr>
                  </a:glow>
                </a:effectLst>
              </a:rPr>
              <a:t>PVR gene</a:t>
            </a:r>
          </a:p>
          <a:p>
            <a:endParaRPr lang="en-GB" dirty="0"/>
          </a:p>
        </p:txBody>
      </p:sp>
      <p:sp>
        <p:nvSpPr>
          <p:cNvPr id="61" name="Left Brace 60"/>
          <p:cNvSpPr/>
          <p:nvPr/>
        </p:nvSpPr>
        <p:spPr>
          <a:xfrm rot="5400000">
            <a:off x="6324651" y="1982404"/>
            <a:ext cx="123424" cy="4008013"/>
          </a:xfrm>
          <a:prstGeom prst="leftBrace">
            <a:avLst/>
          </a:prstGeom>
          <a:ln w="19050">
            <a:solidFill>
              <a:schemeClr val="tx1"/>
            </a:solidFill>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4136210" y="4427919"/>
            <a:ext cx="558166" cy="369332"/>
          </a:xfrm>
          <a:prstGeom prst="rect">
            <a:avLst/>
          </a:prstGeom>
          <a:noFill/>
        </p:spPr>
        <p:txBody>
          <a:bodyPr wrap="none" rtlCol="0">
            <a:spAutoFit/>
          </a:bodyPr>
          <a:lstStyle/>
          <a:p>
            <a:r>
              <a:rPr lang="en-GB" dirty="0">
                <a:effectLst>
                  <a:glow rad="127000">
                    <a:srgbClr val="00B0F0">
                      <a:alpha val="43000"/>
                    </a:srgbClr>
                  </a:glow>
                </a:effectLst>
              </a:rPr>
              <a:t>SNP</a:t>
            </a:r>
          </a:p>
        </p:txBody>
      </p:sp>
      <p:sp>
        <p:nvSpPr>
          <p:cNvPr id="64" name="TextBox 63"/>
          <p:cNvSpPr txBox="1"/>
          <p:nvPr/>
        </p:nvSpPr>
        <p:spPr>
          <a:xfrm>
            <a:off x="1390714" y="4384382"/>
            <a:ext cx="558166" cy="369332"/>
          </a:xfrm>
          <a:prstGeom prst="rect">
            <a:avLst/>
          </a:prstGeom>
          <a:noFill/>
        </p:spPr>
        <p:txBody>
          <a:bodyPr wrap="none" rtlCol="0">
            <a:spAutoFit/>
          </a:bodyPr>
          <a:lstStyle/>
          <a:p>
            <a:r>
              <a:rPr lang="en-GB" dirty="0">
                <a:effectLst>
                  <a:glow rad="127000">
                    <a:srgbClr val="00B0F0">
                      <a:alpha val="43000"/>
                    </a:srgbClr>
                  </a:glow>
                </a:effectLst>
              </a:rPr>
              <a:t>SNP</a:t>
            </a:r>
          </a:p>
        </p:txBody>
      </p:sp>
      <p:sp>
        <p:nvSpPr>
          <p:cNvPr id="65" name="Left Brace 64"/>
          <p:cNvSpPr/>
          <p:nvPr/>
        </p:nvSpPr>
        <p:spPr>
          <a:xfrm rot="16200000">
            <a:off x="7035064" y="4325720"/>
            <a:ext cx="70537" cy="147782"/>
          </a:xfrm>
          <a:prstGeom prst="leftBrace">
            <a:avLst/>
          </a:prstGeom>
          <a:ln w="19050">
            <a:solidFill>
              <a:schemeClr val="tx1"/>
            </a:solidFill>
          </a:ln>
          <a:effectLst>
            <a:glow rad="101600">
              <a:srgbClr val="00B0F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6793294" y="4406244"/>
            <a:ext cx="558166" cy="369332"/>
          </a:xfrm>
          <a:prstGeom prst="rect">
            <a:avLst/>
          </a:prstGeom>
          <a:noFill/>
        </p:spPr>
        <p:txBody>
          <a:bodyPr wrap="none" rtlCol="0">
            <a:spAutoFit/>
          </a:bodyPr>
          <a:lstStyle/>
          <a:p>
            <a:r>
              <a:rPr lang="en-GB" dirty="0">
                <a:effectLst>
                  <a:glow rad="127000">
                    <a:srgbClr val="00B0F0">
                      <a:alpha val="43000"/>
                    </a:srgbClr>
                  </a:glow>
                </a:effectLst>
              </a:rPr>
              <a:t>SNP</a:t>
            </a:r>
          </a:p>
        </p:txBody>
      </p:sp>
      <p:sp>
        <p:nvSpPr>
          <p:cNvPr id="68" name="Left Brace 67"/>
          <p:cNvSpPr/>
          <p:nvPr/>
        </p:nvSpPr>
        <p:spPr>
          <a:xfrm rot="16200000">
            <a:off x="3094371" y="4310491"/>
            <a:ext cx="70537" cy="147782"/>
          </a:xfrm>
          <a:prstGeom prst="leftBrace">
            <a:avLst/>
          </a:prstGeom>
          <a:ln w="19050">
            <a:solidFill>
              <a:schemeClr val="tx1"/>
            </a:solidFill>
          </a:ln>
          <a:effectLst>
            <a:glow rad="101600">
              <a:srgbClr val="00B0F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Left Brace 68"/>
          <p:cNvSpPr/>
          <p:nvPr/>
        </p:nvSpPr>
        <p:spPr>
          <a:xfrm rot="16200000">
            <a:off x="4380025" y="4354028"/>
            <a:ext cx="70537" cy="147782"/>
          </a:xfrm>
          <a:prstGeom prst="leftBrace">
            <a:avLst/>
          </a:prstGeom>
          <a:ln w="19050">
            <a:solidFill>
              <a:schemeClr val="tx1"/>
            </a:solidFill>
          </a:ln>
          <a:effectLst>
            <a:glow rad="101600">
              <a:srgbClr val="00B0F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Left Brace 69"/>
          <p:cNvSpPr/>
          <p:nvPr/>
        </p:nvSpPr>
        <p:spPr>
          <a:xfrm rot="16200000">
            <a:off x="1634529" y="4292856"/>
            <a:ext cx="70537" cy="147782"/>
          </a:xfrm>
          <a:prstGeom prst="leftBrace">
            <a:avLst/>
          </a:prstGeom>
          <a:ln w="19050">
            <a:solidFill>
              <a:schemeClr val="tx1"/>
            </a:solidFill>
          </a:ln>
          <a:effectLst>
            <a:glow rad="101600">
              <a:srgbClr val="00B0F0">
                <a:alpha val="6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Cloud 70"/>
          <p:cNvSpPr>
            <a:spLocks noChangeAspect="1"/>
          </p:cNvSpPr>
          <p:nvPr/>
        </p:nvSpPr>
        <p:spPr>
          <a:xfrm>
            <a:off x="3028421" y="4964708"/>
            <a:ext cx="202433" cy="204201"/>
          </a:xfrm>
          <a:prstGeom prst="cloud">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051251" y="4628808"/>
            <a:ext cx="728083" cy="738664"/>
          </a:xfrm>
          <a:prstGeom prst="rect">
            <a:avLst/>
          </a:prstGeom>
          <a:noFill/>
          <a:effectLst>
            <a:glow rad="127000">
              <a:schemeClr val="accent4">
                <a:lumMod val="60000"/>
                <a:lumOff val="40000"/>
              </a:schemeClr>
            </a:glow>
          </a:effectLst>
        </p:spPr>
        <p:txBody>
          <a:bodyPr wrap="none" rtlCol="0">
            <a:spAutoFit/>
          </a:bodyPr>
          <a:lstStyle/>
          <a:p>
            <a:pPr algn="ctr"/>
            <a:r>
              <a:rPr lang="en-GB" sz="1400" dirty="0">
                <a:effectLst>
                  <a:glow rad="127000">
                    <a:schemeClr val="accent2">
                      <a:lumMod val="60000"/>
                      <a:lumOff val="40000"/>
                    </a:schemeClr>
                  </a:glow>
                </a:effectLst>
              </a:rPr>
              <a:t>linked</a:t>
            </a:r>
          </a:p>
          <a:p>
            <a:pPr algn="ctr"/>
            <a:r>
              <a:rPr lang="en-GB" sz="1400" dirty="0">
                <a:effectLst>
                  <a:glow rad="127000">
                    <a:schemeClr val="accent2">
                      <a:lumMod val="60000"/>
                      <a:lumOff val="40000"/>
                    </a:schemeClr>
                  </a:glow>
                </a:effectLst>
              </a:rPr>
              <a:t>to</a:t>
            </a:r>
          </a:p>
          <a:p>
            <a:pPr algn="ctr"/>
            <a:r>
              <a:rPr lang="en-GB" sz="1400" dirty="0">
                <a:effectLst>
                  <a:glow rad="127000">
                    <a:schemeClr val="accent2">
                      <a:lumMod val="60000"/>
                      <a:lumOff val="40000"/>
                    </a:schemeClr>
                  </a:glow>
                </a:effectLst>
              </a:rPr>
              <a:t>disease</a:t>
            </a:r>
          </a:p>
        </p:txBody>
      </p:sp>
      <p:sp>
        <p:nvSpPr>
          <p:cNvPr id="77" name="Rounded Rectangle 76"/>
          <p:cNvSpPr/>
          <p:nvPr/>
        </p:nvSpPr>
        <p:spPr>
          <a:xfrm>
            <a:off x="10282928" y="5883978"/>
            <a:ext cx="1786868" cy="754653"/>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Alzheimer’s Disease</a:t>
            </a:r>
          </a:p>
        </p:txBody>
      </p:sp>
      <p:sp>
        <p:nvSpPr>
          <p:cNvPr id="78" name="Down Arrow 77"/>
          <p:cNvSpPr/>
          <p:nvPr/>
        </p:nvSpPr>
        <p:spPr>
          <a:xfrm>
            <a:off x="11220241" y="2316106"/>
            <a:ext cx="745071" cy="354701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1.</a:t>
            </a:r>
          </a:p>
        </p:txBody>
      </p:sp>
      <p:sp>
        <p:nvSpPr>
          <p:cNvPr id="80" name="Down Arrow 79"/>
          <p:cNvSpPr/>
          <p:nvPr/>
        </p:nvSpPr>
        <p:spPr>
          <a:xfrm>
            <a:off x="10396468" y="2324855"/>
            <a:ext cx="752629" cy="173870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2.</a:t>
            </a:r>
          </a:p>
        </p:txBody>
      </p:sp>
      <p:sp>
        <p:nvSpPr>
          <p:cNvPr id="133" name="Rounded Rectangle 132"/>
          <p:cNvSpPr/>
          <p:nvPr/>
        </p:nvSpPr>
        <p:spPr>
          <a:xfrm>
            <a:off x="10181331" y="3974675"/>
            <a:ext cx="1150700" cy="990034"/>
          </a:xfrm>
          <a:prstGeom prst="roundRect">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4">
                    <a:lumMod val="75000"/>
                  </a:schemeClr>
                </a:solidFill>
              </a:rPr>
              <a:t>PVR protein</a:t>
            </a:r>
            <a:br>
              <a:rPr lang="en-GB" dirty="0">
                <a:solidFill>
                  <a:schemeClr val="accent4">
                    <a:lumMod val="75000"/>
                  </a:schemeClr>
                </a:solidFill>
              </a:rPr>
            </a:br>
            <a:r>
              <a:rPr lang="en-GB" dirty="0">
                <a:solidFill>
                  <a:schemeClr val="accent4">
                    <a:lumMod val="75000"/>
                  </a:schemeClr>
                </a:solidFill>
              </a:rPr>
              <a:t>levels</a:t>
            </a:r>
          </a:p>
        </p:txBody>
      </p:sp>
      <p:sp>
        <p:nvSpPr>
          <p:cNvPr id="136" name="Rounded Rectangle 135"/>
          <p:cNvSpPr/>
          <p:nvPr/>
        </p:nvSpPr>
        <p:spPr>
          <a:xfrm>
            <a:off x="10501476" y="1366745"/>
            <a:ext cx="1463835" cy="913443"/>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PVR gene region</a:t>
            </a:r>
          </a:p>
        </p:txBody>
      </p:sp>
      <p:sp>
        <p:nvSpPr>
          <p:cNvPr id="76" name="Cloud 75"/>
          <p:cNvSpPr>
            <a:spLocks noChangeAspect="1"/>
          </p:cNvSpPr>
          <p:nvPr/>
        </p:nvSpPr>
        <p:spPr>
          <a:xfrm>
            <a:off x="11107402" y="4464884"/>
            <a:ext cx="358497" cy="361629"/>
          </a:xfrm>
          <a:prstGeom prst="cloud">
            <a:avLst/>
          </a:prstGeom>
          <a:blipFill dpi="0" rotWithShape="1">
            <a:blip r:embed="rId7"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1" name="Cloud 130"/>
          <p:cNvSpPr>
            <a:spLocks noChangeAspect="1"/>
          </p:cNvSpPr>
          <p:nvPr/>
        </p:nvSpPr>
        <p:spPr>
          <a:xfrm>
            <a:off x="10046593" y="4072750"/>
            <a:ext cx="358497" cy="361629"/>
          </a:xfrm>
          <a:prstGeom prst="cloud">
            <a:avLst/>
          </a:prstGeom>
          <a:blipFill dpi="0" rotWithShape="1">
            <a:blip r:embed="rId7"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8" name="Up-Down Arrow 137"/>
          <p:cNvSpPr/>
          <p:nvPr/>
        </p:nvSpPr>
        <p:spPr>
          <a:xfrm>
            <a:off x="10334298" y="4924588"/>
            <a:ext cx="792016" cy="93852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4.</a:t>
            </a:r>
          </a:p>
        </p:txBody>
      </p:sp>
      <p:sp>
        <p:nvSpPr>
          <p:cNvPr id="6" name="Up-Down Arrow 5"/>
          <p:cNvSpPr/>
          <p:nvPr/>
        </p:nvSpPr>
        <p:spPr>
          <a:xfrm rot="5400000">
            <a:off x="10774139" y="2082631"/>
            <a:ext cx="756489" cy="1078359"/>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TextBox 6"/>
          <p:cNvSpPr txBox="1"/>
          <p:nvPr/>
        </p:nvSpPr>
        <p:spPr>
          <a:xfrm>
            <a:off x="10703792" y="2343052"/>
            <a:ext cx="987771" cy="523220"/>
          </a:xfrm>
          <a:prstGeom prst="rect">
            <a:avLst/>
          </a:prstGeom>
          <a:noFill/>
        </p:spPr>
        <p:txBody>
          <a:bodyPr wrap="none" rtlCol="0">
            <a:spAutoFit/>
          </a:bodyPr>
          <a:lstStyle/>
          <a:p>
            <a:r>
              <a:rPr lang="en-GB" sz="1400" dirty="0"/>
              <a:t>3. Is it the</a:t>
            </a:r>
          </a:p>
          <a:p>
            <a:r>
              <a:rPr lang="en-GB" sz="1400" dirty="0"/>
              <a:t>same SNP?</a:t>
            </a:r>
          </a:p>
        </p:txBody>
      </p:sp>
    </p:spTree>
    <p:extLst>
      <p:ext uri="{BB962C8B-B14F-4D97-AF65-F5344CB8AC3E}">
        <p14:creationId xmlns:p14="http://schemas.microsoft.com/office/powerpoint/2010/main" val="177362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 example</a:t>
            </a:r>
          </a:p>
        </p:txBody>
      </p:sp>
      <p:sp>
        <p:nvSpPr>
          <p:cNvPr id="77" name="Rounded Rectangle 76"/>
          <p:cNvSpPr/>
          <p:nvPr/>
        </p:nvSpPr>
        <p:spPr>
          <a:xfrm>
            <a:off x="4775980" y="5951349"/>
            <a:ext cx="1786868" cy="754653"/>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Outcome</a:t>
            </a:r>
          </a:p>
        </p:txBody>
      </p:sp>
      <p:sp>
        <p:nvSpPr>
          <p:cNvPr id="78" name="Down Arrow 77"/>
          <p:cNvSpPr/>
          <p:nvPr/>
        </p:nvSpPr>
        <p:spPr>
          <a:xfrm>
            <a:off x="5713293" y="2383477"/>
            <a:ext cx="745071" cy="354701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schemeClr val="tx1"/>
              </a:solidFill>
            </a:endParaRPr>
          </a:p>
        </p:txBody>
      </p:sp>
      <p:sp>
        <p:nvSpPr>
          <p:cNvPr id="80" name="Down Arrow 79"/>
          <p:cNvSpPr/>
          <p:nvPr/>
        </p:nvSpPr>
        <p:spPr>
          <a:xfrm>
            <a:off x="4889520" y="2392226"/>
            <a:ext cx="752629" cy="173870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33" name="Rounded Rectangle 132"/>
          <p:cNvSpPr/>
          <p:nvPr/>
        </p:nvSpPr>
        <p:spPr>
          <a:xfrm>
            <a:off x="4674383" y="4152604"/>
            <a:ext cx="1150700" cy="690343"/>
          </a:xfrm>
          <a:prstGeom prst="roundRect">
            <a:avLst/>
          </a:prstGeom>
          <a:solidFill>
            <a:schemeClr val="accent4">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4">
                    <a:lumMod val="75000"/>
                  </a:schemeClr>
                </a:solidFill>
              </a:rPr>
              <a:t>Protein</a:t>
            </a:r>
            <a:br>
              <a:rPr lang="en-GB" dirty="0">
                <a:solidFill>
                  <a:schemeClr val="accent4">
                    <a:lumMod val="75000"/>
                  </a:schemeClr>
                </a:solidFill>
              </a:rPr>
            </a:br>
            <a:r>
              <a:rPr lang="en-GB" dirty="0">
                <a:solidFill>
                  <a:schemeClr val="accent4">
                    <a:lumMod val="75000"/>
                  </a:schemeClr>
                </a:solidFill>
              </a:rPr>
              <a:t>level</a:t>
            </a:r>
          </a:p>
        </p:txBody>
      </p:sp>
      <p:sp>
        <p:nvSpPr>
          <p:cNvPr id="136" name="Rounded Rectangle 135"/>
          <p:cNvSpPr/>
          <p:nvPr/>
        </p:nvSpPr>
        <p:spPr>
          <a:xfrm>
            <a:off x="4994528" y="1434116"/>
            <a:ext cx="1463835" cy="913443"/>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Genetic factors</a:t>
            </a:r>
          </a:p>
        </p:txBody>
      </p:sp>
      <p:sp>
        <p:nvSpPr>
          <p:cNvPr id="76" name="Cloud 75"/>
          <p:cNvSpPr>
            <a:spLocks noChangeAspect="1"/>
          </p:cNvSpPr>
          <p:nvPr/>
        </p:nvSpPr>
        <p:spPr>
          <a:xfrm>
            <a:off x="5567996" y="4481318"/>
            <a:ext cx="358497" cy="361629"/>
          </a:xfrm>
          <a:prstGeom prst="cloud">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1" name="Cloud 130"/>
          <p:cNvSpPr>
            <a:spLocks noChangeAspect="1"/>
          </p:cNvSpPr>
          <p:nvPr/>
        </p:nvSpPr>
        <p:spPr>
          <a:xfrm>
            <a:off x="4539645" y="4140121"/>
            <a:ext cx="358497" cy="361629"/>
          </a:xfrm>
          <a:prstGeom prst="cloud">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8" name="Up-Down Arrow 137"/>
          <p:cNvSpPr/>
          <p:nvPr/>
        </p:nvSpPr>
        <p:spPr>
          <a:xfrm>
            <a:off x="4827350" y="4876295"/>
            <a:ext cx="792016" cy="1054191"/>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6" name="Up-Down Arrow 5"/>
          <p:cNvSpPr/>
          <p:nvPr/>
        </p:nvSpPr>
        <p:spPr>
          <a:xfrm rot="5400000">
            <a:off x="5267191" y="2150002"/>
            <a:ext cx="756489" cy="1078359"/>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7" name="TextBox 6"/>
          <p:cNvSpPr txBox="1"/>
          <p:nvPr/>
        </p:nvSpPr>
        <p:spPr>
          <a:xfrm>
            <a:off x="5196844" y="2410423"/>
            <a:ext cx="987771" cy="523220"/>
          </a:xfrm>
          <a:prstGeom prst="rect">
            <a:avLst/>
          </a:prstGeom>
          <a:noFill/>
        </p:spPr>
        <p:txBody>
          <a:bodyPr wrap="none" rtlCol="0">
            <a:spAutoFit/>
          </a:bodyPr>
          <a:lstStyle/>
          <a:p>
            <a:pPr algn="ctr"/>
            <a:r>
              <a:rPr lang="en-GB" sz="1400" dirty="0"/>
              <a:t>Is it the</a:t>
            </a:r>
          </a:p>
          <a:p>
            <a:pPr algn="ctr"/>
            <a:r>
              <a:rPr lang="en-GB" sz="1400" dirty="0"/>
              <a:t>same SNP?</a:t>
            </a:r>
          </a:p>
        </p:txBody>
      </p:sp>
      <p:sp>
        <p:nvSpPr>
          <p:cNvPr id="31" name="TextBox 30"/>
          <p:cNvSpPr txBox="1"/>
          <p:nvPr/>
        </p:nvSpPr>
        <p:spPr>
          <a:xfrm>
            <a:off x="6234404" y="3636352"/>
            <a:ext cx="830997" cy="369332"/>
          </a:xfrm>
          <a:prstGeom prst="rect">
            <a:avLst/>
          </a:prstGeom>
          <a:noFill/>
        </p:spPr>
        <p:txBody>
          <a:bodyPr wrap="none" rtlCol="0">
            <a:spAutoFit/>
          </a:bodyPr>
          <a:lstStyle/>
          <a:p>
            <a:r>
              <a:rPr lang="en-GB" dirty="0"/>
              <a:t>Known</a:t>
            </a:r>
          </a:p>
        </p:txBody>
      </p:sp>
      <p:sp>
        <p:nvSpPr>
          <p:cNvPr id="32" name="TextBox 31"/>
          <p:cNvSpPr txBox="1"/>
          <p:nvPr/>
        </p:nvSpPr>
        <p:spPr>
          <a:xfrm>
            <a:off x="4695483" y="4980980"/>
            <a:ext cx="1002069" cy="830997"/>
          </a:xfrm>
          <a:prstGeom prst="rect">
            <a:avLst/>
          </a:prstGeom>
          <a:noFill/>
        </p:spPr>
        <p:txBody>
          <a:bodyPr wrap="none" rtlCol="0">
            <a:spAutoFit/>
          </a:bodyPr>
          <a:lstStyle/>
          <a:p>
            <a:pPr algn="ctr"/>
            <a:r>
              <a:rPr lang="en-GB" sz="1600" dirty="0"/>
              <a:t>Direction</a:t>
            </a:r>
          </a:p>
          <a:p>
            <a:pPr algn="ctr"/>
            <a:r>
              <a:rPr lang="en-GB" sz="1600" dirty="0"/>
              <a:t>of</a:t>
            </a:r>
          </a:p>
          <a:p>
            <a:pPr algn="ctr"/>
            <a:r>
              <a:rPr lang="en-GB" sz="1600" dirty="0"/>
              <a:t>causality?</a:t>
            </a:r>
          </a:p>
        </p:txBody>
      </p:sp>
      <p:sp>
        <p:nvSpPr>
          <p:cNvPr id="17" name="TextBox 16"/>
          <p:cNvSpPr txBox="1"/>
          <p:nvPr/>
        </p:nvSpPr>
        <p:spPr>
          <a:xfrm>
            <a:off x="4126132" y="2971925"/>
            <a:ext cx="1402435" cy="830997"/>
          </a:xfrm>
          <a:prstGeom prst="rect">
            <a:avLst/>
          </a:prstGeom>
          <a:noFill/>
        </p:spPr>
        <p:txBody>
          <a:bodyPr wrap="none" rtlCol="0">
            <a:spAutoFit/>
          </a:bodyPr>
          <a:lstStyle/>
          <a:p>
            <a:pPr algn="ctr"/>
            <a:r>
              <a:rPr lang="en-GB" sz="1600" dirty="0"/>
              <a:t>Do genetics</a:t>
            </a:r>
          </a:p>
          <a:p>
            <a:pPr algn="ctr"/>
            <a:r>
              <a:rPr lang="en-GB" sz="1600" dirty="0"/>
              <a:t>influence</a:t>
            </a:r>
          </a:p>
          <a:p>
            <a:pPr algn="ctr"/>
            <a:r>
              <a:rPr lang="en-GB" sz="1600" dirty="0"/>
              <a:t>protein levels?</a:t>
            </a:r>
          </a:p>
        </p:txBody>
      </p:sp>
    </p:spTree>
    <p:extLst>
      <p:ext uri="{BB962C8B-B14F-4D97-AF65-F5344CB8AC3E}">
        <p14:creationId xmlns:p14="http://schemas.microsoft.com/office/powerpoint/2010/main" val="265425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 example</a:t>
            </a:r>
          </a:p>
        </p:txBody>
      </p:sp>
      <p:sp>
        <p:nvSpPr>
          <p:cNvPr id="21" name="Rounded Rectangle 20"/>
          <p:cNvSpPr/>
          <p:nvPr/>
        </p:nvSpPr>
        <p:spPr>
          <a:xfrm>
            <a:off x="2347828" y="3731012"/>
            <a:ext cx="1601375" cy="8531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7030A0"/>
                </a:solidFill>
              </a:rPr>
              <a:t>Confounders</a:t>
            </a:r>
          </a:p>
        </p:txBody>
      </p:sp>
      <p:cxnSp>
        <p:nvCxnSpPr>
          <p:cNvPr id="31" name="Straight Arrow Connector 30"/>
          <p:cNvCxnSpPr>
            <a:endCxn id="33" idx="1"/>
          </p:cNvCxnSpPr>
          <p:nvPr/>
        </p:nvCxnSpPr>
        <p:spPr>
          <a:xfrm>
            <a:off x="3942405" y="4230316"/>
            <a:ext cx="1645273" cy="780426"/>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H="1">
            <a:off x="5289481" y="2701512"/>
            <a:ext cx="14594" cy="538455"/>
          </a:xfrm>
          <a:prstGeom prst="straightConnector1">
            <a:avLst/>
          </a:prstGeom>
          <a:ln w="57150">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3" name="Rounded Rectangle 32"/>
          <p:cNvSpPr/>
          <p:nvPr/>
        </p:nvSpPr>
        <p:spPr>
          <a:xfrm>
            <a:off x="5587678" y="4584165"/>
            <a:ext cx="272798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Outcome</a:t>
            </a:r>
          </a:p>
        </p:txBody>
      </p:sp>
      <p:cxnSp>
        <p:nvCxnSpPr>
          <p:cNvPr id="35" name="Straight Arrow Connector 34"/>
          <p:cNvCxnSpPr/>
          <p:nvPr/>
        </p:nvCxnSpPr>
        <p:spPr>
          <a:xfrm flipH="1">
            <a:off x="6452764" y="4125285"/>
            <a:ext cx="5223" cy="458880"/>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36" name="Rounded Rectangle 35"/>
          <p:cNvSpPr/>
          <p:nvPr/>
        </p:nvSpPr>
        <p:spPr>
          <a:xfrm>
            <a:off x="4149850" y="1923877"/>
            <a:ext cx="2438400" cy="77768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60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effectLst>
                  <a:outerShdw blurRad="508000" dist="38100" dir="13500000" algn="br" rotWithShape="0">
                    <a:prstClr val="black"/>
                  </a:outerShdw>
                </a:effectLst>
              </a:rPr>
              <a:t>Point of intervention</a:t>
            </a:r>
          </a:p>
        </p:txBody>
      </p:sp>
      <p:sp>
        <p:nvSpPr>
          <p:cNvPr id="37" name="Rounded Rectangle 36"/>
          <p:cNvSpPr/>
          <p:nvPr/>
        </p:nvSpPr>
        <p:spPr>
          <a:xfrm>
            <a:off x="4592304" y="3236378"/>
            <a:ext cx="2927292"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Exposure</a:t>
            </a:r>
          </a:p>
        </p:txBody>
      </p:sp>
      <p:cxnSp>
        <p:nvCxnSpPr>
          <p:cNvPr id="38" name="Straight Arrow Connector 37"/>
          <p:cNvCxnSpPr/>
          <p:nvPr/>
        </p:nvCxnSpPr>
        <p:spPr>
          <a:xfrm flipH="1">
            <a:off x="7169081" y="2711812"/>
            <a:ext cx="14594" cy="538455"/>
          </a:xfrm>
          <a:prstGeom prst="straightConnector1">
            <a:avLst/>
          </a:prstGeom>
          <a:ln w="57150">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9" name="Rounded Rectangle 38"/>
          <p:cNvSpPr/>
          <p:nvPr/>
        </p:nvSpPr>
        <p:spPr>
          <a:xfrm>
            <a:off x="6752535" y="1923831"/>
            <a:ext cx="2438400" cy="777681"/>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B0F0"/>
                </a:solidFill>
                <a:effectLst>
                  <a:outerShdw blurRad="508000" dist="38100" dir="13500000" algn="br" rotWithShape="0">
                    <a:prstClr val="black"/>
                  </a:outerShdw>
                </a:effectLst>
              </a:rPr>
              <a:t>Genetics</a:t>
            </a:r>
          </a:p>
        </p:txBody>
      </p:sp>
      <p:sp>
        <p:nvSpPr>
          <p:cNvPr id="40" name="TextBox 39"/>
          <p:cNvSpPr txBox="1"/>
          <p:nvPr/>
        </p:nvSpPr>
        <p:spPr>
          <a:xfrm>
            <a:off x="4512338" y="2719676"/>
            <a:ext cx="830997" cy="369332"/>
          </a:xfrm>
          <a:prstGeom prst="rect">
            <a:avLst/>
          </a:prstGeom>
          <a:noFill/>
        </p:spPr>
        <p:txBody>
          <a:bodyPr wrap="none" rtlCol="0">
            <a:spAutoFit/>
          </a:bodyPr>
          <a:lstStyle/>
          <a:p>
            <a:r>
              <a:rPr lang="en-GB" dirty="0"/>
              <a:t>Known</a:t>
            </a:r>
          </a:p>
        </p:txBody>
      </p:sp>
      <p:sp>
        <p:nvSpPr>
          <p:cNvPr id="41" name="TextBox 40"/>
          <p:cNvSpPr txBox="1"/>
          <p:nvPr/>
        </p:nvSpPr>
        <p:spPr>
          <a:xfrm>
            <a:off x="5594476" y="4104321"/>
            <a:ext cx="943079" cy="369332"/>
          </a:xfrm>
          <a:prstGeom prst="rect">
            <a:avLst/>
          </a:prstGeom>
          <a:noFill/>
        </p:spPr>
        <p:txBody>
          <a:bodyPr wrap="none" rtlCol="0">
            <a:spAutoFit/>
          </a:bodyPr>
          <a:lstStyle/>
          <a:p>
            <a:r>
              <a:rPr lang="en-GB" dirty="0"/>
              <a:t>Possible</a:t>
            </a:r>
          </a:p>
        </p:txBody>
      </p:sp>
      <p:sp>
        <p:nvSpPr>
          <p:cNvPr id="42" name="TextBox 41"/>
          <p:cNvSpPr txBox="1"/>
          <p:nvPr/>
        </p:nvSpPr>
        <p:spPr>
          <a:xfrm>
            <a:off x="6357070" y="2728174"/>
            <a:ext cx="830997" cy="369332"/>
          </a:xfrm>
          <a:prstGeom prst="rect">
            <a:avLst/>
          </a:prstGeom>
          <a:noFill/>
        </p:spPr>
        <p:txBody>
          <a:bodyPr wrap="none" rtlCol="0">
            <a:spAutoFit/>
          </a:bodyPr>
          <a:lstStyle/>
          <a:p>
            <a:r>
              <a:rPr lang="en-GB" dirty="0"/>
              <a:t>Known</a:t>
            </a:r>
          </a:p>
        </p:txBody>
      </p:sp>
      <p:cxnSp>
        <p:nvCxnSpPr>
          <p:cNvPr id="43" name="Straight Arrow Connector 42"/>
          <p:cNvCxnSpPr>
            <a:stCxn id="21" idx="3"/>
            <a:endCxn id="37" idx="1"/>
          </p:cNvCxnSpPr>
          <p:nvPr/>
        </p:nvCxnSpPr>
        <p:spPr>
          <a:xfrm flipV="1">
            <a:off x="3949203" y="3679060"/>
            <a:ext cx="643101" cy="478529"/>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flipH="1">
            <a:off x="8094727" y="2727652"/>
            <a:ext cx="8623" cy="1856513"/>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8094727" y="3178140"/>
            <a:ext cx="445956" cy="769441"/>
          </a:xfrm>
          <a:prstGeom prst="rect">
            <a:avLst/>
          </a:prstGeom>
          <a:noFill/>
        </p:spPr>
        <p:txBody>
          <a:bodyPr wrap="none" rtlCol="0">
            <a:spAutoFit/>
          </a:bodyPr>
          <a:lstStyle/>
          <a:p>
            <a:r>
              <a:rPr lang="en-GB" sz="4400" dirty="0"/>
              <a:t>?</a:t>
            </a:r>
          </a:p>
        </p:txBody>
      </p:sp>
      <p:sp>
        <p:nvSpPr>
          <p:cNvPr id="20" name="TextBox 19"/>
          <p:cNvSpPr txBox="1"/>
          <p:nvPr/>
        </p:nvSpPr>
        <p:spPr>
          <a:xfrm>
            <a:off x="6397144" y="4035754"/>
            <a:ext cx="375424" cy="584775"/>
          </a:xfrm>
          <a:prstGeom prst="rect">
            <a:avLst/>
          </a:prstGeom>
          <a:noFill/>
        </p:spPr>
        <p:txBody>
          <a:bodyPr wrap="none" rtlCol="0">
            <a:spAutoFit/>
          </a:bodyPr>
          <a:lstStyle/>
          <a:p>
            <a:r>
              <a:rPr lang="en-GB" sz="3200" dirty="0"/>
              <a:t>?</a:t>
            </a:r>
          </a:p>
        </p:txBody>
      </p:sp>
    </p:spTree>
    <p:extLst>
      <p:ext uri="{BB962C8B-B14F-4D97-AF65-F5344CB8AC3E}">
        <p14:creationId xmlns:p14="http://schemas.microsoft.com/office/powerpoint/2010/main" val="10279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own Arrow 25"/>
          <p:cNvSpPr/>
          <p:nvPr/>
        </p:nvSpPr>
        <p:spPr>
          <a:xfrm rot="865125">
            <a:off x="10535668" y="3341462"/>
            <a:ext cx="226880" cy="21699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7" name="Title 3"/>
          <p:cNvSpPr>
            <a:spLocks noGrp="1"/>
          </p:cNvSpPr>
          <p:nvPr>
            <p:ph type="title"/>
          </p:nvPr>
        </p:nvSpPr>
        <p:spPr>
          <a:xfrm>
            <a:off x="2705100" y="365125"/>
            <a:ext cx="8648700" cy="1325563"/>
          </a:xfrm>
        </p:spPr>
        <p:txBody>
          <a:bodyPr>
            <a:normAutofit/>
          </a:bodyPr>
          <a:lstStyle/>
          <a:p>
            <a:r>
              <a:rPr lang="en-GB" sz="5400" dirty="0"/>
              <a:t>Integrated -omics</a:t>
            </a:r>
          </a:p>
        </p:txBody>
      </p:sp>
      <p:pic>
        <p:nvPicPr>
          <p:cNvPr id="6" name="Picture 5"/>
          <p:cNvPicPr>
            <a:picLocks noChangeAspect="1"/>
          </p:cNvPicPr>
          <p:nvPr/>
        </p:nvPicPr>
        <p:blipFill>
          <a:blip r:embed="rId4"/>
          <a:stretch>
            <a:fillRect/>
          </a:stretch>
        </p:blipFill>
        <p:spPr>
          <a:xfrm>
            <a:off x="838201" y="2608212"/>
            <a:ext cx="6905624" cy="2241918"/>
          </a:xfrm>
          <a:prstGeom prst="rect">
            <a:avLst/>
          </a:prstGeom>
        </p:spPr>
      </p:pic>
      <p:sp>
        <p:nvSpPr>
          <p:cNvPr id="62" name="Rounded Rectangle 61"/>
          <p:cNvSpPr/>
          <p:nvPr/>
        </p:nvSpPr>
        <p:spPr>
          <a:xfrm>
            <a:off x="10605315" y="1025003"/>
            <a:ext cx="1606809" cy="2371163"/>
          </a:xfrm>
          <a:prstGeom prst="roundRect">
            <a:avLst/>
          </a:prstGeom>
          <a:solidFill>
            <a:schemeClr val="accent6">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67" name="Rounded Rectangle 66"/>
          <p:cNvSpPr/>
          <p:nvPr/>
        </p:nvSpPr>
        <p:spPr>
          <a:xfrm>
            <a:off x="9302695" y="2602418"/>
            <a:ext cx="1032046" cy="690343"/>
          </a:xfrm>
          <a:prstGeom prst="roundRect">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FFFF00"/>
                  </a:solidFill>
                </a:ln>
                <a:solidFill>
                  <a:srgbClr val="FFFF00"/>
                </a:solidFill>
              </a:rPr>
              <a:t>Blood lipids</a:t>
            </a:r>
          </a:p>
        </p:txBody>
      </p:sp>
      <p:sp>
        <p:nvSpPr>
          <p:cNvPr id="70" name="Down Arrow 69"/>
          <p:cNvSpPr/>
          <p:nvPr/>
        </p:nvSpPr>
        <p:spPr>
          <a:xfrm>
            <a:off x="9535979" y="1644949"/>
            <a:ext cx="199885" cy="981039"/>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1" name="Down Arrow 70"/>
          <p:cNvSpPr/>
          <p:nvPr/>
        </p:nvSpPr>
        <p:spPr>
          <a:xfrm rot="5400000">
            <a:off x="9889232" y="1556398"/>
            <a:ext cx="446854" cy="985310"/>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3" name="Down Arrow 122"/>
          <p:cNvSpPr/>
          <p:nvPr/>
        </p:nvSpPr>
        <p:spPr>
          <a:xfrm rot="4097584">
            <a:off x="10544380" y="2214998"/>
            <a:ext cx="224469" cy="75435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6" name="Picture 6" descr="Man Is Smoking A Cigarette. Tobacco Dependence. The Concept Of An Unhealthy  Lifestyle. Vector Illustration In Cartoon Style Royalty Free Cliparts,  Vectors, And Stock Illustration. Image 109675350."/>
          <p:cNvPicPr>
            <a:picLocks noChangeAspect="1" noChangeArrowheads="1"/>
          </p:cNvPicPr>
          <p:nvPr/>
        </p:nvPicPr>
        <p:blipFill rotWithShape="1">
          <a:blip r:embed="rId5">
            <a:extLst>
              <a:ext uri="{28A0092B-C50C-407E-A947-70E740481C1C}">
                <a14:useLocalDpi xmlns:a14="http://schemas.microsoft.com/office/drawing/2010/main" val="0"/>
              </a:ext>
            </a:extLst>
          </a:blip>
          <a:srcRect l="12796" r="9369"/>
          <a:stretch/>
        </p:blipFill>
        <p:spPr bwMode="auto">
          <a:xfrm>
            <a:off x="10741833" y="1300967"/>
            <a:ext cx="1219200" cy="1573381"/>
          </a:xfrm>
          <a:prstGeom prst="rect">
            <a:avLst/>
          </a:prstGeom>
          <a:noFill/>
          <a:extLst>
            <a:ext uri="{909E8E84-426E-40DD-AFC4-6F175D3DCCD1}">
              <a14:hiddenFill xmlns:a14="http://schemas.microsoft.com/office/drawing/2010/main">
                <a:solidFill>
                  <a:srgbClr val="FFFFFF"/>
                </a:solidFill>
              </a14:hiddenFill>
            </a:ext>
          </a:extLst>
        </p:spPr>
      </p:pic>
      <p:sp>
        <p:nvSpPr>
          <p:cNvPr id="65" name="Rounded Rectangle 64"/>
          <p:cNvSpPr/>
          <p:nvPr/>
        </p:nvSpPr>
        <p:spPr>
          <a:xfrm>
            <a:off x="10631227" y="2859088"/>
            <a:ext cx="1263347" cy="490783"/>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Behaviours</a:t>
            </a:r>
          </a:p>
        </p:txBody>
      </p:sp>
      <p:sp>
        <p:nvSpPr>
          <p:cNvPr id="18" name="Rounded Rectangle 17"/>
          <p:cNvSpPr/>
          <p:nvPr/>
        </p:nvSpPr>
        <p:spPr>
          <a:xfrm>
            <a:off x="8896350" y="5422310"/>
            <a:ext cx="1479272" cy="754653"/>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Health outcomes</a:t>
            </a:r>
          </a:p>
        </p:txBody>
      </p:sp>
      <p:sp>
        <p:nvSpPr>
          <p:cNvPr id="19" name="Down Arrow 18"/>
          <p:cNvSpPr/>
          <p:nvPr/>
        </p:nvSpPr>
        <p:spPr>
          <a:xfrm>
            <a:off x="9620004" y="3321296"/>
            <a:ext cx="253974" cy="20724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Down Arrow 19"/>
          <p:cNvSpPr/>
          <p:nvPr/>
        </p:nvSpPr>
        <p:spPr>
          <a:xfrm rot="18054106">
            <a:off x="10159865" y="1054009"/>
            <a:ext cx="291810" cy="841751"/>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1" name="Rounded Rectangle 120"/>
          <p:cNvSpPr/>
          <p:nvPr/>
        </p:nvSpPr>
        <p:spPr>
          <a:xfrm>
            <a:off x="8987825" y="726019"/>
            <a:ext cx="1038808" cy="913443"/>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Genetic factors</a:t>
            </a:r>
          </a:p>
        </p:txBody>
      </p:sp>
      <p:sp>
        <p:nvSpPr>
          <p:cNvPr id="3" name="Rectangle 2"/>
          <p:cNvSpPr/>
          <p:nvPr/>
        </p:nvSpPr>
        <p:spPr>
          <a:xfrm>
            <a:off x="726178" y="5349334"/>
            <a:ext cx="5501121" cy="830997"/>
          </a:xfrm>
          <a:prstGeom prst="rect">
            <a:avLst/>
          </a:prstGeom>
        </p:spPr>
        <p:txBody>
          <a:bodyPr wrap="none">
            <a:spAutoFit/>
          </a:bodyPr>
          <a:lstStyle/>
          <a:p>
            <a:r>
              <a:rPr lang="en-GB" sz="2400" dirty="0"/>
              <a:t>“Do genetic associations with serum lipids </a:t>
            </a:r>
          </a:p>
          <a:p>
            <a:r>
              <a:rPr lang="en-GB" sz="2400" dirty="0"/>
              <a:t>  </a:t>
            </a:r>
            <a:r>
              <a:rPr lang="en-GB" sz="2400" u="sng" dirty="0"/>
              <a:t>differ</a:t>
            </a:r>
            <a:r>
              <a:rPr lang="en-GB" sz="2400" dirty="0"/>
              <a:t> by smoking status?”</a:t>
            </a:r>
          </a:p>
        </p:txBody>
      </p:sp>
      <p:sp>
        <p:nvSpPr>
          <p:cNvPr id="21" name="TextBox 20"/>
          <p:cNvSpPr txBox="1"/>
          <p:nvPr/>
        </p:nvSpPr>
        <p:spPr>
          <a:xfrm>
            <a:off x="10026633" y="1056760"/>
            <a:ext cx="830997" cy="369332"/>
          </a:xfrm>
          <a:prstGeom prst="rect">
            <a:avLst/>
          </a:prstGeom>
          <a:noFill/>
        </p:spPr>
        <p:txBody>
          <a:bodyPr wrap="none" rtlCol="0">
            <a:spAutoFit/>
          </a:bodyPr>
          <a:lstStyle/>
          <a:p>
            <a:r>
              <a:rPr lang="en-GB" dirty="0"/>
              <a:t>Known</a:t>
            </a:r>
          </a:p>
        </p:txBody>
      </p:sp>
      <p:sp>
        <p:nvSpPr>
          <p:cNvPr id="22" name="TextBox 21"/>
          <p:cNvSpPr txBox="1"/>
          <p:nvPr/>
        </p:nvSpPr>
        <p:spPr>
          <a:xfrm>
            <a:off x="9315413" y="1582804"/>
            <a:ext cx="830997" cy="369332"/>
          </a:xfrm>
          <a:prstGeom prst="rect">
            <a:avLst/>
          </a:prstGeom>
          <a:noFill/>
        </p:spPr>
        <p:txBody>
          <a:bodyPr wrap="none" rtlCol="0">
            <a:spAutoFit/>
          </a:bodyPr>
          <a:lstStyle/>
          <a:p>
            <a:r>
              <a:rPr lang="en-GB" dirty="0"/>
              <a:t>Known</a:t>
            </a:r>
          </a:p>
        </p:txBody>
      </p:sp>
      <p:sp>
        <p:nvSpPr>
          <p:cNvPr id="23" name="TextBox 22"/>
          <p:cNvSpPr txBox="1"/>
          <p:nvPr/>
        </p:nvSpPr>
        <p:spPr>
          <a:xfrm>
            <a:off x="10013581" y="2289269"/>
            <a:ext cx="830997" cy="369332"/>
          </a:xfrm>
          <a:prstGeom prst="rect">
            <a:avLst/>
          </a:prstGeom>
          <a:noFill/>
        </p:spPr>
        <p:txBody>
          <a:bodyPr wrap="none" rtlCol="0">
            <a:spAutoFit/>
          </a:bodyPr>
          <a:lstStyle/>
          <a:p>
            <a:r>
              <a:rPr lang="en-GB" dirty="0"/>
              <a:t>Known</a:t>
            </a:r>
          </a:p>
        </p:txBody>
      </p:sp>
      <p:sp>
        <p:nvSpPr>
          <p:cNvPr id="24" name="TextBox 23"/>
          <p:cNvSpPr txBox="1"/>
          <p:nvPr/>
        </p:nvSpPr>
        <p:spPr>
          <a:xfrm>
            <a:off x="9730912" y="4201424"/>
            <a:ext cx="830997" cy="369332"/>
          </a:xfrm>
          <a:prstGeom prst="rect">
            <a:avLst/>
          </a:prstGeom>
          <a:noFill/>
        </p:spPr>
        <p:txBody>
          <a:bodyPr wrap="none" rtlCol="0">
            <a:spAutoFit/>
          </a:bodyPr>
          <a:lstStyle/>
          <a:p>
            <a:r>
              <a:rPr lang="en-GB" dirty="0"/>
              <a:t>Known</a:t>
            </a:r>
          </a:p>
        </p:txBody>
      </p:sp>
      <p:sp>
        <p:nvSpPr>
          <p:cNvPr id="25" name="TextBox 24"/>
          <p:cNvSpPr txBox="1"/>
          <p:nvPr/>
        </p:nvSpPr>
        <p:spPr>
          <a:xfrm>
            <a:off x="10073977" y="1871868"/>
            <a:ext cx="292068" cy="369332"/>
          </a:xfrm>
          <a:prstGeom prst="rect">
            <a:avLst/>
          </a:prstGeom>
          <a:noFill/>
        </p:spPr>
        <p:txBody>
          <a:bodyPr wrap="none" rtlCol="0">
            <a:spAutoFit/>
          </a:bodyPr>
          <a:lstStyle/>
          <a:p>
            <a:r>
              <a:rPr lang="en-GB" dirty="0"/>
              <a:t>?</a:t>
            </a:r>
          </a:p>
        </p:txBody>
      </p:sp>
      <p:sp>
        <p:nvSpPr>
          <p:cNvPr id="27" name="TextBox 26"/>
          <p:cNvSpPr txBox="1"/>
          <p:nvPr/>
        </p:nvSpPr>
        <p:spPr>
          <a:xfrm>
            <a:off x="10584756" y="4499590"/>
            <a:ext cx="830997" cy="369332"/>
          </a:xfrm>
          <a:prstGeom prst="rect">
            <a:avLst/>
          </a:prstGeom>
          <a:noFill/>
        </p:spPr>
        <p:txBody>
          <a:bodyPr wrap="none" rtlCol="0">
            <a:spAutoFit/>
          </a:bodyPr>
          <a:lstStyle/>
          <a:p>
            <a:r>
              <a:rPr lang="en-GB" dirty="0"/>
              <a:t>Known</a:t>
            </a:r>
          </a:p>
        </p:txBody>
      </p:sp>
      <p:sp>
        <p:nvSpPr>
          <p:cNvPr id="28" name="Down Arrow 27"/>
          <p:cNvSpPr/>
          <p:nvPr/>
        </p:nvSpPr>
        <p:spPr>
          <a:xfrm>
            <a:off x="9107457" y="1663702"/>
            <a:ext cx="172392" cy="3685632"/>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TextBox 28"/>
          <p:cNvSpPr txBox="1"/>
          <p:nvPr/>
        </p:nvSpPr>
        <p:spPr>
          <a:xfrm>
            <a:off x="8437501" y="2306350"/>
            <a:ext cx="830997" cy="369332"/>
          </a:xfrm>
          <a:prstGeom prst="rect">
            <a:avLst/>
          </a:prstGeom>
          <a:noFill/>
        </p:spPr>
        <p:txBody>
          <a:bodyPr wrap="none" rtlCol="0">
            <a:spAutoFit/>
          </a:bodyPr>
          <a:lstStyle/>
          <a:p>
            <a:r>
              <a:rPr lang="en-GB" dirty="0"/>
              <a:t>Known</a:t>
            </a:r>
          </a:p>
        </p:txBody>
      </p:sp>
    </p:spTree>
    <p:extLst>
      <p:ext uri="{BB962C8B-B14F-4D97-AF65-F5344CB8AC3E}">
        <p14:creationId xmlns:p14="http://schemas.microsoft.com/office/powerpoint/2010/main" val="9021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a:xfrm>
            <a:off x="9469109" y="1132114"/>
            <a:ext cx="188432" cy="14330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Down Arrow 20"/>
          <p:cNvSpPr/>
          <p:nvPr/>
        </p:nvSpPr>
        <p:spPr>
          <a:xfrm rot="19480885">
            <a:off x="8643630" y="1186712"/>
            <a:ext cx="268186" cy="151311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7" name="Title 3"/>
          <p:cNvSpPr>
            <a:spLocks noGrp="1"/>
          </p:cNvSpPr>
          <p:nvPr>
            <p:ph type="title"/>
          </p:nvPr>
        </p:nvSpPr>
        <p:spPr>
          <a:xfrm>
            <a:off x="2705100" y="365125"/>
            <a:ext cx="8648700" cy="1325563"/>
          </a:xfrm>
        </p:spPr>
        <p:txBody>
          <a:bodyPr>
            <a:normAutofit/>
          </a:bodyPr>
          <a:lstStyle/>
          <a:p>
            <a:r>
              <a:rPr lang="en-GB" sz="5400" dirty="0"/>
              <a:t>Integrated -omics</a:t>
            </a:r>
          </a:p>
        </p:txBody>
      </p:sp>
      <p:pic>
        <p:nvPicPr>
          <p:cNvPr id="3" name="Picture 2"/>
          <p:cNvPicPr>
            <a:picLocks noChangeAspect="1"/>
          </p:cNvPicPr>
          <p:nvPr/>
        </p:nvPicPr>
        <p:blipFill>
          <a:blip r:embed="rId4"/>
          <a:stretch>
            <a:fillRect/>
          </a:stretch>
        </p:blipFill>
        <p:spPr>
          <a:xfrm>
            <a:off x="912422" y="2336406"/>
            <a:ext cx="6924675" cy="2324100"/>
          </a:xfrm>
          <a:prstGeom prst="rect">
            <a:avLst/>
          </a:prstGeom>
        </p:spPr>
      </p:pic>
      <p:sp>
        <p:nvSpPr>
          <p:cNvPr id="9" name="Rounded Rectangle 8"/>
          <p:cNvSpPr/>
          <p:nvPr/>
        </p:nvSpPr>
        <p:spPr>
          <a:xfrm>
            <a:off x="9141518" y="617708"/>
            <a:ext cx="1032046" cy="690343"/>
          </a:xfrm>
          <a:prstGeom prst="roundRect">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a:solidFill>
                    <a:srgbClr val="FFFF00"/>
                  </a:solidFill>
                </a:ln>
                <a:solidFill>
                  <a:srgbClr val="FFFF00"/>
                </a:solidFill>
              </a:rPr>
              <a:t>Bio markers</a:t>
            </a:r>
          </a:p>
        </p:txBody>
      </p:sp>
      <p:sp>
        <p:nvSpPr>
          <p:cNvPr id="12" name="Down Arrow 11"/>
          <p:cNvSpPr/>
          <p:nvPr/>
        </p:nvSpPr>
        <p:spPr>
          <a:xfrm rot="2235692">
            <a:off x="10059219" y="1470989"/>
            <a:ext cx="276787" cy="12193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ounded Rectangle 13"/>
          <p:cNvSpPr/>
          <p:nvPr/>
        </p:nvSpPr>
        <p:spPr>
          <a:xfrm>
            <a:off x="10375622" y="190625"/>
            <a:ext cx="1290033" cy="1559084"/>
          </a:xfrm>
          <a:prstGeom prst="round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tx1"/>
                </a:solidFill>
              </a:rPr>
              <a:t>Personal,</a:t>
            </a:r>
          </a:p>
          <a:p>
            <a:pPr algn="ctr"/>
            <a:r>
              <a:rPr lang="en-GB" sz="1600" dirty="0">
                <a:solidFill>
                  <a:schemeClr val="tx1"/>
                </a:solidFill>
              </a:rPr>
              <a:t>Social</a:t>
            </a:r>
          </a:p>
          <a:p>
            <a:pPr algn="ctr"/>
            <a:r>
              <a:rPr lang="en-GB" sz="1600" dirty="0">
                <a:solidFill>
                  <a:schemeClr val="tx1"/>
                </a:solidFill>
              </a:rPr>
              <a:t>and</a:t>
            </a:r>
          </a:p>
          <a:p>
            <a:pPr algn="ctr"/>
            <a:r>
              <a:rPr lang="en-GB" sz="1600" dirty="0">
                <a:solidFill>
                  <a:schemeClr val="tx1"/>
                </a:solidFill>
              </a:rPr>
              <a:t>Health-related</a:t>
            </a:r>
          </a:p>
          <a:p>
            <a:pPr algn="ctr"/>
            <a:r>
              <a:rPr lang="en-GB" sz="1600" dirty="0">
                <a:solidFill>
                  <a:schemeClr val="tx1"/>
                </a:solidFill>
              </a:rPr>
              <a:t>variables</a:t>
            </a:r>
          </a:p>
        </p:txBody>
      </p:sp>
      <p:sp>
        <p:nvSpPr>
          <p:cNvPr id="15" name="Rounded Rectangle 14"/>
          <p:cNvSpPr/>
          <p:nvPr/>
        </p:nvSpPr>
        <p:spPr>
          <a:xfrm>
            <a:off x="8796202" y="5634426"/>
            <a:ext cx="1479272" cy="754653"/>
          </a:xfrm>
          <a:prstGeom prst="roundRect">
            <a:avLst/>
          </a:prstGeom>
          <a:solidFill>
            <a:schemeClr val="accent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Outcomes</a:t>
            </a:r>
          </a:p>
        </p:txBody>
      </p:sp>
      <p:sp>
        <p:nvSpPr>
          <p:cNvPr id="17" name="Down Arrow 16"/>
          <p:cNvSpPr/>
          <p:nvPr/>
        </p:nvSpPr>
        <p:spPr>
          <a:xfrm>
            <a:off x="9382012" y="3498456"/>
            <a:ext cx="253974" cy="207243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ounded Rectangle 18"/>
          <p:cNvSpPr/>
          <p:nvPr/>
        </p:nvSpPr>
        <p:spPr>
          <a:xfrm>
            <a:off x="7973855" y="475273"/>
            <a:ext cx="1038808" cy="913443"/>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Genetic factors</a:t>
            </a:r>
          </a:p>
        </p:txBody>
      </p:sp>
      <p:sp>
        <p:nvSpPr>
          <p:cNvPr id="20" name="Rounded Rectangle 19"/>
          <p:cNvSpPr/>
          <p:nvPr/>
        </p:nvSpPr>
        <p:spPr>
          <a:xfrm>
            <a:off x="8968575" y="2596888"/>
            <a:ext cx="1122765" cy="864286"/>
          </a:xfrm>
          <a:prstGeom prst="roundRect">
            <a:avLst/>
          </a:prstGeom>
          <a:solidFill>
            <a:srgbClr val="FF1FD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Machine learning model</a:t>
            </a:r>
          </a:p>
        </p:txBody>
      </p:sp>
      <p:sp>
        <p:nvSpPr>
          <p:cNvPr id="5" name="Rectangle 4"/>
          <p:cNvSpPr/>
          <p:nvPr/>
        </p:nvSpPr>
        <p:spPr>
          <a:xfrm>
            <a:off x="397901" y="5634426"/>
            <a:ext cx="8140242" cy="646331"/>
          </a:xfrm>
          <a:prstGeom prst="rect">
            <a:avLst/>
          </a:prstGeom>
        </p:spPr>
        <p:txBody>
          <a:bodyPr wrap="none">
            <a:spAutoFit/>
          </a:bodyPr>
          <a:lstStyle/>
          <a:p>
            <a:r>
              <a:rPr lang="en-GB" dirty="0"/>
              <a:t>“Can these factors predict limiting long-term illness one and five years from baseline,</a:t>
            </a:r>
          </a:p>
          <a:p>
            <a:r>
              <a:rPr lang="en-GB" dirty="0"/>
              <a:t>using machine learning models?”</a:t>
            </a:r>
          </a:p>
        </p:txBody>
      </p:sp>
    </p:spTree>
    <p:extLst>
      <p:ext uri="{BB962C8B-B14F-4D97-AF65-F5344CB8AC3E}">
        <p14:creationId xmlns:p14="http://schemas.microsoft.com/office/powerpoint/2010/main" val="311289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2393244" cy="1366744"/>
          </a:xfrm>
          <a:prstGeom prst="rect">
            <a:avLst/>
          </a:prstGeom>
        </p:spPr>
      </p:pic>
      <p:sp>
        <p:nvSpPr>
          <p:cNvPr id="66" name="Title 3"/>
          <p:cNvSpPr txBox="1">
            <a:spLocks/>
          </p:cNvSpPr>
          <p:nvPr/>
        </p:nvSpPr>
        <p:spPr>
          <a:xfrm>
            <a:off x="1440024" y="2602420"/>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a:t>Integrated -omics</a:t>
            </a:r>
          </a:p>
        </p:txBody>
      </p:sp>
    </p:spTree>
    <p:extLst>
      <p:ext uri="{BB962C8B-B14F-4D97-AF65-F5344CB8AC3E}">
        <p14:creationId xmlns:p14="http://schemas.microsoft.com/office/powerpoint/2010/main" val="99490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Causal inference</a:t>
            </a:r>
          </a:p>
          <a:p>
            <a:pPr lvl="1"/>
            <a:r>
              <a:rPr lang="en-GB" dirty="0"/>
              <a:t>Mendelian Randomization (MR)</a:t>
            </a:r>
          </a:p>
          <a:p>
            <a:pPr lvl="2"/>
            <a:r>
              <a:rPr lang="en-GB" dirty="0"/>
              <a:t>Genetic variants</a:t>
            </a:r>
          </a:p>
          <a:p>
            <a:pPr lvl="3"/>
            <a:r>
              <a:rPr lang="en-GB" dirty="0"/>
              <a:t>are nature’s randomization</a:t>
            </a:r>
          </a:p>
          <a:p>
            <a:pPr lvl="3"/>
            <a:r>
              <a:rPr lang="en-GB" dirty="0"/>
              <a:t>are not subject to reverse causation</a:t>
            </a:r>
          </a:p>
          <a:p>
            <a:pPr lvl="3"/>
            <a:r>
              <a:rPr lang="en-GB" dirty="0"/>
              <a:t>can be used as proxies for exposures</a:t>
            </a:r>
          </a:p>
          <a:p>
            <a:pPr lvl="1"/>
            <a:r>
              <a:rPr lang="en-GB" dirty="0"/>
              <a:t>There are many new variations on MR</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Integrated -omics</a:t>
            </a:r>
          </a:p>
        </p:txBody>
      </p:sp>
      <p:pic>
        <p:nvPicPr>
          <p:cNvPr id="3" name="Picture 2"/>
          <p:cNvPicPr>
            <a:picLocks noChangeAspect="1"/>
          </p:cNvPicPr>
          <p:nvPr/>
        </p:nvPicPr>
        <p:blipFill>
          <a:blip r:embed="rId4"/>
          <a:stretch>
            <a:fillRect/>
          </a:stretch>
        </p:blipFill>
        <p:spPr>
          <a:xfrm>
            <a:off x="6710654" y="1690688"/>
            <a:ext cx="5145268" cy="2261880"/>
          </a:xfrm>
          <a:prstGeom prst="rect">
            <a:avLst/>
          </a:prstGeom>
        </p:spPr>
      </p:pic>
      <p:sp>
        <p:nvSpPr>
          <p:cNvPr id="4" name="Curved Right Arrow 3"/>
          <p:cNvSpPr/>
          <p:nvPr/>
        </p:nvSpPr>
        <p:spPr>
          <a:xfrm rot="16200000">
            <a:off x="9024327" y="2045731"/>
            <a:ext cx="517923" cy="4121661"/>
          </a:xfrm>
          <a:prstGeom prst="curvedRightArrow">
            <a:avLst>
              <a:gd name="adj1" fmla="val 25000"/>
              <a:gd name="adj2" fmla="val 84589"/>
              <a:gd name="adj3" fmla="val 3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7222458" y="5326839"/>
            <a:ext cx="4722703" cy="1477328"/>
          </a:xfrm>
          <a:prstGeom prst="rect">
            <a:avLst/>
          </a:prstGeom>
        </p:spPr>
        <p:txBody>
          <a:bodyPr wrap="none">
            <a:spAutoFit/>
          </a:bodyPr>
          <a:lstStyle/>
          <a:p>
            <a:r>
              <a:rPr lang="en-GB" dirty="0"/>
              <a:t>Image credit / recommended reading: Zheng J, </a:t>
            </a:r>
          </a:p>
          <a:p>
            <a:r>
              <a:rPr lang="en-GB" dirty="0"/>
              <a:t>Baird D, Borges MC </a:t>
            </a:r>
            <a:r>
              <a:rPr lang="en-GB" i="1" dirty="0"/>
              <a:t>et al</a:t>
            </a:r>
            <a:r>
              <a:rPr lang="en-GB" dirty="0"/>
              <a:t>. Recent Developments </a:t>
            </a:r>
          </a:p>
          <a:p>
            <a:r>
              <a:rPr lang="en-GB" dirty="0"/>
              <a:t>in Mendelian Randomization Studies. </a:t>
            </a:r>
            <a:r>
              <a:rPr lang="en-GB" dirty="0" err="1"/>
              <a:t>Curr</a:t>
            </a:r>
            <a:r>
              <a:rPr lang="en-GB" dirty="0"/>
              <a:t> </a:t>
            </a:r>
          </a:p>
          <a:p>
            <a:r>
              <a:rPr lang="en-GB" dirty="0" err="1"/>
              <a:t>Epidemiol</a:t>
            </a:r>
            <a:r>
              <a:rPr lang="en-GB" dirty="0"/>
              <a:t> Rep 4, 330–345 (2017)</a:t>
            </a:r>
          </a:p>
          <a:p>
            <a:r>
              <a:rPr lang="en-GB" dirty="0">
                <a:hlinkClick r:id="rId5"/>
              </a:rPr>
              <a:t>https://doi.org/10.1007/s40471-017-0128-6</a:t>
            </a:r>
            <a:endParaRPr lang="en-GB" dirty="0"/>
          </a:p>
        </p:txBody>
      </p:sp>
      <p:sp>
        <p:nvSpPr>
          <p:cNvPr id="5" name="Rectangle 4"/>
          <p:cNvSpPr/>
          <p:nvPr/>
        </p:nvSpPr>
        <p:spPr>
          <a:xfrm>
            <a:off x="53765" y="5326839"/>
            <a:ext cx="5302670" cy="1477328"/>
          </a:xfrm>
          <a:prstGeom prst="rect">
            <a:avLst/>
          </a:prstGeom>
        </p:spPr>
        <p:txBody>
          <a:bodyPr wrap="none">
            <a:spAutoFit/>
          </a:bodyPr>
          <a:lstStyle/>
          <a:p>
            <a:r>
              <a:rPr lang="en-GB" dirty="0"/>
              <a:t>Recommended reading: Burgess S, Davey Smith G, </a:t>
            </a:r>
          </a:p>
          <a:p>
            <a:r>
              <a:rPr lang="en-GB" dirty="0"/>
              <a:t>Davies NM </a:t>
            </a:r>
            <a:r>
              <a:rPr lang="en-GB" i="1" dirty="0"/>
              <a:t>et al.</a:t>
            </a:r>
            <a:r>
              <a:rPr lang="en-GB" dirty="0"/>
              <a:t> Guidelines for performing Mendelian </a:t>
            </a:r>
          </a:p>
          <a:p>
            <a:r>
              <a:rPr lang="en-GB" dirty="0"/>
              <a:t>randomization investigations [version 2; peer review: </a:t>
            </a:r>
          </a:p>
          <a:p>
            <a:r>
              <a:rPr lang="en-GB" dirty="0"/>
              <a:t>2 approved]. </a:t>
            </a:r>
            <a:r>
              <a:rPr lang="en-GB" i="1" dirty="0" err="1"/>
              <a:t>Wellcome</a:t>
            </a:r>
            <a:r>
              <a:rPr lang="en-GB" i="1" dirty="0"/>
              <a:t> Open Res</a:t>
            </a:r>
            <a:r>
              <a:rPr lang="en-GB" dirty="0"/>
              <a:t>, 4:186 (2020)</a:t>
            </a:r>
          </a:p>
          <a:p>
            <a:r>
              <a:rPr lang="en-GB" dirty="0">
                <a:hlinkClick r:id="rId6"/>
              </a:rPr>
              <a:t>https://doi.org/10.12688/wellcomeopenres.15555.2</a:t>
            </a:r>
            <a:r>
              <a:rPr lang="en-GB" dirty="0"/>
              <a:t>  </a:t>
            </a:r>
          </a:p>
        </p:txBody>
      </p:sp>
    </p:spTree>
    <p:extLst>
      <p:ext uri="{BB962C8B-B14F-4D97-AF65-F5344CB8AC3E}">
        <p14:creationId xmlns:p14="http://schemas.microsoft.com/office/powerpoint/2010/main" val="54438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19" name="Rounded Rectangle 18"/>
          <p:cNvSpPr/>
          <p:nvPr/>
        </p:nvSpPr>
        <p:spPr>
          <a:xfrm>
            <a:off x="2347828" y="3731012"/>
            <a:ext cx="1601375" cy="8531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7030A0"/>
                </a:solidFill>
              </a:rPr>
              <a:t>Confounders</a:t>
            </a:r>
          </a:p>
        </p:txBody>
      </p:sp>
      <p:cxnSp>
        <p:nvCxnSpPr>
          <p:cNvPr id="20" name="Straight Arrow Connector 19"/>
          <p:cNvCxnSpPr>
            <a:endCxn id="24" idx="1"/>
          </p:cNvCxnSpPr>
          <p:nvPr/>
        </p:nvCxnSpPr>
        <p:spPr>
          <a:xfrm>
            <a:off x="3942405" y="4230316"/>
            <a:ext cx="1645273" cy="780426"/>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a:off x="5289481" y="2701512"/>
            <a:ext cx="14594" cy="538455"/>
          </a:xfrm>
          <a:prstGeom prst="straightConnector1">
            <a:avLst/>
          </a:prstGeom>
          <a:ln w="57150">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a:xfrm>
            <a:off x="5587678" y="4584165"/>
            <a:ext cx="272798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25" name="Straight Arrow Connector 24"/>
          <p:cNvCxnSpPr/>
          <p:nvPr/>
        </p:nvCxnSpPr>
        <p:spPr>
          <a:xfrm flipH="1">
            <a:off x="6452764" y="4125285"/>
            <a:ext cx="5223" cy="458880"/>
          </a:xfrm>
          <a:prstGeom prst="straightConnector1">
            <a:avLst/>
          </a:prstGeom>
          <a:ln w="57150">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4149850" y="1923877"/>
            <a:ext cx="2438400" cy="77768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solidFill>
              <a:srgbClr val="60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effectLst>
                  <a:outerShdw blurRad="508000" dist="38100" dir="13500000" algn="br" rotWithShape="0">
                    <a:prstClr val="black"/>
                  </a:outerShdw>
                </a:effectLst>
              </a:rPr>
              <a:t>Statins, </a:t>
            </a:r>
            <a:r>
              <a:rPr lang="en-GB" sz="3600" b="1" dirty="0" err="1">
                <a:solidFill>
                  <a:schemeClr val="bg1"/>
                </a:solidFill>
                <a:effectLst>
                  <a:outerShdw blurRad="508000" dist="38100" dir="13500000" algn="br" rotWithShape="0">
                    <a:prstClr val="black"/>
                  </a:outerShdw>
                </a:effectLst>
              </a:rPr>
              <a:t>etc</a:t>
            </a:r>
            <a:endParaRPr lang="en-GB" sz="3600" b="1" dirty="0">
              <a:solidFill>
                <a:schemeClr val="bg1"/>
              </a:solidFill>
              <a:effectLst>
                <a:outerShdw blurRad="508000" dist="38100" dir="13500000" algn="br" rotWithShape="0">
                  <a:prstClr val="black"/>
                </a:outerShdw>
              </a:effectLst>
            </a:endParaRPr>
          </a:p>
        </p:txBody>
      </p:sp>
      <p:sp>
        <p:nvSpPr>
          <p:cNvPr id="28" name="Rounded Rectangle 27"/>
          <p:cNvSpPr/>
          <p:nvPr/>
        </p:nvSpPr>
        <p:spPr>
          <a:xfrm>
            <a:off x="4592304" y="3236378"/>
            <a:ext cx="2927292"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Blood cholesterol (LDL)</a:t>
            </a:r>
          </a:p>
        </p:txBody>
      </p:sp>
      <p:cxnSp>
        <p:nvCxnSpPr>
          <p:cNvPr id="29" name="Straight Arrow Connector 28"/>
          <p:cNvCxnSpPr/>
          <p:nvPr/>
        </p:nvCxnSpPr>
        <p:spPr>
          <a:xfrm flipH="1">
            <a:off x="7169081" y="2711812"/>
            <a:ext cx="14594" cy="538455"/>
          </a:xfrm>
          <a:prstGeom prst="straightConnector1">
            <a:avLst/>
          </a:prstGeom>
          <a:ln w="57150">
            <a:solidFill>
              <a:schemeClr val="bg1">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4" name="Rounded Rectangle 33"/>
          <p:cNvSpPr/>
          <p:nvPr/>
        </p:nvSpPr>
        <p:spPr>
          <a:xfrm>
            <a:off x="6752535" y="1923831"/>
            <a:ext cx="2438400" cy="777681"/>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B0F0"/>
                </a:solidFill>
                <a:effectLst>
                  <a:outerShdw blurRad="508000" dist="38100" dir="13500000" algn="br" rotWithShape="0">
                    <a:prstClr val="black"/>
                  </a:outerShdw>
                </a:effectLst>
              </a:rPr>
              <a:t>Genetics</a:t>
            </a:r>
          </a:p>
        </p:txBody>
      </p:sp>
      <p:sp>
        <p:nvSpPr>
          <p:cNvPr id="2" name="TextBox 1"/>
          <p:cNvSpPr txBox="1"/>
          <p:nvPr/>
        </p:nvSpPr>
        <p:spPr>
          <a:xfrm>
            <a:off x="4512338" y="2719676"/>
            <a:ext cx="830997" cy="369332"/>
          </a:xfrm>
          <a:prstGeom prst="rect">
            <a:avLst/>
          </a:prstGeom>
          <a:noFill/>
        </p:spPr>
        <p:txBody>
          <a:bodyPr wrap="none" rtlCol="0">
            <a:spAutoFit/>
          </a:bodyPr>
          <a:lstStyle/>
          <a:p>
            <a:r>
              <a:rPr lang="en-GB" dirty="0"/>
              <a:t>Known</a:t>
            </a:r>
          </a:p>
        </p:txBody>
      </p:sp>
      <p:sp>
        <p:nvSpPr>
          <p:cNvPr id="46" name="TextBox 45"/>
          <p:cNvSpPr txBox="1"/>
          <p:nvPr/>
        </p:nvSpPr>
        <p:spPr>
          <a:xfrm>
            <a:off x="5594476" y="4104321"/>
            <a:ext cx="943079" cy="369332"/>
          </a:xfrm>
          <a:prstGeom prst="rect">
            <a:avLst/>
          </a:prstGeom>
          <a:noFill/>
        </p:spPr>
        <p:txBody>
          <a:bodyPr wrap="none" rtlCol="0">
            <a:spAutoFit/>
          </a:bodyPr>
          <a:lstStyle/>
          <a:p>
            <a:r>
              <a:rPr lang="en-GB" dirty="0"/>
              <a:t>Possible</a:t>
            </a:r>
          </a:p>
        </p:txBody>
      </p:sp>
      <p:sp>
        <p:nvSpPr>
          <p:cNvPr id="47" name="TextBox 46"/>
          <p:cNvSpPr txBox="1"/>
          <p:nvPr/>
        </p:nvSpPr>
        <p:spPr>
          <a:xfrm>
            <a:off x="6357070" y="2728174"/>
            <a:ext cx="830997" cy="369332"/>
          </a:xfrm>
          <a:prstGeom prst="rect">
            <a:avLst/>
          </a:prstGeom>
          <a:noFill/>
        </p:spPr>
        <p:txBody>
          <a:bodyPr wrap="none" rtlCol="0">
            <a:spAutoFit/>
          </a:bodyPr>
          <a:lstStyle/>
          <a:p>
            <a:r>
              <a:rPr lang="en-GB" dirty="0"/>
              <a:t>Known</a:t>
            </a:r>
          </a:p>
        </p:txBody>
      </p:sp>
      <p:cxnSp>
        <p:nvCxnSpPr>
          <p:cNvPr id="50" name="Straight Arrow Connector 49"/>
          <p:cNvCxnSpPr>
            <a:stCxn id="19" idx="3"/>
            <a:endCxn id="28" idx="1"/>
          </p:cNvCxnSpPr>
          <p:nvPr/>
        </p:nvCxnSpPr>
        <p:spPr>
          <a:xfrm flipV="1">
            <a:off x="3949203" y="3679060"/>
            <a:ext cx="643101" cy="478529"/>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60" name="Straight Arrow Connector 59"/>
          <p:cNvCxnSpPr/>
          <p:nvPr/>
        </p:nvCxnSpPr>
        <p:spPr>
          <a:xfrm flipH="1">
            <a:off x="8094727" y="2727652"/>
            <a:ext cx="8623" cy="1856513"/>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62" name="TextBox 61"/>
          <p:cNvSpPr txBox="1"/>
          <p:nvPr/>
        </p:nvSpPr>
        <p:spPr>
          <a:xfrm>
            <a:off x="8094727" y="3178140"/>
            <a:ext cx="445956" cy="769441"/>
          </a:xfrm>
          <a:prstGeom prst="rect">
            <a:avLst/>
          </a:prstGeom>
          <a:noFill/>
        </p:spPr>
        <p:txBody>
          <a:bodyPr wrap="none" rtlCol="0">
            <a:spAutoFit/>
          </a:bodyPr>
          <a:lstStyle/>
          <a:p>
            <a:r>
              <a:rPr lang="en-GB" sz="4400" dirty="0"/>
              <a:t>?</a:t>
            </a:r>
          </a:p>
        </p:txBody>
      </p:sp>
      <p:sp>
        <p:nvSpPr>
          <p:cNvPr id="21"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Tree>
    <p:extLst>
      <p:ext uri="{BB962C8B-B14F-4D97-AF65-F5344CB8AC3E}">
        <p14:creationId xmlns:p14="http://schemas.microsoft.com/office/powerpoint/2010/main" val="385325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effectLst>
                <a:outerShdw blurRad="50800" dist="50800" dir="1320000" algn="ctr" rotWithShape="0">
                  <a:srgbClr val="000000">
                    <a:alpha val="43137"/>
                  </a:srgbClr>
                </a:outerShdw>
              </a:effectLst>
            </a:endParaRPr>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sp>
        <p:nvSpPr>
          <p:cNvPr id="6" name="Rounded Rectangle 5"/>
          <p:cNvSpPr/>
          <p:nvPr/>
        </p:nvSpPr>
        <p:spPr>
          <a:xfrm>
            <a:off x="1032387" y="2407971"/>
            <a:ext cx="2438400" cy="77768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60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effectLst>
                  <a:outerShdw blurRad="508000" dist="38100" dir="13500000" algn="br" rotWithShape="0">
                    <a:prstClr val="black"/>
                  </a:outerShdw>
                </a:effectLst>
              </a:rPr>
              <a:t>Statins, </a:t>
            </a:r>
            <a:r>
              <a:rPr lang="en-GB" sz="3600" b="1" dirty="0" err="1">
                <a:solidFill>
                  <a:schemeClr val="bg1"/>
                </a:solidFill>
                <a:effectLst>
                  <a:outerShdw blurRad="508000" dist="38100" dir="13500000" algn="br" rotWithShape="0">
                    <a:prstClr val="black"/>
                  </a:outerShdw>
                </a:effectLst>
              </a:rPr>
              <a:t>etc</a:t>
            </a:r>
            <a:endParaRPr lang="en-GB" sz="3600" b="1" dirty="0">
              <a:solidFill>
                <a:schemeClr val="bg1"/>
              </a:solidFill>
              <a:effectLst>
                <a:outerShdw blurRad="508000" dist="38100" dir="13500000" algn="br" rotWithShape="0">
                  <a:prstClr val="black"/>
                </a:outerShdw>
              </a:effectLst>
            </a:endParaRPr>
          </a:p>
        </p:txBody>
      </p:sp>
      <p:sp>
        <p:nvSpPr>
          <p:cNvPr id="10" name="Rounded Rectangle 9"/>
          <p:cNvSpPr/>
          <p:nvPr/>
        </p:nvSpPr>
        <p:spPr>
          <a:xfrm>
            <a:off x="481780" y="3612320"/>
            <a:ext cx="1386349"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Blood cholesterol (LDL)</a:t>
            </a:r>
          </a:p>
        </p:txBody>
      </p:sp>
      <p:cxnSp>
        <p:nvCxnSpPr>
          <p:cNvPr id="11" name="Straight Arrow Connector 10"/>
          <p:cNvCxnSpPr>
            <a:endCxn id="10" idx="0"/>
          </p:cNvCxnSpPr>
          <p:nvPr/>
        </p:nvCxnSpPr>
        <p:spPr>
          <a:xfrm flipH="1">
            <a:off x="1174955" y="3185652"/>
            <a:ext cx="162234" cy="426668"/>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1331206" y="3058979"/>
            <a:ext cx="295274" cy="523220"/>
          </a:xfrm>
          <a:prstGeom prst="rect">
            <a:avLst/>
          </a:prstGeom>
          <a:noFill/>
        </p:spPr>
        <p:txBody>
          <a:bodyPr wrap="none" rtlCol="0">
            <a:spAutoFit/>
          </a:bodyPr>
          <a:lstStyle/>
          <a:p>
            <a:r>
              <a:rPr lang="en-GB" sz="2800" dirty="0">
                <a:solidFill>
                  <a:srgbClr val="00B050"/>
                </a:solidFill>
              </a:rPr>
              <a:t>-</a:t>
            </a:r>
          </a:p>
        </p:txBody>
      </p:sp>
      <p:sp>
        <p:nvSpPr>
          <p:cNvPr id="14" name="Rounded Rectangle 13"/>
          <p:cNvSpPr/>
          <p:nvPr/>
        </p:nvSpPr>
        <p:spPr>
          <a:xfrm>
            <a:off x="2320413" y="3644531"/>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15" name="Straight Arrow Connector 14"/>
          <p:cNvCxnSpPr>
            <a:endCxn id="14" idx="0"/>
          </p:cNvCxnSpPr>
          <p:nvPr/>
        </p:nvCxnSpPr>
        <p:spPr>
          <a:xfrm>
            <a:off x="2999476" y="3185652"/>
            <a:ext cx="176344" cy="458879"/>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3083530" y="3089008"/>
            <a:ext cx="612668" cy="523220"/>
          </a:xfrm>
          <a:prstGeom prst="rect">
            <a:avLst/>
          </a:prstGeom>
          <a:noFill/>
        </p:spPr>
        <p:txBody>
          <a:bodyPr wrap="none" rtlCol="0">
            <a:spAutoFit/>
          </a:bodyPr>
          <a:lstStyle/>
          <a:p>
            <a:r>
              <a:rPr lang="en-GB" sz="2800" dirty="0">
                <a:solidFill>
                  <a:srgbClr val="FF0000"/>
                </a:solidFill>
              </a:rPr>
              <a:t>+ ?</a:t>
            </a:r>
          </a:p>
        </p:txBody>
      </p:sp>
    </p:spTree>
    <p:extLst>
      <p:ext uri="{BB962C8B-B14F-4D97-AF65-F5344CB8AC3E}">
        <p14:creationId xmlns:p14="http://schemas.microsoft.com/office/powerpoint/2010/main" val="72072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cxnSp>
        <p:nvCxnSpPr>
          <p:cNvPr id="11" name="Straight Arrow Connector 10"/>
          <p:cNvCxnSpPr/>
          <p:nvPr/>
        </p:nvCxnSpPr>
        <p:spPr>
          <a:xfrm flipH="1">
            <a:off x="2172018" y="3185606"/>
            <a:ext cx="14594" cy="538455"/>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174941" y="3080527"/>
            <a:ext cx="295274" cy="523220"/>
          </a:xfrm>
          <a:prstGeom prst="rect">
            <a:avLst/>
          </a:prstGeom>
          <a:noFill/>
        </p:spPr>
        <p:txBody>
          <a:bodyPr wrap="none" rtlCol="0">
            <a:spAutoFit/>
          </a:bodyPr>
          <a:lstStyle/>
          <a:p>
            <a:r>
              <a:rPr lang="en-GB" sz="2800" dirty="0">
                <a:solidFill>
                  <a:srgbClr val="00B050"/>
                </a:solidFill>
              </a:rPr>
              <a:t>-</a:t>
            </a:r>
          </a:p>
        </p:txBody>
      </p:sp>
      <p:sp>
        <p:nvSpPr>
          <p:cNvPr id="14" name="Rounded Rectangle 13"/>
          <p:cNvSpPr/>
          <p:nvPr/>
        </p:nvSpPr>
        <p:spPr>
          <a:xfrm>
            <a:off x="1301710" y="5068305"/>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15" name="Straight Arrow Connector 14"/>
          <p:cNvCxnSpPr>
            <a:endCxn id="14" idx="0"/>
          </p:cNvCxnSpPr>
          <p:nvPr/>
        </p:nvCxnSpPr>
        <p:spPr>
          <a:xfrm flipH="1">
            <a:off x="2157117" y="4609425"/>
            <a:ext cx="14901" cy="45888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166796" y="4545085"/>
            <a:ext cx="612668" cy="523220"/>
          </a:xfrm>
          <a:prstGeom prst="rect">
            <a:avLst/>
          </a:prstGeom>
          <a:noFill/>
        </p:spPr>
        <p:txBody>
          <a:bodyPr wrap="none" rtlCol="0">
            <a:spAutoFit/>
          </a:bodyPr>
          <a:lstStyle/>
          <a:p>
            <a:r>
              <a:rPr lang="en-GB" sz="2800" dirty="0">
                <a:solidFill>
                  <a:srgbClr val="FF0000"/>
                </a:solidFill>
              </a:rPr>
              <a:t>+ ?</a:t>
            </a:r>
          </a:p>
        </p:txBody>
      </p:sp>
      <p:sp>
        <p:nvSpPr>
          <p:cNvPr id="18" name="Rounded Rectangle 17"/>
          <p:cNvSpPr/>
          <p:nvPr/>
        </p:nvSpPr>
        <p:spPr>
          <a:xfrm>
            <a:off x="1032387" y="2407971"/>
            <a:ext cx="2438400" cy="77768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60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effectLst>
                  <a:outerShdw blurRad="508000" dist="38100" dir="13500000" algn="br" rotWithShape="0">
                    <a:prstClr val="black"/>
                  </a:outerShdw>
                </a:effectLst>
              </a:rPr>
              <a:t>Statins, </a:t>
            </a:r>
            <a:r>
              <a:rPr lang="en-GB" sz="3600" b="1" dirty="0" err="1">
                <a:solidFill>
                  <a:schemeClr val="bg1"/>
                </a:solidFill>
                <a:effectLst>
                  <a:outerShdw blurRad="508000" dist="38100" dir="13500000" algn="br" rotWithShape="0">
                    <a:prstClr val="black"/>
                  </a:outerShdw>
                </a:effectLst>
              </a:rPr>
              <a:t>etc</a:t>
            </a:r>
            <a:endParaRPr lang="en-GB" sz="3600" b="1" dirty="0">
              <a:solidFill>
                <a:schemeClr val="bg1"/>
              </a:solidFill>
              <a:effectLst>
                <a:outerShdw blurRad="508000" dist="38100" dir="13500000" algn="br" rotWithShape="0">
                  <a:prstClr val="black"/>
                </a:outerShdw>
              </a:effectLst>
            </a:endParaRPr>
          </a:p>
        </p:txBody>
      </p:sp>
      <p:sp>
        <p:nvSpPr>
          <p:cNvPr id="19" name="Rounded Rectangle 18"/>
          <p:cNvSpPr/>
          <p:nvPr/>
        </p:nvSpPr>
        <p:spPr>
          <a:xfrm>
            <a:off x="1474840" y="3720472"/>
            <a:ext cx="1386349"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Blood cholesterol (LDL)</a:t>
            </a:r>
          </a:p>
        </p:txBody>
      </p:sp>
    </p:spTree>
    <p:extLst>
      <p:ext uri="{BB962C8B-B14F-4D97-AF65-F5344CB8AC3E}">
        <p14:creationId xmlns:p14="http://schemas.microsoft.com/office/powerpoint/2010/main" val="211821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cxnSp>
        <p:nvCxnSpPr>
          <p:cNvPr id="11" name="Straight Arrow Connector 10"/>
          <p:cNvCxnSpPr/>
          <p:nvPr/>
        </p:nvCxnSpPr>
        <p:spPr>
          <a:xfrm flipH="1">
            <a:off x="2172018" y="3185606"/>
            <a:ext cx="14594" cy="538455"/>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174941" y="3080527"/>
            <a:ext cx="295274" cy="523220"/>
          </a:xfrm>
          <a:prstGeom prst="rect">
            <a:avLst/>
          </a:prstGeom>
          <a:noFill/>
        </p:spPr>
        <p:txBody>
          <a:bodyPr wrap="none" rtlCol="0">
            <a:spAutoFit/>
          </a:bodyPr>
          <a:lstStyle/>
          <a:p>
            <a:r>
              <a:rPr lang="en-GB" sz="2800" dirty="0">
                <a:solidFill>
                  <a:srgbClr val="00B050"/>
                </a:solidFill>
              </a:rPr>
              <a:t>-</a:t>
            </a:r>
          </a:p>
        </p:txBody>
      </p:sp>
      <p:sp>
        <p:nvSpPr>
          <p:cNvPr id="14" name="Rounded Rectangle 13"/>
          <p:cNvSpPr/>
          <p:nvPr/>
        </p:nvSpPr>
        <p:spPr>
          <a:xfrm>
            <a:off x="1301710" y="5068305"/>
            <a:ext cx="1710813" cy="853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of dementia</a:t>
            </a:r>
          </a:p>
        </p:txBody>
      </p:sp>
      <p:cxnSp>
        <p:nvCxnSpPr>
          <p:cNvPr id="15" name="Straight Arrow Connector 14"/>
          <p:cNvCxnSpPr>
            <a:endCxn id="14" idx="0"/>
          </p:cNvCxnSpPr>
          <p:nvPr/>
        </p:nvCxnSpPr>
        <p:spPr>
          <a:xfrm flipH="1">
            <a:off x="2157117" y="4609425"/>
            <a:ext cx="14901" cy="45888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2166796" y="4545085"/>
            <a:ext cx="612668" cy="523220"/>
          </a:xfrm>
          <a:prstGeom prst="rect">
            <a:avLst/>
          </a:prstGeom>
          <a:noFill/>
        </p:spPr>
        <p:txBody>
          <a:bodyPr wrap="none" rtlCol="0">
            <a:spAutoFit/>
          </a:bodyPr>
          <a:lstStyle/>
          <a:p>
            <a:r>
              <a:rPr lang="en-GB" sz="2800" dirty="0">
                <a:solidFill>
                  <a:srgbClr val="FF0000"/>
                </a:solidFill>
              </a:rPr>
              <a:t>+ ?</a:t>
            </a:r>
          </a:p>
        </p:txBody>
      </p:sp>
      <p:sp>
        <p:nvSpPr>
          <p:cNvPr id="18" name="Rounded Rectangle 17"/>
          <p:cNvSpPr/>
          <p:nvPr/>
        </p:nvSpPr>
        <p:spPr>
          <a:xfrm>
            <a:off x="1032387" y="2407971"/>
            <a:ext cx="2438400" cy="77768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solidFill>
              <a:srgbClr val="601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effectLst>
                  <a:outerShdw blurRad="508000" dist="38100" dir="13500000" algn="br" rotWithShape="0">
                    <a:prstClr val="black"/>
                  </a:outerShdw>
                </a:effectLst>
              </a:rPr>
              <a:t>Statins, </a:t>
            </a:r>
            <a:r>
              <a:rPr lang="en-GB" sz="3600" b="1" dirty="0" err="1">
                <a:solidFill>
                  <a:schemeClr val="bg1"/>
                </a:solidFill>
                <a:effectLst>
                  <a:outerShdw blurRad="508000" dist="38100" dir="13500000" algn="br" rotWithShape="0">
                    <a:prstClr val="black"/>
                  </a:outerShdw>
                </a:effectLst>
              </a:rPr>
              <a:t>etc</a:t>
            </a:r>
            <a:endParaRPr lang="en-GB" sz="3600" b="1" dirty="0">
              <a:solidFill>
                <a:schemeClr val="bg1"/>
              </a:solidFill>
              <a:effectLst>
                <a:outerShdw blurRad="508000" dist="38100" dir="13500000" algn="br" rotWithShape="0">
                  <a:prstClr val="black"/>
                </a:outerShdw>
              </a:effectLst>
            </a:endParaRPr>
          </a:p>
        </p:txBody>
      </p:sp>
      <p:sp>
        <p:nvSpPr>
          <p:cNvPr id="19" name="Rounded Rectangle 18"/>
          <p:cNvSpPr/>
          <p:nvPr/>
        </p:nvSpPr>
        <p:spPr>
          <a:xfrm>
            <a:off x="1474840" y="3720472"/>
            <a:ext cx="1386349"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Blood cholesterol (LDL)</a:t>
            </a:r>
          </a:p>
        </p:txBody>
      </p:sp>
      <p:sp>
        <p:nvSpPr>
          <p:cNvPr id="13" name="Rounded Rectangle 12"/>
          <p:cNvSpPr/>
          <p:nvPr/>
        </p:nvSpPr>
        <p:spPr>
          <a:xfrm>
            <a:off x="3343202" y="4288146"/>
            <a:ext cx="1601375" cy="8531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7030A0"/>
                </a:solidFill>
              </a:rPr>
              <a:t>Confounders</a:t>
            </a:r>
          </a:p>
        </p:txBody>
      </p:sp>
      <p:cxnSp>
        <p:nvCxnSpPr>
          <p:cNvPr id="20" name="Straight Arrow Connector 19"/>
          <p:cNvCxnSpPr>
            <a:endCxn id="14" idx="3"/>
          </p:cNvCxnSpPr>
          <p:nvPr/>
        </p:nvCxnSpPr>
        <p:spPr>
          <a:xfrm flipH="1">
            <a:off x="3012523" y="4692220"/>
            <a:ext cx="330679" cy="802662"/>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endCxn id="19" idx="3"/>
          </p:cNvCxnSpPr>
          <p:nvPr/>
        </p:nvCxnSpPr>
        <p:spPr>
          <a:xfrm flipH="1" flipV="1">
            <a:off x="2861189" y="4163154"/>
            <a:ext cx="470500" cy="518154"/>
          </a:xfrm>
          <a:prstGeom prst="straightConnector1">
            <a:avLst/>
          </a:prstGeom>
          <a:ln w="57150">
            <a:solidFill>
              <a:schemeClr val="tx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2769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Example: Dementia and LDL-cholesterol</a:t>
            </a:r>
          </a:p>
          <a:p>
            <a:pPr lvl="2"/>
            <a:endParaRPr lang="en-GB" dirty="0"/>
          </a:p>
        </p:txBody>
      </p:sp>
      <p:pic>
        <p:nvPicPr>
          <p:cNvPr id="16" name="Picture 15"/>
          <p:cNvPicPr>
            <a:picLocks noChangeAspect="1"/>
          </p:cNvPicPr>
          <p:nvPr/>
        </p:nvPicPr>
        <p:blipFill>
          <a:blip r:embed="rId3"/>
          <a:stretch>
            <a:fillRect/>
          </a:stretch>
        </p:blipFill>
        <p:spPr>
          <a:xfrm>
            <a:off x="1" y="1"/>
            <a:ext cx="2393244" cy="1366744"/>
          </a:xfrm>
          <a:prstGeom prst="rect">
            <a:avLst/>
          </a:prstGeom>
        </p:spPr>
      </p:pic>
      <p:sp>
        <p:nvSpPr>
          <p:cNvPr id="8" name="Title 3"/>
          <p:cNvSpPr>
            <a:spLocks noGrp="1"/>
          </p:cNvSpPr>
          <p:nvPr>
            <p:ph type="title"/>
          </p:nvPr>
        </p:nvSpPr>
        <p:spPr>
          <a:xfrm>
            <a:off x="2705100" y="365125"/>
            <a:ext cx="8648700" cy="1325563"/>
          </a:xfrm>
        </p:spPr>
        <p:txBody>
          <a:bodyPr>
            <a:normAutofit/>
          </a:bodyPr>
          <a:lstStyle/>
          <a:p>
            <a:r>
              <a:rPr lang="en-GB" sz="5400" dirty="0"/>
              <a:t>Mendelian Randomization</a:t>
            </a:r>
          </a:p>
        </p:txBody>
      </p:sp>
      <p:sp>
        <p:nvSpPr>
          <p:cNvPr id="7" name="Rectangle 6"/>
          <p:cNvSpPr/>
          <p:nvPr/>
        </p:nvSpPr>
        <p:spPr>
          <a:xfrm>
            <a:off x="7171780" y="4549676"/>
            <a:ext cx="5020220" cy="2308324"/>
          </a:xfrm>
          <a:prstGeom prst="rect">
            <a:avLst/>
          </a:prstGeom>
        </p:spPr>
        <p:txBody>
          <a:bodyPr wrap="none">
            <a:spAutoFit/>
          </a:bodyPr>
          <a:lstStyle/>
          <a:p>
            <a:r>
              <a:rPr lang="en-GB" dirty="0"/>
              <a:t>Benn M, </a:t>
            </a:r>
            <a:r>
              <a:rPr lang="en-GB" dirty="0" err="1"/>
              <a:t>Nordestgaard</a:t>
            </a:r>
            <a:r>
              <a:rPr lang="en-GB" dirty="0"/>
              <a:t> BG, </a:t>
            </a:r>
            <a:r>
              <a:rPr lang="en-GB" dirty="0" err="1"/>
              <a:t>Frikke</a:t>
            </a:r>
            <a:r>
              <a:rPr lang="en-GB" dirty="0"/>
              <a:t>-Schmidt R, </a:t>
            </a:r>
          </a:p>
          <a:p>
            <a:r>
              <a:rPr lang="en-GB" dirty="0" err="1"/>
              <a:t>Tybjærg</a:t>
            </a:r>
            <a:r>
              <a:rPr lang="en-GB" dirty="0"/>
              <a:t>-Hansen A. Low LDL cholesterol, </a:t>
            </a:r>
            <a:r>
              <a:rPr lang="en-GB" i="1" dirty="0"/>
              <a:t>PCSK9</a:t>
            </a:r>
            <a:r>
              <a:rPr lang="en-GB" dirty="0"/>
              <a:t> and </a:t>
            </a:r>
          </a:p>
          <a:p>
            <a:r>
              <a:rPr lang="en-GB" i="1" dirty="0"/>
              <a:t>HMGCR</a:t>
            </a:r>
            <a:r>
              <a:rPr lang="en-GB" dirty="0"/>
              <a:t> genetic variation, and risk of Alzheimer's </a:t>
            </a:r>
          </a:p>
          <a:p>
            <a:r>
              <a:rPr lang="en-GB" dirty="0"/>
              <a:t>disease and Parkinson's disease: Mendelian </a:t>
            </a:r>
          </a:p>
          <a:p>
            <a:r>
              <a:rPr lang="en-GB" dirty="0"/>
              <a:t>randomisation study [published correction appears </a:t>
            </a:r>
          </a:p>
          <a:p>
            <a:r>
              <a:rPr lang="en-GB" dirty="0"/>
              <a:t>in BMJ. 2017 Jun 29;357:j3170]. </a:t>
            </a:r>
            <a:r>
              <a:rPr lang="en-GB" i="1" dirty="0"/>
              <a:t>BMJ</a:t>
            </a:r>
            <a:r>
              <a:rPr lang="en-GB" dirty="0"/>
              <a:t>. 2017;357:</a:t>
            </a:r>
          </a:p>
          <a:p>
            <a:r>
              <a:rPr lang="en-GB" dirty="0"/>
              <a:t>j1648. Published 2017 Apr 24. </a:t>
            </a:r>
          </a:p>
          <a:p>
            <a:r>
              <a:rPr lang="en-GB" dirty="0">
                <a:hlinkClick r:id="rId4"/>
              </a:rPr>
              <a:t>https://doi.org/10.1136/bmj.j1648</a:t>
            </a:r>
            <a:r>
              <a:rPr lang="en-GB" dirty="0"/>
              <a:t> </a:t>
            </a:r>
          </a:p>
        </p:txBody>
      </p:sp>
      <p:cxnSp>
        <p:nvCxnSpPr>
          <p:cNvPr id="11" name="Straight Arrow Connector 10"/>
          <p:cNvCxnSpPr>
            <a:endCxn id="10" idx="0"/>
          </p:cNvCxnSpPr>
          <p:nvPr/>
        </p:nvCxnSpPr>
        <p:spPr>
          <a:xfrm flipH="1">
            <a:off x="2172018" y="3185606"/>
            <a:ext cx="14594" cy="538455"/>
          </a:xfrm>
          <a:prstGeom prst="straightConnector1">
            <a:avLst/>
          </a:prstGeom>
          <a:ln w="5715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174941" y="3080527"/>
            <a:ext cx="295274" cy="523220"/>
          </a:xfrm>
          <a:prstGeom prst="rect">
            <a:avLst/>
          </a:prstGeom>
          <a:noFill/>
        </p:spPr>
        <p:txBody>
          <a:bodyPr wrap="none" rtlCol="0">
            <a:spAutoFit/>
          </a:bodyPr>
          <a:lstStyle/>
          <a:p>
            <a:r>
              <a:rPr lang="en-GB" sz="2800" dirty="0">
                <a:solidFill>
                  <a:srgbClr val="00B050"/>
                </a:solidFill>
              </a:rPr>
              <a:t>-</a:t>
            </a:r>
          </a:p>
        </p:txBody>
      </p:sp>
      <p:sp>
        <p:nvSpPr>
          <p:cNvPr id="3" name="Rectangle 2"/>
          <p:cNvSpPr/>
          <p:nvPr/>
        </p:nvSpPr>
        <p:spPr>
          <a:xfrm>
            <a:off x="4258984" y="2679583"/>
            <a:ext cx="6096000" cy="1477328"/>
          </a:xfrm>
          <a:prstGeom prst="rect">
            <a:avLst/>
          </a:prstGeom>
        </p:spPr>
        <p:txBody>
          <a:bodyPr>
            <a:spAutoFit/>
          </a:bodyPr>
          <a:lstStyle/>
          <a:p>
            <a:r>
              <a:rPr lang="en-GB" dirty="0">
                <a:solidFill>
                  <a:srgbClr val="000000"/>
                </a:solidFill>
                <a:latin typeface="Times New Roman" panose="02020603050405020304" pitchFamily="18" charset="0"/>
              </a:rPr>
              <a:t>“if a low LDL cholesterol level has a causal effect on risk of Alzheimer’s disease, vascular dementia, any dementia, and Parkinson’s disease, genetic variants that lower LDL cholesterol levels lifelong would be expected to also increase the risk of disease”</a:t>
            </a:r>
            <a:endParaRPr lang="en-GB" dirty="0"/>
          </a:p>
        </p:txBody>
      </p:sp>
      <p:sp>
        <p:nvSpPr>
          <p:cNvPr id="18" name="Rounded Rectangle 17"/>
          <p:cNvSpPr/>
          <p:nvPr/>
        </p:nvSpPr>
        <p:spPr>
          <a:xfrm>
            <a:off x="1032387" y="2407971"/>
            <a:ext cx="2438400" cy="777681"/>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B0F0"/>
                </a:solidFill>
                <a:effectLst>
                  <a:outerShdw blurRad="508000" dist="38100" dir="13500000" algn="br" rotWithShape="0">
                    <a:prstClr val="black"/>
                  </a:outerShdw>
                </a:effectLst>
              </a:rPr>
              <a:t>Genetics</a:t>
            </a:r>
          </a:p>
        </p:txBody>
      </p:sp>
      <p:sp>
        <p:nvSpPr>
          <p:cNvPr id="19" name="Rounded Rectangle 18"/>
          <p:cNvSpPr/>
          <p:nvPr/>
        </p:nvSpPr>
        <p:spPr>
          <a:xfrm>
            <a:off x="1474840" y="3720472"/>
            <a:ext cx="1386349" cy="8853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rgbClr val="FF0000"/>
                </a:solidFill>
              </a:rPr>
              <a:t>Blood cholesterol (LDL)</a:t>
            </a:r>
          </a:p>
        </p:txBody>
      </p:sp>
    </p:spTree>
    <p:extLst>
      <p:ext uri="{BB962C8B-B14F-4D97-AF65-F5344CB8AC3E}">
        <p14:creationId xmlns:p14="http://schemas.microsoft.com/office/powerpoint/2010/main" val="180284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5465</TotalTime>
  <Words>1450</Words>
  <Application>Microsoft Office PowerPoint</Application>
  <PresentationFormat>Widescreen</PresentationFormat>
  <Paragraphs>284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-apple-system</vt:lpstr>
      <vt:lpstr>Arial</vt:lpstr>
      <vt:lpstr>Calibri</vt:lpstr>
      <vt:lpstr>Calibri Light</vt:lpstr>
      <vt:lpstr>Times New Roman</vt:lpstr>
      <vt:lpstr>Office Theme</vt:lpstr>
      <vt:lpstr>PowerPoint Presentation</vt:lpstr>
      <vt:lpstr>Multi -omics</vt:lpstr>
      <vt:lpstr>PowerPoint Presentation</vt:lpstr>
      <vt:lpstr>Integrated -omics</vt:lpstr>
      <vt:lpstr>Mendelian Randomization</vt:lpstr>
      <vt:lpstr>Mendelian Randomization</vt:lpstr>
      <vt:lpstr>Mendelian Randomization</vt:lpstr>
      <vt:lpstr>Mendelian Randomization</vt:lpstr>
      <vt:lpstr>Mendelian Randomization</vt:lpstr>
      <vt:lpstr>Mendelian Randomization</vt:lpstr>
      <vt:lpstr>Mendelian Randomization</vt:lpstr>
      <vt:lpstr>Mendelian Randomization</vt:lpstr>
      <vt:lpstr>PowerPoint Presentation</vt:lpstr>
      <vt:lpstr>PowerPoint Presentation</vt:lpstr>
      <vt:lpstr>PowerPoint Presentation</vt:lpstr>
      <vt:lpstr>Integrated -omics</vt:lpstr>
      <vt:lpstr>Integrated -omics</vt:lpstr>
      <vt:lpstr>PowerPoint Presentation</vt:lpstr>
      <vt:lpstr>Integrated –omics example</vt:lpstr>
      <vt:lpstr>Integrated –omics example</vt:lpstr>
      <vt:lpstr>Integrated –omics example</vt:lpstr>
      <vt:lpstr>Integrated –omics example</vt:lpstr>
      <vt:lpstr>Integrated –omics example</vt:lpstr>
      <vt:lpstr>Integrated -omics</vt:lpstr>
      <vt:lpstr>Integrated -omics</vt:lpstr>
    </vt:vector>
  </TitlesOfParts>
  <Company>ISER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Dearman, Anna R</dc:creator>
  <cp:lastModifiedBy>Dearman, Anna R</cp:lastModifiedBy>
  <cp:revision>620</cp:revision>
  <dcterms:created xsi:type="dcterms:W3CDTF">2021-09-01T13:18:07Z</dcterms:created>
  <dcterms:modified xsi:type="dcterms:W3CDTF">2021-12-02T14:43:42Z</dcterms:modified>
</cp:coreProperties>
</file>