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4" r:id="rId2"/>
    <p:sldId id="395" r:id="rId3"/>
    <p:sldId id="372" r:id="rId4"/>
    <p:sldId id="397" r:id="rId5"/>
    <p:sldId id="352" r:id="rId6"/>
    <p:sldId id="353" r:id="rId7"/>
    <p:sldId id="354" r:id="rId8"/>
    <p:sldId id="355" r:id="rId9"/>
    <p:sldId id="356" r:id="rId10"/>
    <p:sldId id="379" r:id="rId11"/>
    <p:sldId id="357" r:id="rId12"/>
    <p:sldId id="358" r:id="rId13"/>
    <p:sldId id="359" r:id="rId14"/>
    <p:sldId id="360" r:id="rId15"/>
    <p:sldId id="361" r:id="rId16"/>
    <p:sldId id="362" r:id="rId17"/>
    <p:sldId id="398" r:id="rId18"/>
    <p:sldId id="384" r:id="rId19"/>
    <p:sldId id="396" r:id="rId20"/>
    <p:sldId id="363" r:id="rId21"/>
    <p:sldId id="364" r:id="rId22"/>
    <p:sldId id="365" r:id="rId23"/>
    <p:sldId id="366" r:id="rId24"/>
    <p:sldId id="385" r:id="rId25"/>
    <p:sldId id="367" r:id="rId26"/>
    <p:sldId id="377" r:id="rId27"/>
    <p:sldId id="371" r:id="rId28"/>
    <p:sldId id="387" r:id="rId29"/>
    <p:sldId id="368" r:id="rId30"/>
    <p:sldId id="369" r:id="rId31"/>
    <p:sldId id="370" r:id="rId32"/>
    <p:sldId id="388" r:id="rId33"/>
    <p:sldId id="373" r:id="rId34"/>
    <p:sldId id="3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DF"/>
    <a:srgbClr val="FFFFFF"/>
    <a:srgbClr val="F1A5ED"/>
    <a:srgbClr val="601000"/>
    <a:srgbClr val="E97501"/>
    <a:srgbClr val="64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3023" autoAdjust="0"/>
  </p:normalViewPr>
  <p:slideViewPr>
    <p:cSldViewPr snapToGrid="0">
      <p:cViewPr varScale="1">
        <p:scale>
          <a:sx n="76" d="100"/>
          <a:sy n="76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38031-6FCC-4115-BA6F-75D7A7DE99A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EF6D9-A3F4-4CE3-9221-ABDC548F2B9A}">
      <dgm:prSet phldrT="[Text]"/>
      <dgm:spPr>
        <a:solidFill>
          <a:srgbClr val="F1A5ED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Control of gene expression</a:t>
          </a:r>
        </a:p>
      </dgm:t>
    </dgm:pt>
    <dgm:pt modelId="{AF28081E-93E9-462C-9D7F-06D8926C62FB}" type="parTrans" cxnId="{8C5C9D87-BFC1-4E6E-985C-139A4331EF8F}">
      <dgm:prSet/>
      <dgm:spPr/>
      <dgm:t>
        <a:bodyPr/>
        <a:lstStyle/>
        <a:p>
          <a:endParaRPr lang="en-US"/>
        </a:p>
      </dgm:t>
    </dgm:pt>
    <dgm:pt modelId="{397BEB54-C9B0-4DDD-89B0-07FD3AA9559C}" type="sibTrans" cxnId="{8C5C9D87-BFC1-4E6E-985C-139A4331EF8F}">
      <dgm:prSet/>
      <dgm:spPr/>
      <dgm:t>
        <a:bodyPr/>
        <a:lstStyle/>
        <a:p>
          <a:endParaRPr lang="en-US"/>
        </a:p>
      </dgm:t>
    </dgm:pt>
    <dgm:pt modelId="{970159F6-D978-4C4C-81B1-90C36827B4E7}">
      <dgm:prSet phldrT="[Text]"/>
      <dgm:spPr>
        <a:solidFill>
          <a:srgbClr val="F1A5ED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Epigenetics</a:t>
          </a:r>
        </a:p>
      </dgm:t>
    </dgm:pt>
    <dgm:pt modelId="{D3D30C47-809C-4FC3-8BB3-AB3654BFD4FD}" type="parTrans" cxnId="{63307BFC-0FC9-4894-8E1E-294F15B4C9C4}">
      <dgm:prSet/>
      <dgm:spPr>
        <a:ln>
          <a:solidFill>
            <a:srgbClr val="FF1FDF"/>
          </a:solidFill>
        </a:ln>
      </dgm:spPr>
      <dgm:t>
        <a:bodyPr/>
        <a:lstStyle/>
        <a:p>
          <a:endParaRPr lang="en-US"/>
        </a:p>
      </dgm:t>
    </dgm:pt>
    <dgm:pt modelId="{84448D28-3C03-44D1-B50F-B912FCB54D76}" type="sibTrans" cxnId="{63307BFC-0FC9-4894-8E1E-294F15B4C9C4}">
      <dgm:prSet/>
      <dgm:spPr/>
      <dgm:t>
        <a:bodyPr/>
        <a:lstStyle/>
        <a:p>
          <a:endParaRPr lang="en-US"/>
        </a:p>
      </dgm:t>
    </dgm:pt>
    <dgm:pt modelId="{4AF90A44-2300-4BCB-8EAD-3C00BF18E0F8}">
      <dgm:prSet phldrT="[Text]"/>
      <dgm:spPr>
        <a:solidFill>
          <a:srgbClr val="F1A5ED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DNA methylation</a:t>
          </a:r>
        </a:p>
      </dgm:t>
    </dgm:pt>
    <dgm:pt modelId="{C0434190-3FD7-4AB8-9A3A-90FBE1E2F04E}" type="parTrans" cxnId="{8B329A5B-B7AD-45A6-AD92-295969DF84AA}">
      <dgm:prSet/>
      <dgm:spPr>
        <a:ln>
          <a:solidFill>
            <a:srgbClr val="FF1FDF"/>
          </a:solidFill>
        </a:ln>
      </dgm:spPr>
      <dgm:t>
        <a:bodyPr/>
        <a:lstStyle/>
        <a:p>
          <a:endParaRPr lang="en-US"/>
        </a:p>
      </dgm:t>
    </dgm:pt>
    <dgm:pt modelId="{76D3C5BA-B499-4096-B8A3-D3236FB6F3DC}" type="sibTrans" cxnId="{8B329A5B-B7AD-45A6-AD92-295969DF84AA}">
      <dgm:prSet/>
      <dgm:spPr/>
      <dgm:t>
        <a:bodyPr/>
        <a:lstStyle/>
        <a:p>
          <a:endParaRPr lang="en-US"/>
        </a:p>
      </dgm:t>
    </dgm:pt>
    <dgm:pt modelId="{B08EDD42-8315-4B80-BBA3-E81C1DFF0F6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Other mechanisms</a:t>
          </a:r>
        </a:p>
      </dgm:t>
    </dgm:pt>
    <dgm:pt modelId="{BEC1F206-0947-4154-BF72-8CAFFC3512DF}" type="parTrans" cxnId="{65011A30-5F2C-4752-9E48-5BC74883DAF6}">
      <dgm:prSet/>
      <dgm:spPr>
        <a:ln>
          <a:solidFill>
            <a:srgbClr val="FF1FDF"/>
          </a:solidFill>
        </a:ln>
      </dgm:spPr>
      <dgm:t>
        <a:bodyPr/>
        <a:lstStyle/>
        <a:p>
          <a:endParaRPr lang="en-US"/>
        </a:p>
      </dgm:t>
    </dgm:pt>
    <dgm:pt modelId="{9FA22AB1-9C5D-41D7-B950-20724E586E39}" type="sibTrans" cxnId="{65011A30-5F2C-4752-9E48-5BC74883DAF6}">
      <dgm:prSet/>
      <dgm:spPr/>
      <dgm:t>
        <a:bodyPr/>
        <a:lstStyle/>
        <a:p>
          <a:endParaRPr lang="en-US"/>
        </a:p>
      </dgm:t>
    </dgm:pt>
    <dgm:pt modelId="{2D0E42F7-0971-4850-A58A-F5CE48B1CB9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Other mechanisms</a:t>
          </a:r>
        </a:p>
      </dgm:t>
    </dgm:pt>
    <dgm:pt modelId="{F9AD3B92-95F5-49F3-ABED-2858AF671F19}" type="parTrans" cxnId="{734248BC-3B22-476A-8951-A334BB57CEEF}">
      <dgm:prSet/>
      <dgm:spPr>
        <a:ln>
          <a:solidFill>
            <a:srgbClr val="FF1FDF"/>
          </a:solidFill>
        </a:ln>
      </dgm:spPr>
      <dgm:t>
        <a:bodyPr/>
        <a:lstStyle/>
        <a:p>
          <a:endParaRPr lang="en-US"/>
        </a:p>
      </dgm:t>
    </dgm:pt>
    <dgm:pt modelId="{190FC5A9-7F76-4D53-93A2-89DDD430B0C8}" type="sibTrans" cxnId="{734248BC-3B22-476A-8951-A334BB57CEEF}">
      <dgm:prSet/>
      <dgm:spPr/>
      <dgm:t>
        <a:bodyPr/>
        <a:lstStyle/>
        <a:p>
          <a:endParaRPr lang="en-US"/>
        </a:p>
      </dgm:t>
    </dgm:pt>
    <dgm:pt modelId="{B1D6B6AF-C13E-47FE-BB17-EE9B411DD410}" type="pres">
      <dgm:prSet presAssocID="{14838031-6FCC-4115-BA6F-75D7A7DE99A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26CBF12-F8E5-45C1-820F-3D98A66B7D90}" type="pres">
      <dgm:prSet presAssocID="{14838031-6FCC-4115-BA6F-75D7A7DE99AB}" presName="hierFlow" presStyleCnt="0"/>
      <dgm:spPr/>
    </dgm:pt>
    <dgm:pt modelId="{1315233E-EC78-427B-9FBA-2F800060D79F}" type="pres">
      <dgm:prSet presAssocID="{14838031-6FCC-4115-BA6F-75D7A7DE99A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CCD1853-E653-40C3-B052-B88A01B764DE}" type="pres">
      <dgm:prSet presAssocID="{908EF6D9-A3F4-4CE3-9221-ABDC548F2B9A}" presName="Name14" presStyleCnt="0"/>
      <dgm:spPr/>
    </dgm:pt>
    <dgm:pt modelId="{77AFF556-C267-4F94-99BB-D5D446796FB0}" type="pres">
      <dgm:prSet presAssocID="{908EF6D9-A3F4-4CE3-9221-ABDC548F2B9A}" presName="level1Shape" presStyleLbl="node0" presStyleIdx="0" presStyleCnt="1">
        <dgm:presLayoutVars>
          <dgm:chPref val="3"/>
        </dgm:presLayoutVars>
      </dgm:prSet>
      <dgm:spPr/>
    </dgm:pt>
    <dgm:pt modelId="{A750A7A9-B8CB-428F-8121-6FF928518849}" type="pres">
      <dgm:prSet presAssocID="{908EF6D9-A3F4-4CE3-9221-ABDC548F2B9A}" presName="hierChild2" presStyleCnt="0"/>
      <dgm:spPr/>
    </dgm:pt>
    <dgm:pt modelId="{F45B91CF-E75F-44F6-9A25-8681059A9900}" type="pres">
      <dgm:prSet presAssocID="{D3D30C47-809C-4FC3-8BB3-AB3654BFD4FD}" presName="Name19" presStyleLbl="parChTrans1D2" presStyleIdx="0" presStyleCnt="2"/>
      <dgm:spPr/>
    </dgm:pt>
    <dgm:pt modelId="{916FEBB0-8CEC-4D32-A88D-1AD64DED9407}" type="pres">
      <dgm:prSet presAssocID="{970159F6-D978-4C4C-81B1-90C36827B4E7}" presName="Name21" presStyleCnt="0"/>
      <dgm:spPr/>
    </dgm:pt>
    <dgm:pt modelId="{664C1F1F-A3FC-48FC-BDEF-8D03A39CFE76}" type="pres">
      <dgm:prSet presAssocID="{970159F6-D978-4C4C-81B1-90C36827B4E7}" presName="level2Shape" presStyleLbl="node2" presStyleIdx="0" presStyleCnt="2"/>
      <dgm:spPr/>
    </dgm:pt>
    <dgm:pt modelId="{DB3B2442-FA2B-4987-B6CB-6B68D1C38E4C}" type="pres">
      <dgm:prSet presAssocID="{970159F6-D978-4C4C-81B1-90C36827B4E7}" presName="hierChild3" presStyleCnt="0"/>
      <dgm:spPr/>
    </dgm:pt>
    <dgm:pt modelId="{F1A9D64F-B22A-4958-B592-48B6664CEAE9}" type="pres">
      <dgm:prSet presAssocID="{C0434190-3FD7-4AB8-9A3A-90FBE1E2F04E}" presName="Name19" presStyleLbl="parChTrans1D3" presStyleIdx="0" presStyleCnt="2"/>
      <dgm:spPr/>
    </dgm:pt>
    <dgm:pt modelId="{5FEB7721-0849-45B7-B9DF-46A9FA146DAC}" type="pres">
      <dgm:prSet presAssocID="{4AF90A44-2300-4BCB-8EAD-3C00BF18E0F8}" presName="Name21" presStyleCnt="0"/>
      <dgm:spPr/>
    </dgm:pt>
    <dgm:pt modelId="{2EDC4D2F-B48A-43CC-8043-597989DD945D}" type="pres">
      <dgm:prSet presAssocID="{4AF90A44-2300-4BCB-8EAD-3C00BF18E0F8}" presName="level2Shape" presStyleLbl="node3" presStyleIdx="0" presStyleCnt="2"/>
      <dgm:spPr/>
    </dgm:pt>
    <dgm:pt modelId="{BB25B36B-63D2-4248-9E96-570A821F5538}" type="pres">
      <dgm:prSet presAssocID="{4AF90A44-2300-4BCB-8EAD-3C00BF18E0F8}" presName="hierChild3" presStyleCnt="0"/>
      <dgm:spPr/>
    </dgm:pt>
    <dgm:pt modelId="{1BC47239-85A7-46CF-AF03-EFCC4EB5FE24}" type="pres">
      <dgm:prSet presAssocID="{BEC1F206-0947-4154-BF72-8CAFFC3512DF}" presName="Name19" presStyleLbl="parChTrans1D3" presStyleIdx="1" presStyleCnt="2"/>
      <dgm:spPr/>
    </dgm:pt>
    <dgm:pt modelId="{4EFEAA4B-04B0-4A46-B79E-B89017C87486}" type="pres">
      <dgm:prSet presAssocID="{B08EDD42-8315-4B80-BBA3-E81C1DFF0F66}" presName="Name21" presStyleCnt="0"/>
      <dgm:spPr/>
    </dgm:pt>
    <dgm:pt modelId="{3FBDE6D6-25B7-4F61-9191-807F86CF4E5F}" type="pres">
      <dgm:prSet presAssocID="{B08EDD42-8315-4B80-BBA3-E81C1DFF0F66}" presName="level2Shape" presStyleLbl="node3" presStyleIdx="1" presStyleCnt="2"/>
      <dgm:spPr/>
    </dgm:pt>
    <dgm:pt modelId="{CD2B8CEF-4AE5-4CC3-ABA6-9EB9CB08F7D3}" type="pres">
      <dgm:prSet presAssocID="{B08EDD42-8315-4B80-BBA3-E81C1DFF0F66}" presName="hierChild3" presStyleCnt="0"/>
      <dgm:spPr/>
    </dgm:pt>
    <dgm:pt modelId="{DBFD45A3-80C7-4283-8C40-5D58CADD4469}" type="pres">
      <dgm:prSet presAssocID="{F9AD3B92-95F5-49F3-ABED-2858AF671F19}" presName="Name19" presStyleLbl="parChTrans1D2" presStyleIdx="1" presStyleCnt="2"/>
      <dgm:spPr/>
    </dgm:pt>
    <dgm:pt modelId="{9D726508-91B6-42EA-AD43-13DDCE058C91}" type="pres">
      <dgm:prSet presAssocID="{2D0E42F7-0971-4850-A58A-F5CE48B1CB90}" presName="Name21" presStyleCnt="0"/>
      <dgm:spPr/>
    </dgm:pt>
    <dgm:pt modelId="{F23B4FC3-8ED6-47DD-91B3-385D9047D46B}" type="pres">
      <dgm:prSet presAssocID="{2D0E42F7-0971-4850-A58A-F5CE48B1CB90}" presName="level2Shape" presStyleLbl="node2" presStyleIdx="1" presStyleCnt="2"/>
      <dgm:spPr/>
    </dgm:pt>
    <dgm:pt modelId="{40CECD07-5D1E-40F8-8F95-C485226F48A0}" type="pres">
      <dgm:prSet presAssocID="{2D0E42F7-0971-4850-A58A-F5CE48B1CB90}" presName="hierChild3" presStyleCnt="0"/>
      <dgm:spPr/>
    </dgm:pt>
    <dgm:pt modelId="{9CF865C5-4F69-46DA-B402-33DA889CE968}" type="pres">
      <dgm:prSet presAssocID="{14838031-6FCC-4115-BA6F-75D7A7DE99AB}" presName="bgShapesFlow" presStyleCnt="0"/>
      <dgm:spPr/>
    </dgm:pt>
  </dgm:ptLst>
  <dgm:cxnLst>
    <dgm:cxn modelId="{CCBD8003-6D2A-4378-A347-64EE3DB074E8}" type="presOf" srcId="{14838031-6FCC-4115-BA6F-75D7A7DE99AB}" destId="{B1D6B6AF-C13E-47FE-BB17-EE9B411DD410}" srcOrd="0" destOrd="0" presId="urn:microsoft.com/office/officeart/2005/8/layout/hierarchy6"/>
    <dgm:cxn modelId="{E532E208-FD25-49FD-995A-6A6F744BCF78}" type="presOf" srcId="{2D0E42F7-0971-4850-A58A-F5CE48B1CB90}" destId="{F23B4FC3-8ED6-47DD-91B3-385D9047D46B}" srcOrd="0" destOrd="0" presId="urn:microsoft.com/office/officeart/2005/8/layout/hierarchy6"/>
    <dgm:cxn modelId="{40278016-D383-475A-B26D-E572D041A89F}" type="presOf" srcId="{D3D30C47-809C-4FC3-8BB3-AB3654BFD4FD}" destId="{F45B91CF-E75F-44F6-9A25-8681059A9900}" srcOrd="0" destOrd="0" presId="urn:microsoft.com/office/officeart/2005/8/layout/hierarchy6"/>
    <dgm:cxn modelId="{65011A30-5F2C-4752-9E48-5BC74883DAF6}" srcId="{970159F6-D978-4C4C-81B1-90C36827B4E7}" destId="{B08EDD42-8315-4B80-BBA3-E81C1DFF0F66}" srcOrd="1" destOrd="0" parTransId="{BEC1F206-0947-4154-BF72-8CAFFC3512DF}" sibTransId="{9FA22AB1-9C5D-41D7-B950-20724E586E39}"/>
    <dgm:cxn modelId="{8B329A5B-B7AD-45A6-AD92-295969DF84AA}" srcId="{970159F6-D978-4C4C-81B1-90C36827B4E7}" destId="{4AF90A44-2300-4BCB-8EAD-3C00BF18E0F8}" srcOrd="0" destOrd="0" parTransId="{C0434190-3FD7-4AB8-9A3A-90FBE1E2F04E}" sibTransId="{76D3C5BA-B499-4096-B8A3-D3236FB6F3DC}"/>
    <dgm:cxn modelId="{E5A8E35E-CF37-4585-8C18-E87261C072E4}" type="presOf" srcId="{F9AD3B92-95F5-49F3-ABED-2858AF671F19}" destId="{DBFD45A3-80C7-4283-8C40-5D58CADD4469}" srcOrd="0" destOrd="0" presId="urn:microsoft.com/office/officeart/2005/8/layout/hierarchy6"/>
    <dgm:cxn modelId="{ABAB5B4F-E607-4CF6-8DE2-A01C66625215}" type="presOf" srcId="{908EF6D9-A3F4-4CE3-9221-ABDC548F2B9A}" destId="{77AFF556-C267-4F94-99BB-D5D446796FB0}" srcOrd="0" destOrd="0" presId="urn:microsoft.com/office/officeart/2005/8/layout/hierarchy6"/>
    <dgm:cxn modelId="{A51AB859-F954-4D23-B05F-5BD331FB8565}" type="presOf" srcId="{B08EDD42-8315-4B80-BBA3-E81C1DFF0F66}" destId="{3FBDE6D6-25B7-4F61-9191-807F86CF4E5F}" srcOrd="0" destOrd="0" presId="urn:microsoft.com/office/officeart/2005/8/layout/hierarchy6"/>
    <dgm:cxn modelId="{8C5C9D87-BFC1-4E6E-985C-139A4331EF8F}" srcId="{14838031-6FCC-4115-BA6F-75D7A7DE99AB}" destId="{908EF6D9-A3F4-4CE3-9221-ABDC548F2B9A}" srcOrd="0" destOrd="0" parTransId="{AF28081E-93E9-462C-9D7F-06D8926C62FB}" sibTransId="{397BEB54-C9B0-4DDD-89B0-07FD3AA9559C}"/>
    <dgm:cxn modelId="{673AA2A2-8B2F-4AB9-BC3A-2CA85FF68555}" type="presOf" srcId="{C0434190-3FD7-4AB8-9A3A-90FBE1E2F04E}" destId="{F1A9D64F-B22A-4958-B592-48B6664CEAE9}" srcOrd="0" destOrd="0" presId="urn:microsoft.com/office/officeart/2005/8/layout/hierarchy6"/>
    <dgm:cxn modelId="{734248BC-3B22-476A-8951-A334BB57CEEF}" srcId="{908EF6D9-A3F4-4CE3-9221-ABDC548F2B9A}" destId="{2D0E42F7-0971-4850-A58A-F5CE48B1CB90}" srcOrd="1" destOrd="0" parTransId="{F9AD3B92-95F5-49F3-ABED-2858AF671F19}" sibTransId="{190FC5A9-7F76-4D53-93A2-89DDD430B0C8}"/>
    <dgm:cxn modelId="{4F116CBD-DB1A-46E8-BB7E-6969B1C7049B}" type="presOf" srcId="{BEC1F206-0947-4154-BF72-8CAFFC3512DF}" destId="{1BC47239-85A7-46CF-AF03-EFCC4EB5FE24}" srcOrd="0" destOrd="0" presId="urn:microsoft.com/office/officeart/2005/8/layout/hierarchy6"/>
    <dgm:cxn modelId="{6A84E3ED-8FF7-418B-B293-3838281164EB}" type="presOf" srcId="{4AF90A44-2300-4BCB-8EAD-3C00BF18E0F8}" destId="{2EDC4D2F-B48A-43CC-8043-597989DD945D}" srcOrd="0" destOrd="0" presId="urn:microsoft.com/office/officeart/2005/8/layout/hierarchy6"/>
    <dgm:cxn modelId="{44CF29F3-7AC7-4226-9D30-3BA8D1ED8D66}" type="presOf" srcId="{970159F6-D978-4C4C-81B1-90C36827B4E7}" destId="{664C1F1F-A3FC-48FC-BDEF-8D03A39CFE76}" srcOrd="0" destOrd="0" presId="urn:microsoft.com/office/officeart/2005/8/layout/hierarchy6"/>
    <dgm:cxn modelId="{63307BFC-0FC9-4894-8E1E-294F15B4C9C4}" srcId="{908EF6D9-A3F4-4CE3-9221-ABDC548F2B9A}" destId="{970159F6-D978-4C4C-81B1-90C36827B4E7}" srcOrd="0" destOrd="0" parTransId="{D3D30C47-809C-4FC3-8BB3-AB3654BFD4FD}" sibTransId="{84448D28-3C03-44D1-B50F-B912FCB54D76}"/>
    <dgm:cxn modelId="{82F66E19-A435-443C-8A0F-1DF2D0EB6DD7}" type="presParOf" srcId="{B1D6B6AF-C13E-47FE-BB17-EE9B411DD410}" destId="{E26CBF12-F8E5-45C1-820F-3D98A66B7D90}" srcOrd="0" destOrd="0" presId="urn:microsoft.com/office/officeart/2005/8/layout/hierarchy6"/>
    <dgm:cxn modelId="{7553C35D-5DE5-4C99-8C08-3B55948E79EB}" type="presParOf" srcId="{E26CBF12-F8E5-45C1-820F-3D98A66B7D90}" destId="{1315233E-EC78-427B-9FBA-2F800060D79F}" srcOrd="0" destOrd="0" presId="urn:microsoft.com/office/officeart/2005/8/layout/hierarchy6"/>
    <dgm:cxn modelId="{814B0655-AA14-40D6-BDDF-CF7621FD3413}" type="presParOf" srcId="{1315233E-EC78-427B-9FBA-2F800060D79F}" destId="{ECCD1853-E653-40C3-B052-B88A01B764DE}" srcOrd="0" destOrd="0" presId="urn:microsoft.com/office/officeart/2005/8/layout/hierarchy6"/>
    <dgm:cxn modelId="{2AC3BCC8-8B88-4221-98F6-A43CEB423176}" type="presParOf" srcId="{ECCD1853-E653-40C3-B052-B88A01B764DE}" destId="{77AFF556-C267-4F94-99BB-D5D446796FB0}" srcOrd="0" destOrd="0" presId="urn:microsoft.com/office/officeart/2005/8/layout/hierarchy6"/>
    <dgm:cxn modelId="{4E63AB42-6C9D-4DAD-9F89-9058936D0853}" type="presParOf" srcId="{ECCD1853-E653-40C3-B052-B88A01B764DE}" destId="{A750A7A9-B8CB-428F-8121-6FF928518849}" srcOrd="1" destOrd="0" presId="urn:microsoft.com/office/officeart/2005/8/layout/hierarchy6"/>
    <dgm:cxn modelId="{5DBBA25F-C5CD-46EE-8860-BC874290970D}" type="presParOf" srcId="{A750A7A9-B8CB-428F-8121-6FF928518849}" destId="{F45B91CF-E75F-44F6-9A25-8681059A9900}" srcOrd="0" destOrd="0" presId="urn:microsoft.com/office/officeart/2005/8/layout/hierarchy6"/>
    <dgm:cxn modelId="{A3E305BF-10A0-4993-97BE-9CC063C1DC8B}" type="presParOf" srcId="{A750A7A9-B8CB-428F-8121-6FF928518849}" destId="{916FEBB0-8CEC-4D32-A88D-1AD64DED9407}" srcOrd="1" destOrd="0" presId="urn:microsoft.com/office/officeart/2005/8/layout/hierarchy6"/>
    <dgm:cxn modelId="{A3735647-A949-4EC4-98BA-F3CDE8C09F76}" type="presParOf" srcId="{916FEBB0-8CEC-4D32-A88D-1AD64DED9407}" destId="{664C1F1F-A3FC-48FC-BDEF-8D03A39CFE76}" srcOrd="0" destOrd="0" presId="urn:microsoft.com/office/officeart/2005/8/layout/hierarchy6"/>
    <dgm:cxn modelId="{47AF2C59-73F9-4721-9D8F-8C2F133D17EF}" type="presParOf" srcId="{916FEBB0-8CEC-4D32-A88D-1AD64DED9407}" destId="{DB3B2442-FA2B-4987-B6CB-6B68D1C38E4C}" srcOrd="1" destOrd="0" presId="urn:microsoft.com/office/officeart/2005/8/layout/hierarchy6"/>
    <dgm:cxn modelId="{AC67D987-CCEF-4653-9545-4BCB0597D7EB}" type="presParOf" srcId="{DB3B2442-FA2B-4987-B6CB-6B68D1C38E4C}" destId="{F1A9D64F-B22A-4958-B592-48B6664CEAE9}" srcOrd="0" destOrd="0" presId="urn:microsoft.com/office/officeart/2005/8/layout/hierarchy6"/>
    <dgm:cxn modelId="{2C820F96-9CEC-406B-9C17-C759B429A2CE}" type="presParOf" srcId="{DB3B2442-FA2B-4987-B6CB-6B68D1C38E4C}" destId="{5FEB7721-0849-45B7-B9DF-46A9FA146DAC}" srcOrd="1" destOrd="0" presId="urn:microsoft.com/office/officeart/2005/8/layout/hierarchy6"/>
    <dgm:cxn modelId="{5BAF8FA9-8AB0-4134-A865-DC5842C0D5C0}" type="presParOf" srcId="{5FEB7721-0849-45B7-B9DF-46A9FA146DAC}" destId="{2EDC4D2F-B48A-43CC-8043-597989DD945D}" srcOrd="0" destOrd="0" presId="urn:microsoft.com/office/officeart/2005/8/layout/hierarchy6"/>
    <dgm:cxn modelId="{3462E6AE-B210-446E-A7AA-897268FAEA87}" type="presParOf" srcId="{5FEB7721-0849-45B7-B9DF-46A9FA146DAC}" destId="{BB25B36B-63D2-4248-9E96-570A821F5538}" srcOrd="1" destOrd="0" presId="urn:microsoft.com/office/officeart/2005/8/layout/hierarchy6"/>
    <dgm:cxn modelId="{CAC1B7DD-6AA6-474C-B02C-9BF6E26AA734}" type="presParOf" srcId="{DB3B2442-FA2B-4987-B6CB-6B68D1C38E4C}" destId="{1BC47239-85A7-46CF-AF03-EFCC4EB5FE24}" srcOrd="2" destOrd="0" presId="urn:microsoft.com/office/officeart/2005/8/layout/hierarchy6"/>
    <dgm:cxn modelId="{A2D1FEA8-76CA-4A8E-BACB-22ECCA99AB8E}" type="presParOf" srcId="{DB3B2442-FA2B-4987-B6CB-6B68D1C38E4C}" destId="{4EFEAA4B-04B0-4A46-B79E-B89017C87486}" srcOrd="3" destOrd="0" presId="urn:microsoft.com/office/officeart/2005/8/layout/hierarchy6"/>
    <dgm:cxn modelId="{FA862616-28B8-4195-90C5-46F5096F0327}" type="presParOf" srcId="{4EFEAA4B-04B0-4A46-B79E-B89017C87486}" destId="{3FBDE6D6-25B7-4F61-9191-807F86CF4E5F}" srcOrd="0" destOrd="0" presId="urn:microsoft.com/office/officeart/2005/8/layout/hierarchy6"/>
    <dgm:cxn modelId="{8C3119EA-968D-433A-A8DC-CB6ED26529EC}" type="presParOf" srcId="{4EFEAA4B-04B0-4A46-B79E-B89017C87486}" destId="{CD2B8CEF-4AE5-4CC3-ABA6-9EB9CB08F7D3}" srcOrd="1" destOrd="0" presId="urn:microsoft.com/office/officeart/2005/8/layout/hierarchy6"/>
    <dgm:cxn modelId="{CE4379BF-7473-4E27-A535-2EE505F1D5D9}" type="presParOf" srcId="{A750A7A9-B8CB-428F-8121-6FF928518849}" destId="{DBFD45A3-80C7-4283-8C40-5D58CADD4469}" srcOrd="2" destOrd="0" presId="urn:microsoft.com/office/officeart/2005/8/layout/hierarchy6"/>
    <dgm:cxn modelId="{8170D9A6-5C2D-45D6-9A64-A1027B83F880}" type="presParOf" srcId="{A750A7A9-B8CB-428F-8121-6FF928518849}" destId="{9D726508-91B6-42EA-AD43-13DDCE058C91}" srcOrd="3" destOrd="0" presId="urn:microsoft.com/office/officeart/2005/8/layout/hierarchy6"/>
    <dgm:cxn modelId="{985FDBA9-08F0-434B-BDD5-D8476B7ABA98}" type="presParOf" srcId="{9D726508-91B6-42EA-AD43-13DDCE058C91}" destId="{F23B4FC3-8ED6-47DD-91B3-385D9047D46B}" srcOrd="0" destOrd="0" presId="urn:microsoft.com/office/officeart/2005/8/layout/hierarchy6"/>
    <dgm:cxn modelId="{95CC00F3-8FD7-4638-B5F2-CD22F6159F5C}" type="presParOf" srcId="{9D726508-91B6-42EA-AD43-13DDCE058C91}" destId="{40CECD07-5D1E-40F8-8F95-C485226F48A0}" srcOrd="1" destOrd="0" presId="urn:microsoft.com/office/officeart/2005/8/layout/hierarchy6"/>
    <dgm:cxn modelId="{1469CDC0-A557-4D90-ADD6-7E31145BBF1D}" type="presParOf" srcId="{B1D6B6AF-C13E-47FE-BB17-EE9B411DD410}" destId="{9CF865C5-4F69-46DA-B402-33DA889CE96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FF556-C267-4F94-99BB-D5D446796FB0}">
      <dsp:nvSpPr>
        <dsp:cNvPr id="0" name=""/>
        <dsp:cNvSpPr/>
      </dsp:nvSpPr>
      <dsp:spPr>
        <a:xfrm>
          <a:off x="1648144" y="594"/>
          <a:ext cx="1234264" cy="822843"/>
        </a:xfrm>
        <a:prstGeom prst="roundRect">
          <a:avLst>
            <a:gd name="adj" fmla="val 10000"/>
          </a:avLst>
        </a:prstGeom>
        <a:solidFill>
          <a:srgbClr val="F1A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Control of gene expression</a:t>
          </a:r>
        </a:p>
      </dsp:txBody>
      <dsp:txXfrm>
        <a:off x="1672244" y="24694"/>
        <a:ext cx="1186064" cy="774643"/>
      </dsp:txXfrm>
    </dsp:sp>
    <dsp:sp modelId="{F45B91CF-E75F-44F6-9A25-8681059A9900}">
      <dsp:nvSpPr>
        <dsp:cNvPr id="0" name=""/>
        <dsp:cNvSpPr/>
      </dsp:nvSpPr>
      <dsp:spPr>
        <a:xfrm>
          <a:off x="1463004" y="823437"/>
          <a:ext cx="802272" cy="329137"/>
        </a:xfrm>
        <a:custGeom>
          <a:avLst/>
          <a:gdLst/>
          <a:ahLst/>
          <a:cxnLst/>
          <a:rect l="0" t="0" r="0" b="0"/>
          <a:pathLst>
            <a:path>
              <a:moveTo>
                <a:pt x="802272" y="0"/>
              </a:moveTo>
              <a:lnTo>
                <a:pt x="802272" y="164568"/>
              </a:lnTo>
              <a:lnTo>
                <a:pt x="0" y="164568"/>
              </a:lnTo>
              <a:lnTo>
                <a:pt x="0" y="329137"/>
              </a:lnTo>
            </a:path>
          </a:pathLst>
        </a:custGeom>
        <a:noFill/>
        <a:ln w="12700" cap="flat" cmpd="sng" algn="ctr">
          <a:solidFill>
            <a:srgbClr val="FF1F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C1F1F-A3FC-48FC-BDEF-8D03A39CFE76}">
      <dsp:nvSpPr>
        <dsp:cNvPr id="0" name=""/>
        <dsp:cNvSpPr/>
      </dsp:nvSpPr>
      <dsp:spPr>
        <a:xfrm>
          <a:off x="845871" y="1152574"/>
          <a:ext cx="1234264" cy="822843"/>
        </a:xfrm>
        <a:prstGeom prst="roundRect">
          <a:avLst>
            <a:gd name="adj" fmla="val 10000"/>
          </a:avLst>
        </a:prstGeom>
        <a:solidFill>
          <a:srgbClr val="F1A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Epigenetics</a:t>
          </a:r>
        </a:p>
      </dsp:txBody>
      <dsp:txXfrm>
        <a:off x="869971" y="1176674"/>
        <a:ext cx="1186064" cy="774643"/>
      </dsp:txXfrm>
    </dsp:sp>
    <dsp:sp modelId="{F1A9D64F-B22A-4958-B592-48B6664CEAE9}">
      <dsp:nvSpPr>
        <dsp:cNvPr id="0" name=""/>
        <dsp:cNvSpPr/>
      </dsp:nvSpPr>
      <dsp:spPr>
        <a:xfrm>
          <a:off x="660732" y="1975418"/>
          <a:ext cx="802272" cy="329137"/>
        </a:xfrm>
        <a:custGeom>
          <a:avLst/>
          <a:gdLst/>
          <a:ahLst/>
          <a:cxnLst/>
          <a:rect l="0" t="0" r="0" b="0"/>
          <a:pathLst>
            <a:path>
              <a:moveTo>
                <a:pt x="802272" y="0"/>
              </a:moveTo>
              <a:lnTo>
                <a:pt x="802272" y="164568"/>
              </a:lnTo>
              <a:lnTo>
                <a:pt x="0" y="164568"/>
              </a:lnTo>
              <a:lnTo>
                <a:pt x="0" y="329137"/>
              </a:lnTo>
            </a:path>
          </a:pathLst>
        </a:custGeom>
        <a:noFill/>
        <a:ln w="12700" cap="flat" cmpd="sng" algn="ctr">
          <a:solidFill>
            <a:srgbClr val="FF1F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4D2F-B48A-43CC-8043-597989DD945D}">
      <dsp:nvSpPr>
        <dsp:cNvPr id="0" name=""/>
        <dsp:cNvSpPr/>
      </dsp:nvSpPr>
      <dsp:spPr>
        <a:xfrm>
          <a:off x="43599" y="2304555"/>
          <a:ext cx="1234264" cy="822843"/>
        </a:xfrm>
        <a:prstGeom prst="roundRect">
          <a:avLst>
            <a:gd name="adj" fmla="val 10000"/>
          </a:avLst>
        </a:prstGeom>
        <a:solidFill>
          <a:srgbClr val="F1A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DNA methylation</a:t>
          </a:r>
        </a:p>
      </dsp:txBody>
      <dsp:txXfrm>
        <a:off x="67699" y="2328655"/>
        <a:ext cx="1186064" cy="774643"/>
      </dsp:txXfrm>
    </dsp:sp>
    <dsp:sp modelId="{1BC47239-85A7-46CF-AF03-EFCC4EB5FE24}">
      <dsp:nvSpPr>
        <dsp:cNvPr id="0" name=""/>
        <dsp:cNvSpPr/>
      </dsp:nvSpPr>
      <dsp:spPr>
        <a:xfrm>
          <a:off x="1463004" y="1975418"/>
          <a:ext cx="802272" cy="329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68"/>
              </a:lnTo>
              <a:lnTo>
                <a:pt x="802272" y="164568"/>
              </a:lnTo>
              <a:lnTo>
                <a:pt x="802272" y="329137"/>
              </a:lnTo>
            </a:path>
          </a:pathLst>
        </a:custGeom>
        <a:noFill/>
        <a:ln w="12700" cap="flat" cmpd="sng" algn="ctr">
          <a:solidFill>
            <a:srgbClr val="FF1F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DE6D6-25B7-4F61-9191-807F86CF4E5F}">
      <dsp:nvSpPr>
        <dsp:cNvPr id="0" name=""/>
        <dsp:cNvSpPr/>
      </dsp:nvSpPr>
      <dsp:spPr>
        <a:xfrm>
          <a:off x="1648144" y="2304555"/>
          <a:ext cx="1234264" cy="82284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Other mechanisms</a:t>
          </a:r>
        </a:p>
      </dsp:txBody>
      <dsp:txXfrm>
        <a:off x="1672244" y="2328655"/>
        <a:ext cx="1186064" cy="774643"/>
      </dsp:txXfrm>
    </dsp:sp>
    <dsp:sp modelId="{DBFD45A3-80C7-4283-8C40-5D58CADD4469}">
      <dsp:nvSpPr>
        <dsp:cNvPr id="0" name=""/>
        <dsp:cNvSpPr/>
      </dsp:nvSpPr>
      <dsp:spPr>
        <a:xfrm>
          <a:off x="2265276" y="823437"/>
          <a:ext cx="802272" cy="329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68"/>
              </a:lnTo>
              <a:lnTo>
                <a:pt x="802272" y="164568"/>
              </a:lnTo>
              <a:lnTo>
                <a:pt x="802272" y="329137"/>
              </a:lnTo>
            </a:path>
          </a:pathLst>
        </a:custGeom>
        <a:noFill/>
        <a:ln w="12700" cap="flat" cmpd="sng" algn="ctr">
          <a:solidFill>
            <a:srgbClr val="FF1F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B4FC3-8ED6-47DD-91B3-385D9047D46B}">
      <dsp:nvSpPr>
        <dsp:cNvPr id="0" name=""/>
        <dsp:cNvSpPr/>
      </dsp:nvSpPr>
      <dsp:spPr>
        <a:xfrm>
          <a:off x="2450416" y="1152574"/>
          <a:ext cx="1234264" cy="82284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Other mechanisms</a:t>
          </a:r>
        </a:p>
      </dsp:txBody>
      <dsp:txXfrm>
        <a:off x="2474516" y="1176674"/>
        <a:ext cx="1186064" cy="774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C9BC-582B-475F-8C77-C24EE3B7D5BB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ADD1B-EEBF-4AE6-AB2A-B363B55CE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0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891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6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6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53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0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44E6-E9EC-40A6-A3C6-6549D7C998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4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6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91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13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9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52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44E6-E9EC-40A6-A3C6-6549D7C998C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784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44E6-E9EC-40A6-A3C6-6549D7C998C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72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89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0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81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04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01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790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052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44E6-E9EC-40A6-A3C6-6549D7C998C9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02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413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294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022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719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36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0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8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3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DD1B-EEBF-4AE6-AB2A-B363B55CE4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5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4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3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6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6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85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3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9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2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8117-EB60-434F-A257-62EBBC6D6D27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93DD-F2D2-4A47-AC74-2A899930B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3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0024" y="17568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9600" dirty="0"/>
              <a:t>Biological Datasets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0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72028" y="1509310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29639" y="297455"/>
            <a:ext cx="2831334" cy="28754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11492" y="540976"/>
            <a:ext cx="813735" cy="8350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7" name="Cloud 4096"/>
          <p:cNvSpPr/>
          <p:nvPr/>
        </p:nvSpPr>
        <p:spPr>
          <a:xfrm>
            <a:off x="6990056" y="4053095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loud 68"/>
          <p:cNvSpPr/>
          <p:nvPr/>
        </p:nvSpPr>
        <p:spPr>
          <a:xfrm>
            <a:off x="5351863" y="4354456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loud 69"/>
          <p:cNvSpPr/>
          <p:nvPr/>
        </p:nvSpPr>
        <p:spPr>
          <a:xfrm>
            <a:off x="8267145" y="3506248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564395" y="870334"/>
            <a:ext cx="1751682" cy="19610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564395" y="2831335"/>
            <a:ext cx="2880911" cy="34152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085194" y="3078434"/>
            <a:ext cx="391374" cy="116910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169119" y="3002096"/>
            <a:ext cx="1772693" cy="106226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476568" y="2800265"/>
            <a:ext cx="2790577" cy="86271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17602875">
            <a:off x="3837529" y="1900846"/>
            <a:ext cx="510463" cy="200660"/>
            <a:chOff x="5409281" y="1597445"/>
            <a:chExt cx="510463" cy="200660"/>
          </a:xfrm>
        </p:grpSpPr>
        <p:sp>
          <p:nvSpPr>
            <p:cNvPr id="16" name="Freeform 15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>
              <a:stCxn id="16" idx="3"/>
              <a:endCxn id="16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4803284">
            <a:off x="3311541" y="1918162"/>
            <a:ext cx="510463" cy="200660"/>
            <a:chOff x="5409281" y="1597445"/>
            <a:chExt cx="510463" cy="200660"/>
          </a:xfrm>
        </p:grpSpPr>
        <p:sp>
          <p:nvSpPr>
            <p:cNvPr id="31" name="Freeform 30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>
              <a:stCxn id="31" idx="3"/>
              <a:endCxn id="31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7292511">
            <a:off x="3644092" y="1788634"/>
            <a:ext cx="510463" cy="200660"/>
            <a:chOff x="5409281" y="1597445"/>
            <a:chExt cx="510463" cy="200660"/>
          </a:xfrm>
        </p:grpSpPr>
        <p:sp>
          <p:nvSpPr>
            <p:cNvPr id="46" name="Freeform 45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/>
            <p:cNvCxnSpPr>
              <a:stCxn id="46" idx="3"/>
              <a:endCxn id="46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rapezoid 1"/>
          <p:cNvSpPr/>
          <p:nvPr/>
        </p:nvSpPr>
        <p:spPr>
          <a:xfrm rot="10800000">
            <a:off x="3411794" y="2035277"/>
            <a:ext cx="845574" cy="764988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ycle sig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8" y="2173052"/>
            <a:ext cx="475761" cy="4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8565526" y="2548953"/>
            <a:ext cx="27908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C-reactive protein</a:t>
            </a:r>
          </a:p>
        </p:txBody>
      </p:sp>
    </p:spTree>
    <p:extLst>
      <p:ext uri="{BB962C8B-B14F-4D97-AF65-F5344CB8AC3E}">
        <p14:creationId xmlns:p14="http://schemas.microsoft.com/office/powerpoint/2010/main" val="77716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Sep Blog | Proteins in the Body Infographic – NuSep Sto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/>
          <a:stretch/>
        </p:blipFill>
        <p:spPr bwMode="auto">
          <a:xfrm>
            <a:off x="1479474" y="1002535"/>
            <a:ext cx="9142857" cy="51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4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72028" y="1509310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29639" y="346615"/>
            <a:ext cx="2831334" cy="28754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11492" y="590136"/>
            <a:ext cx="813735" cy="8350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7" name="Cloud 4096"/>
          <p:cNvSpPr/>
          <p:nvPr/>
        </p:nvSpPr>
        <p:spPr>
          <a:xfrm>
            <a:off x="4767965" y="2254026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loud 68"/>
          <p:cNvSpPr/>
          <p:nvPr/>
        </p:nvSpPr>
        <p:spPr>
          <a:xfrm>
            <a:off x="4134286" y="2270016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loud 69"/>
          <p:cNvSpPr/>
          <p:nvPr/>
        </p:nvSpPr>
        <p:spPr>
          <a:xfrm>
            <a:off x="5207005" y="1708491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7726680" y="415738"/>
            <a:ext cx="3583032" cy="523220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C-reactive protein gene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9694606" y="1007645"/>
            <a:ext cx="0" cy="15239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9694606" y="2300508"/>
            <a:ext cx="4510" cy="1755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42041" y="4062190"/>
            <a:ext cx="4837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Gene expression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487604" y="1399915"/>
            <a:ext cx="274905" cy="37084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4257774" y="1447120"/>
            <a:ext cx="98090" cy="39740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510582" y="1329086"/>
            <a:ext cx="374233" cy="4870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4596198" y="1763187"/>
            <a:ext cx="510463" cy="200660"/>
            <a:chOff x="5409281" y="1597445"/>
            <a:chExt cx="510463" cy="200660"/>
          </a:xfrm>
        </p:grpSpPr>
        <p:sp>
          <p:nvSpPr>
            <p:cNvPr id="83" name="Freeform 82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Connector 83"/>
            <p:cNvCxnSpPr>
              <a:stCxn id="83" idx="3"/>
              <a:endCxn id="83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4030277" y="1806171"/>
            <a:ext cx="510463" cy="200660"/>
            <a:chOff x="5409281" y="1597445"/>
            <a:chExt cx="510463" cy="200660"/>
          </a:xfrm>
        </p:grpSpPr>
        <p:sp>
          <p:nvSpPr>
            <p:cNvPr id="98" name="Freeform 97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9" name="Straight Connector 98"/>
            <p:cNvCxnSpPr>
              <a:stCxn id="98" idx="3"/>
              <a:endCxn id="98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4921553" y="1258272"/>
            <a:ext cx="510463" cy="200660"/>
            <a:chOff x="5409281" y="1597445"/>
            <a:chExt cx="510463" cy="200660"/>
          </a:xfrm>
        </p:grpSpPr>
        <p:sp>
          <p:nvSpPr>
            <p:cNvPr id="113" name="Freeform 112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4" name="Straight Connector 113"/>
            <p:cNvCxnSpPr>
              <a:stCxn id="113" idx="3"/>
              <a:endCxn id="113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Arrow Connector 126"/>
          <p:cNvCxnSpPr/>
          <p:nvPr/>
        </p:nvCxnSpPr>
        <p:spPr>
          <a:xfrm>
            <a:off x="4838352" y="2029771"/>
            <a:ext cx="110086" cy="1888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323370" y="2043999"/>
            <a:ext cx="36013" cy="21401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5264797" y="1509597"/>
            <a:ext cx="110086" cy="1888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565526" y="2548953"/>
            <a:ext cx="27908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C-reactive protein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3421" y="1273507"/>
            <a:ext cx="522232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C-reactive protein RNA;</a:t>
            </a:r>
          </a:p>
          <a:p>
            <a:r>
              <a:rPr lang="en-GB" sz="2800" dirty="0">
                <a:solidFill>
                  <a:srgbClr val="00B050"/>
                </a:solidFill>
              </a:rPr>
              <a:t>C-reactive protein gene expression</a:t>
            </a:r>
          </a:p>
        </p:txBody>
      </p:sp>
      <p:pic>
        <p:nvPicPr>
          <p:cNvPr id="1026" name="Picture 2" descr="Human liver icon in cartoon style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12125" r="9669" b="18939"/>
          <a:stretch/>
        </p:blipFill>
        <p:spPr bwMode="auto">
          <a:xfrm>
            <a:off x="1392800" y="2764427"/>
            <a:ext cx="369902" cy="3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/>
        </p:nvCxnSpPr>
        <p:spPr>
          <a:xfrm>
            <a:off x="1564395" y="2880495"/>
            <a:ext cx="2880911" cy="34152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564395" y="919494"/>
            <a:ext cx="1751682" cy="19610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4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72028" y="1509310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29639" y="346615"/>
            <a:ext cx="2831334" cy="28754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11492" y="590136"/>
            <a:ext cx="813735" cy="8350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7" name="Cloud 4096"/>
          <p:cNvSpPr/>
          <p:nvPr/>
        </p:nvSpPr>
        <p:spPr>
          <a:xfrm>
            <a:off x="4767965" y="2254026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7-Point Star 2"/>
          <p:cNvSpPr/>
          <p:nvPr/>
        </p:nvSpPr>
        <p:spPr>
          <a:xfrm>
            <a:off x="3856891" y="743223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" y="4050111"/>
            <a:ext cx="81445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dirty="0"/>
              <a:t>DNA methylation:</a:t>
            </a:r>
          </a:p>
          <a:p>
            <a:pPr algn="r"/>
            <a:r>
              <a:rPr lang="en-GB" sz="4000" dirty="0"/>
              <a:t>One of several mechanisms to control </a:t>
            </a:r>
          </a:p>
          <a:p>
            <a:pPr algn="r"/>
            <a:r>
              <a:rPr lang="en-GB" sz="4000" dirty="0"/>
              <a:t>gene expression</a:t>
            </a:r>
          </a:p>
          <a:p>
            <a:pPr algn="r"/>
            <a:endParaRPr lang="en-GB" sz="4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487604" y="1399915"/>
            <a:ext cx="274905" cy="37084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596198" y="1763187"/>
            <a:ext cx="510463" cy="200660"/>
            <a:chOff x="5409281" y="1597445"/>
            <a:chExt cx="510463" cy="200660"/>
          </a:xfrm>
        </p:grpSpPr>
        <p:sp>
          <p:nvSpPr>
            <p:cNvPr id="34" name="Freeform 33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>
              <a:stCxn id="34" idx="3"/>
              <a:endCxn id="34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4838352" y="2029771"/>
            <a:ext cx="110086" cy="1888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564395" y="919494"/>
            <a:ext cx="1751682" cy="19610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564395" y="2880495"/>
            <a:ext cx="2880911" cy="34152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242990436"/>
              </p:ext>
            </p:extLst>
          </p:nvPr>
        </p:nvGraphicFramePr>
        <p:xfrm>
          <a:off x="8048175" y="3563233"/>
          <a:ext cx="3728281" cy="312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H="1">
            <a:off x="9694606" y="2311938"/>
            <a:ext cx="4510" cy="1755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94076" y="2548953"/>
            <a:ext cx="348338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Less C-reactive protein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38423" y="1307797"/>
            <a:ext cx="603165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Less C-reactive protein RNA;</a:t>
            </a:r>
          </a:p>
          <a:p>
            <a:r>
              <a:rPr lang="en-GB" sz="2800" dirty="0">
                <a:solidFill>
                  <a:srgbClr val="00B050"/>
                </a:solidFill>
              </a:rPr>
              <a:t>Less C-reactive protein gene expression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26680" y="96730"/>
            <a:ext cx="3583032" cy="954107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1FDF"/>
                </a:solidFill>
              </a:rPr>
              <a:t>Methylated</a:t>
            </a:r>
            <a:br>
              <a:rPr lang="en-GB" sz="2800" dirty="0">
                <a:solidFill>
                  <a:srgbClr val="00B0F0"/>
                </a:solidFill>
              </a:rPr>
            </a:br>
            <a:r>
              <a:rPr lang="en-GB" sz="2800" dirty="0">
                <a:solidFill>
                  <a:srgbClr val="00B0F0"/>
                </a:solidFill>
              </a:rPr>
              <a:t>C-reactive protein gene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9694606" y="1109680"/>
            <a:ext cx="0" cy="15239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uman liver icon in cartoon style Royalty Free Vector 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12125" r="9669" b="18939"/>
          <a:stretch/>
        </p:blipFill>
        <p:spPr bwMode="auto">
          <a:xfrm>
            <a:off x="1385180" y="2768237"/>
            <a:ext cx="369902" cy="3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1556775" y="2884305"/>
            <a:ext cx="2880911" cy="34152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556775" y="923304"/>
            <a:ext cx="1751682" cy="19610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3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40024" y="175684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/>
              <a:t>Genetic dataset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8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rce: Atlas of Science">
            <a:extLst>
              <a:ext uri="{FF2B5EF4-FFF2-40B4-BE49-F238E27FC236}">
                <a16:creationId xmlns:a16="http://schemas.microsoft.com/office/drawing/2014/main" id="{20F1489B-FE48-447E-86BE-824239C90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6" t="7442" b="26000"/>
          <a:stretch/>
        </p:blipFill>
        <p:spPr bwMode="auto">
          <a:xfrm>
            <a:off x="6202470" y="61277"/>
            <a:ext cx="3402355" cy="29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548" y="0"/>
            <a:ext cx="5929460" cy="675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832F7-829E-44B4-A521-C2C5D82B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Anna Dearman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55762-2B2A-416F-A6A3-694B5E5E88B9}"/>
              </a:ext>
            </a:extLst>
          </p:cNvPr>
          <p:cNvSpPr txBox="1"/>
          <p:nvPr/>
        </p:nvSpPr>
        <p:spPr>
          <a:xfrm>
            <a:off x="10236900" y="1735156"/>
            <a:ext cx="1319752" cy="2923877"/>
          </a:xfrm>
          <a:prstGeom prst="rect">
            <a:avLst/>
          </a:prstGeom>
          <a:solidFill>
            <a:srgbClr val="BDDEE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Possible</a:t>
            </a:r>
          </a:p>
          <a:p>
            <a:pPr algn="ctr"/>
            <a:r>
              <a:rPr lang="en-GB" dirty="0"/>
              <a:t>genotypes: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2800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AA</a:t>
            </a:r>
            <a:endParaRPr lang="en-GB" sz="160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GB" sz="1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GB" sz="2800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endParaRPr lang="en-GB" sz="1600" dirty="0">
              <a:solidFill>
                <a:srgbClr val="FFC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GB" sz="1600" dirty="0">
              <a:solidFill>
                <a:srgbClr val="FFC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sz="2800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GG</a:t>
            </a:r>
            <a:endParaRPr lang="en-GB" sz="1600" dirty="0">
              <a:solidFill>
                <a:srgbClr val="FFC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GB" sz="16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501268" y="233932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1516694" y="870335"/>
            <a:ext cx="1799383" cy="67761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1" idx="4"/>
          </p:cNvCxnSpPr>
          <p:nvPr/>
        </p:nvCxnSpPr>
        <p:spPr>
          <a:xfrm>
            <a:off x="1516694" y="1547952"/>
            <a:ext cx="2928612" cy="162490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29639" y="297455"/>
            <a:ext cx="2831334" cy="28754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11492" y="540976"/>
            <a:ext cx="813735" cy="83501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3" r="53378" b="18221"/>
          <a:stretch/>
        </p:blipFill>
        <p:spPr bwMode="auto">
          <a:xfrm>
            <a:off x="491664" y="3495755"/>
            <a:ext cx="1795749" cy="33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507090" y="4132158"/>
            <a:ext cx="1799383" cy="67761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2" idx="4"/>
          </p:cNvCxnSpPr>
          <p:nvPr/>
        </p:nvCxnSpPr>
        <p:spPr>
          <a:xfrm>
            <a:off x="1507090" y="4809775"/>
            <a:ext cx="2928612" cy="162490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20035" y="3559278"/>
            <a:ext cx="2831334" cy="28754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801888" y="3802799"/>
            <a:ext cx="813735" cy="83501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595768" y="324215"/>
            <a:ext cx="1585311" cy="7157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95768" y="1039994"/>
            <a:ext cx="1585311" cy="9654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95768" y="3802800"/>
            <a:ext cx="1585311" cy="53262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15623" y="4346434"/>
            <a:ext cx="1565456" cy="11927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6" name="Picture 4" descr="Source: Atlas of Science">
            <a:extLst>
              <a:ext uri="{FF2B5EF4-FFF2-40B4-BE49-F238E27FC236}">
                <a16:creationId xmlns:a16="http://schemas.microsoft.com/office/drawing/2014/main" id="{20F1489B-FE48-447E-86BE-824239C90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6" t="7442" b="26000"/>
          <a:stretch/>
        </p:blipFill>
        <p:spPr bwMode="auto">
          <a:xfrm>
            <a:off x="6181079" y="3559278"/>
            <a:ext cx="3402355" cy="29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0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600" y="5770408"/>
            <a:ext cx="206375" cy="209704"/>
          </a:xfrm>
          <a:prstGeom prst="rect">
            <a:avLst/>
          </a:prstGeom>
        </p:spPr>
      </p:pic>
      <p:sp>
        <p:nvSpPr>
          <p:cNvPr id="1037" name="TextBox 1036"/>
          <p:cNvSpPr txBox="1"/>
          <p:nvPr/>
        </p:nvSpPr>
        <p:spPr>
          <a:xfrm>
            <a:off x="987298" y="876383"/>
            <a:ext cx="8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Person</a:t>
            </a:r>
          </a:p>
          <a:p>
            <a:pPr algn="ctr"/>
            <a:r>
              <a:rPr lang="en-GB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9985" y="4168065"/>
            <a:ext cx="8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Person</a:t>
            </a:r>
          </a:p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514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7174316" y="479253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204838" y="480060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357" y="713208"/>
            <a:ext cx="8091136" cy="612355"/>
          </a:xfrm>
        </p:spPr>
        <p:txBody>
          <a:bodyPr>
            <a:normAutofit fontScale="90000"/>
          </a:bodyPr>
          <a:lstStyle/>
          <a:p>
            <a:r>
              <a:rPr lang="en-GB" dirty="0"/>
              <a:t>Genetics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4294" y="1169318"/>
            <a:ext cx="3988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500,000 variants</a:t>
            </a:r>
          </a:p>
          <a:p>
            <a:r>
              <a:rPr lang="en-GB" dirty="0"/>
              <a:t>10,000 participants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46023"/>
              </p:ext>
            </p:extLst>
          </p:nvPr>
        </p:nvGraphicFramePr>
        <p:xfrm>
          <a:off x="2318253" y="1828794"/>
          <a:ext cx="6606879" cy="3232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805">
                  <a:extLst>
                    <a:ext uri="{9D8B030D-6E8A-4147-A177-3AD203B41FA5}">
                      <a16:colId xmlns:a16="http://schemas.microsoft.com/office/drawing/2014/main" val="3492968125"/>
                    </a:ext>
                  </a:extLst>
                </a:gridCol>
                <a:gridCol w="980399">
                  <a:extLst>
                    <a:ext uri="{9D8B030D-6E8A-4147-A177-3AD203B41FA5}">
                      <a16:colId xmlns:a16="http://schemas.microsoft.com/office/drawing/2014/main" val="2574838304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1636185860"/>
                    </a:ext>
                  </a:extLst>
                </a:gridCol>
                <a:gridCol w="591123">
                  <a:extLst>
                    <a:ext uri="{9D8B030D-6E8A-4147-A177-3AD203B41FA5}">
                      <a16:colId xmlns:a16="http://schemas.microsoft.com/office/drawing/2014/main" val="2509560783"/>
                    </a:ext>
                  </a:extLst>
                </a:gridCol>
                <a:gridCol w="591123">
                  <a:extLst>
                    <a:ext uri="{9D8B030D-6E8A-4147-A177-3AD203B41FA5}">
                      <a16:colId xmlns:a16="http://schemas.microsoft.com/office/drawing/2014/main" val="2339276652"/>
                    </a:ext>
                  </a:extLst>
                </a:gridCol>
                <a:gridCol w="965981">
                  <a:extLst>
                    <a:ext uri="{9D8B030D-6E8A-4147-A177-3AD203B41FA5}">
                      <a16:colId xmlns:a16="http://schemas.microsoft.com/office/drawing/2014/main" val="977122509"/>
                    </a:ext>
                  </a:extLst>
                </a:gridCol>
                <a:gridCol w="965981">
                  <a:extLst>
                    <a:ext uri="{9D8B030D-6E8A-4147-A177-3AD203B41FA5}">
                      <a16:colId xmlns:a16="http://schemas.microsoft.com/office/drawing/2014/main" val="2990007528"/>
                    </a:ext>
                  </a:extLst>
                </a:gridCol>
                <a:gridCol w="965981">
                  <a:extLst>
                    <a:ext uri="{9D8B030D-6E8A-4147-A177-3AD203B41FA5}">
                      <a16:colId xmlns:a16="http://schemas.microsoft.com/office/drawing/2014/main" val="2644254827"/>
                    </a:ext>
                  </a:extLst>
                </a:gridCol>
              </a:tblGrid>
              <a:tr h="4309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SNP ID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Chromosome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DNA base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Variant 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Variant 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Genotype for Person 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Genotype for Person 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Genotype for Person 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896719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rs3645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290711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rs780978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846378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rs15674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97654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rs585678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757372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rs1344534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1001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448583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rs1357435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1702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37809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rs453536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2064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444622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rs36456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2617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439006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rs7801578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2662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GG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056660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rs815674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GC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39418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rs594678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7659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872127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rs1454534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11288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269671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rs173645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12681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424530"/>
                  </a:ext>
                </a:extLst>
              </a:tr>
            </a:tbl>
          </a:graphicData>
        </a:graphic>
      </p:graphicFrame>
      <p:pic>
        <p:nvPicPr>
          <p:cNvPr id="20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8143794" y="479253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996850" y="861501"/>
            <a:ext cx="1355658" cy="1815882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DNA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from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blood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cells</a:t>
            </a:r>
          </a:p>
        </p:txBody>
      </p:sp>
      <p:sp>
        <p:nvSpPr>
          <p:cNvPr id="26" name="Teardrop 25"/>
          <p:cNvSpPr>
            <a:spLocks noChangeAspect="1"/>
          </p:cNvSpPr>
          <p:nvPr/>
        </p:nvSpPr>
        <p:spPr>
          <a:xfrm rot="18831612">
            <a:off x="9294288" y="3500507"/>
            <a:ext cx="2781762" cy="278176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0117253" y="3792969"/>
            <a:ext cx="1757840" cy="1785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602668" y="3944160"/>
            <a:ext cx="505209" cy="51842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4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7174316" y="479253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204838" y="480060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357" y="713208"/>
            <a:ext cx="8091136" cy="612355"/>
          </a:xfrm>
        </p:spPr>
        <p:txBody>
          <a:bodyPr>
            <a:normAutofit fontScale="90000"/>
          </a:bodyPr>
          <a:lstStyle/>
          <a:p>
            <a:r>
              <a:rPr lang="en-GB" dirty="0"/>
              <a:t>Genetics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4294" y="1169318"/>
            <a:ext cx="3988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500,000 variants</a:t>
            </a:r>
          </a:p>
          <a:p>
            <a:r>
              <a:rPr lang="en-GB" dirty="0"/>
              <a:t>10,000 participants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17088"/>
              </p:ext>
            </p:extLst>
          </p:nvPr>
        </p:nvGraphicFramePr>
        <p:xfrm>
          <a:off x="2318253" y="1828794"/>
          <a:ext cx="6606879" cy="3232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805">
                  <a:extLst>
                    <a:ext uri="{9D8B030D-6E8A-4147-A177-3AD203B41FA5}">
                      <a16:colId xmlns:a16="http://schemas.microsoft.com/office/drawing/2014/main" val="3492968125"/>
                    </a:ext>
                  </a:extLst>
                </a:gridCol>
                <a:gridCol w="980399">
                  <a:extLst>
                    <a:ext uri="{9D8B030D-6E8A-4147-A177-3AD203B41FA5}">
                      <a16:colId xmlns:a16="http://schemas.microsoft.com/office/drawing/2014/main" val="2574838304"/>
                    </a:ext>
                  </a:extLst>
                </a:gridCol>
                <a:gridCol w="724486">
                  <a:extLst>
                    <a:ext uri="{9D8B030D-6E8A-4147-A177-3AD203B41FA5}">
                      <a16:colId xmlns:a16="http://schemas.microsoft.com/office/drawing/2014/main" val="1636185860"/>
                    </a:ext>
                  </a:extLst>
                </a:gridCol>
                <a:gridCol w="591123">
                  <a:extLst>
                    <a:ext uri="{9D8B030D-6E8A-4147-A177-3AD203B41FA5}">
                      <a16:colId xmlns:a16="http://schemas.microsoft.com/office/drawing/2014/main" val="2509560783"/>
                    </a:ext>
                  </a:extLst>
                </a:gridCol>
                <a:gridCol w="591123">
                  <a:extLst>
                    <a:ext uri="{9D8B030D-6E8A-4147-A177-3AD203B41FA5}">
                      <a16:colId xmlns:a16="http://schemas.microsoft.com/office/drawing/2014/main" val="2339276652"/>
                    </a:ext>
                  </a:extLst>
                </a:gridCol>
                <a:gridCol w="965981">
                  <a:extLst>
                    <a:ext uri="{9D8B030D-6E8A-4147-A177-3AD203B41FA5}">
                      <a16:colId xmlns:a16="http://schemas.microsoft.com/office/drawing/2014/main" val="977122509"/>
                    </a:ext>
                  </a:extLst>
                </a:gridCol>
                <a:gridCol w="965981">
                  <a:extLst>
                    <a:ext uri="{9D8B030D-6E8A-4147-A177-3AD203B41FA5}">
                      <a16:colId xmlns:a16="http://schemas.microsoft.com/office/drawing/2014/main" val="2990007528"/>
                    </a:ext>
                  </a:extLst>
                </a:gridCol>
                <a:gridCol w="965981">
                  <a:extLst>
                    <a:ext uri="{9D8B030D-6E8A-4147-A177-3AD203B41FA5}">
                      <a16:colId xmlns:a16="http://schemas.microsoft.com/office/drawing/2014/main" val="2644254827"/>
                    </a:ext>
                  </a:extLst>
                </a:gridCol>
              </a:tblGrid>
              <a:tr h="4309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SNP ID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Chromosome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DNA base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Variant 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Variant 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Genotype for Person 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Genotype for Person 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Genotype for Person 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896719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rs3645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290711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rs780978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846378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rs15674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97654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rs585678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757372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rs1344534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1001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448583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rs1357435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1702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37809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rs453536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2064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444622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rs36456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2617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439006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rs7801578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2662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056660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rs815674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39418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rs594678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7659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872127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rs1454534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11288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269671"/>
                  </a:ext>
                </a:extLst>
              </a:tr>
              <a:tr h="215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rs173645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12681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424530"/>
                  </a:ext>
                </a:extLst>
              </a:tr>
            </a:tbl>
          </a:graphicData>
        </a:graphic>
      </p:graphicFrame>
      <p:pic>
        <p:nvPicPr>
          <p:cNvPr id="20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8143794" y="479253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996850" y="861501"/>
            <a:ext cx="1355658" cy="1815882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DNA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from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blood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cells</a:t>
            </a:r>
          </a:p>
        </p:txBody>
      </p:sp>
      <p:sp>
        <p:nvSpPr>
          <p:cNvPr id="26" name="Teardrop 25"/>
          <p:cNvSpPr>
            <a:spLocks noChangeAspect="1"/>
          </p:cNvSpPr>
          <p:nvPr/>
        </p:nvSpPr>
        <p:spPr>
          <a:xfrm rot="18831612">
            <a:off x="9294288" y="3500507"/>
            <a:ext cx="2781762" cy="278176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0117253" y="3792969"/>
            <a:ext cx="1757840" cy="1785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602668" y="3944160"/>
            <a:ext cx="505209" cy="51842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24919" y="1777039"/>
            <a:ext cx="622570" cy="3368893"/>
          </a:xfrm>
          <a:prstGeom prst="roundRect">
            <a:avLst/>
          </a:prstGeom>
          <a:noFill/>
          <a:ln w="38100">
            <a:solidFill>
              <a:srgbClr val="E97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30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357" y="0"/>
            <a:ext cx="8091136" cy="1325563"/>
          </a:xfrm>
        </p:spPr>
        <p:txBody>
          <a:bodyPr/>
          <a:lstStyle/>
          <a:p>
            <a:r>
              <a:rPr lang="en-GB" dirty="0"/>
              <a:t>Genetics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85750" indent="-285750"/>
            <a:r>
              <a:rPr lang="en-GB" dirty="0"/>
              <a:t>Genome-wide association studies (GWAS)</a:t>
            </a:r>
          </a:p>
          <a:p>
            <a:pPr marL="285750" indent="-285750"/>
            <a:r>
              <a:rPr lang="en-GB" dirty="0"/>
              <a:t>Polygenic scores</a:t>
            </a:r>
          </a:p>
          <a:p>
            <a:pPr marL="742950" lvl="1" indent="-285750"/>
            <a:r>
              <a:rPr lang="en-GB" dirty="0"/>
              <a:t>Body mass index</a:t>
            </a:r>
          </a:p>
          <a:p>
            <a:pPr marL="742950" lvl="1" indent="-285750"/>
            <a:r>
              <a:rPr lang="en-GB" dirty="0"/>
              <a:t>Educational attainment</a:t>
            </a:r>
          </a:p>
          <a:p>
            <a:pPr marL="742950" lvl="1" indent="-285750"/>
            <a:r>
              <a:rPr lang="en-GB" dirty="0"/>
              <a:t>Testosterone level</a:t>
            </a:r>
          </a:p>
          <a:p>
            <a:pPr marL="742950" lvl="1" indent="-285750"/>
            <a:r>
              <a:rPr lang="en-GB" dirty="0"/>
              <a:t>Personality traits</a:t>
            </a:r>
          </a:p>
          <a:p>
            <a:pPr marL="742950" lvl="1" indent="-285750"/>
            <a:r>
              <a:rPr lang="en-GB" dirty="0"/>
              <a:t>etc…</a:t>
            </a:r>
          </a:p>
        </p:txBody>
      </p:sp>
      <p:pic>
        <p:nvPicPr>
          <p:cNvPr id="71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8534012" y="1653761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8534012" y="5020954"/>
            <a:ext cx="1786868" cy="7546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9246726" y="1580044"/>
            <a:ext cx="281348" cy="3444730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ounded Rectangle 74"/>
          <p:cNvSpPr/>
          <p:nvPr/>
        </p:nvSpPr>
        <p:spPr>
          <a:xfrm>
            <a:off x="8867996" y="662781"/>
            <a:ext cx="1038808" cy="913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Genetic factors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117" y="3051433"/>
            <a:ext cx="20002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5754077" y="1691020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4270177" y="1691020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521" y="614110"/>
            <a:ext cx="7786972" cy="711453"/>
          </a:xfrm>
        </p:spPr>
        <p:txBody>
          <a:bodyPr/>
          <a:lstStyle/>
          <a:p>
            <a:r>
              <a:rPr lang="en-GB" dirty="0"/>
              <a:t>Polygenic scores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4294" y="1169318"/>
            <a:ext cx="3988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 polygenic scores (for now)…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pic>
        <p:nvPicPr>
          <p:cNvPr id="20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7239719" y="1702303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996850" y="861501"/>
            <a:ext cx="1355658" cy="1815882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DNA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from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blood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cells</a:t>
            </a:r>
          </a:p>
        </p:txBody>
      </p:sp>
      <p:sp>
        <p:nvSpPr>
          <p:cNvPr id="26" name="Teardrop 25"/>
          <p:cNvSpPr>
            <a:spLocks noChangeAspect="1"/>
          </p:cNvSpPr>
          <p:nvPr/>
        </p:nvSpPr>
        <p:spPr>
          <a:xfrm rot="18831612">
            <a:off x="9294288" y="3500507"/>
            <a:ext cx="2781762" cy="278176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0117253" y="3792969"/>
            <a:ext cx="1757840" cy="1785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602668" y="3944160"/>
            <a:ext cx="505209" cy="51842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CEB7CC-6CB1-4A45-A788-9E71C353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77096"/>
              </p:ext>
            </p:extLst>
          </p:nvPr>
        </p:nvGraphicFramePr>
        <p:xfrm>
          <a:off x="2393245" y="2983556"/>
          <a:ext cx="5834876" cy="167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719">
                  <a:extLst>
                    <a:ext uri="{9D8B030D-6E8A-4147-A177-3AD203B41FA5}">
                      <a16:colId xmlns:a16="http://schemas.microsoft.com/office/drawing/2014/main" val="1778355726"/>
                    </a:ext>
                  </a:extLst>
                </a:gridCol>
                <a:gridCol w="1458719">
                  <a:extLst>
                    <a:ext uri="{9D8B030D-6E8A-4147-A177-3AD203B41FA5}">
                      <a16:colId xmlns:a16="http://schemas.microsoft.com/office/drawing/2014/main" val="1298262484"/>
                    </a:ext>
                  </a:extLst>
                </a:gridCol>
                <a:gridCol w="1458719">
                  <a:extLst>
                    <a:ext uri="{9D8B030D-6E8A-4147-A177-3AD203B41FA5}">
                      <a16:colId xmlns:a16="http://schemas.microsoft.com/office/drawing/2014/main" val="1887575179"/>
                    </a:ext>
                  </a:extLst>
                </a:gridCol>
                <a:gridCol w="1458719">
                  <a:extLst>
                    <a:ext uri="{9D8B030D-6E8A-4147-A177-3AD203B41FA5}">
                      <a16:colId xmlns:a16="http://schemas.microsoft.com/office/drawing/2014/main" val="2119180852"/>
                    </a:ext>
                  </a:extLst>
                </a:gridCol>
              </a:tblGrid>
              <a:tr h="529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PGS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Polygenic score for Person 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Polygenic score for Person 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Polygenic score for Person 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671900"/>
                  </a:ext>
                </a:extLst>
              </a:tr>
              <a:tr h="529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Body Mass</a:t>
                      </a:r>
                      <a:r>
                        <a:rPr lang="en-GB" sz="1800" u="none" strike="noStrike" baseline="0" dirty="0">
                          <a:effectLst/>
                        </a:rPr>
                        <a:t> Index PGS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5.0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6.3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7.7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132658"/>
                  </a:ext>
                </a:extLst>
              </a:tr>
              <a:tr h="529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Testosterone PGS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7.8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4.1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3.2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1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23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505396"/>
            <a:ext cx="1211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Hasin</a:t>
            </a:r>
            <a:r>
              <a:rPr lang="en-GB" sz="1600" dirty="0"/>
              <a:t>, Y., </a:t>
            </a:r>
            <a:r>
              <a:rPr lang="en-GB" sz="1600" dirty="0" err="1"/>
              <a:t>Seldin</a:t>
            </a:r>
            <a:r>
              <a:rPr lang="en-GB" sz="1600" dirty="0"/>
              <a:t>, M. &amp; </a:t>
            </a:r>
            <a:r>
              <a:rPr lang="en-GB" sz="1600" dirty="0" err="1"/>
              <a:t>Lusis</a:t>
            </a:r>
            <a:r>
              <a:rPr lang="en-GB" sz="1600" dirty="0"/>
              <a:t>, A. Multi-omics approaches to disease. </a:t>
            </a:r>
            <a:r>
              <a:rPr lang="en-GB" sz="1600" i="1" dirty="0"/>
              <a:t>Genome </a:t>
            </a:r>
            <a:r>
              <a:rPr lang="en-GB" sz="1600" i="1" dirty="0" err="1"/>
              <a:t>Biol</a:t>
            </a:r>
            <a:r>
              <a:rPr lang="en-GB" sz="1600" dirty="0"/>
              <a:t> </a:t>
            </a:r>
            <a:r>
              <a:rPr lang="en-GB" sz="1600" b="1" dirty="0"/>
              <a:t>18, </a:t>
            </a:r>
            <a:r>
              <a:rPr lang="en-GB" sz="1600" dirty="0"/>
              <a:t>83 (2017). https://doi.org/10.1186/s13059-017-1215-1</a:t>
            </a:r>
            <a:endParaRPr lang="en-GB" sz="1000" dirty="0"/>
          </a:p>
        </p:txBody>
      </p:sp>
      <p:sp>
        <p:nvSpPr>
          <p:cNvPr id="11" name="Rectangle 10"/>
          <p:cNvSpPr/>
          <p:nvPr/>
        </p:nvSpPr>
        <p:spPr>
          <a:xfrm>
            <a:off x="367664" y="4848225"/>
            <a:ext cx="4442461" cy="30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119" y="1825407"/>
            <a:ext cx="7243763" cy="2714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6116"/>
          <a:stretch/>
        </p:blipFill>
        <p:spPr>
          <a:xfrm>
            <a:off x="10369192" y="1"/>
            <a:ext cx="1822808" cy="3650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69192" y="3827351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Lipidomics</a:t>
            </a:r>
          </a:p>
          <a:p>
            <a:endParaRPr lang="en-GB" sz="1200" dirty="0"/>
          </a:p>
          <a:p>
            <a:r>
              <a:rPr lang="en-GB" sz="1200" dirty="0"/>
              <a:t>etc!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8752" y="3858859"/>
            <a:ext cx="306391" cy="4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79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40024" y="175684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/>
              <a:t>Epigenetic dataset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48" y="0"/>
            <a:ext cx="5929460" cy="675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832F7-829E-44B4-A521-C2C5D82B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Anna Dearman</a:t>
            </a:r>
          </a:p>
        </p:txBody>
      </p:sp>
      <p:pic>
        <p:nvPicPr>
          <p:cNvPr id="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501268" y="233932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1516694" y="870335"/>
            <a:ext cx="1799383" cy="67761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16694" y="1547952"/>
            <a:ext cx="1871378" cy="92971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3" r="53378" b="18221"/>
          <a:stretch/>
        </p:blipFill>
        <p:spPr bwMode="auto">
          <a:xfrm>
            <a:off x="491664" y="3495755"/>
            <a:ext cx="1795749" cy="33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507090" y="4132158"/>
            <a:ext cx="1799383" cy="67761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987298" y="876383"/>
            <a:ext cx="8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Person</a:t>
            </a:r>
          </a:p>
          <a:p>
            <a:pPr algn="ctr"/>
            <a:r>
              <a:rPr lang="en-GB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9985" y="4168065"/>
            <a:ext cx="8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Person</a:t>
            </a:r>
          </a:p>
          <a:p>
            <a:pPr algn="ctr"/>
            <a:r>
              <a:rPr lang="en-GB" dirty="0"/>
              <a:t>B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172402" y="518517"/>
            <a:ext cx="808611" cy="821192"/>
            <a:chOff x="10117253" y="3792969"/>
            <a:chExt cx="1757840" cy="1785200"/>
          </a:xfrm>
        </p:grpSpPr>
        <p:sp>
          <p:nvSpPr>
            <p:cNvPr id="27" name="Oval 26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913772" y="432792"/>
            <a:ext cx="808611" cy="821192"/>
            <a:chOff x="10117253" y="3792969"/>
            <a:chExt cx="1757840" cy="1785200"/>
          </a:xfrm>
        </p:grpSpPr>
        <p:sp>
          <p:nvSpPr>
            <p:cNvPr id="33" name="Oval 32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3652306" y="1127028"/>
            <a:ext cx="808611" cy="821192"/>
            <a:chOff x="10117253" y="3792969"/>
            <a:chExt cx="1757840" cy="1785200"/>
          </a:xfrm>
        </p:grpSpPr>
        <p:sp>
          <p:nvSpPr>
            <p:cNvPr id="37" name="Oval 36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339370" y="974979"/>
            <a:ext cx="808611" cy="821192"/>
            <a:chOff x="10117253" y="3792969"/>
            <a:chExt cx="1757840" cy="1785200"/>
          </a:xfrm>
        </p:grpSpPr>
        <p:sp>
          <p:nvSpPr>
            <p:cNvPr id="40" name="Oval 39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428653" y="1605848"/>
            <a:ext cx="808611" cy="821192"/>
            <a:chOff x="10117253" y="3792969"/>
            <a:chExt cx="1757840" cy="1785200"/>
          </a:xfrm>
        </p:grpSpPr>
        <p:sp>
          <p:nvSpPr>
            <p:cNvPr id="43" name="Oval 42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3315242" y="1782783"/>
            <a:ext cx="808611" cy="821192"/>
            <a:chOff x="10117253" y="3792969"/>
            <a:chExt cx="1757840" cy="1785200"/>
          </a:xfrm>
        </p:grpSpPr>
        <p:sp>
          <p:nvSpPr>
            <p:cNvPr id="46" name="Oval 45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2843328" y="1157914"/>
            <a:ext cx="808611" cy="821192"/>
            <a:chOff x="10117253" y="3792969"/>
            <a:chExt cx="1757840" cy="1785200"/>
          </a:xfrm>
        </p:grpSpPr>
        <p:sp>
          <p:nvSpPr>
            <p:cNvPr id="50" name="Oval 49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3861553" y="1849370"/>
            <a:ext cx="808611" cy="821192"/>
            <a:chOff x="10117253" y="3792969"/>
            <a:chExt cx="1757840" cy="1785200"/>
          </a:xfrm>
        </p:grpSpPr>
        <p:sp>
          <p:nvSpPr>
            <p:cNvPr id="53" name="Oval 52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507090" y="4827070"/>
            <a:ext cx="1871378" cy="92971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3162798" y="3797635"/>
            <a:ext cx="808611" cy="821192"/>
            <a:chOff x="10117253" y="3792969"/>
            <a:chExt cx="1757840" cy="1785200"/>
          </a:xfrm>
        </p:grpSpPr>
        <p:sp>
          <p:nvSpPr>
            <p:cNvPr id="57" name="Oval 56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3904168" y="3711910"/>
            <a:ext cx="808611" cy="821192"/>
            <a:chOff x="10117253" y="3792969"/>
            <a:chExt cx="1757840" cy="1785200"/>
          </a:xfrm>
        </p:grpSpPr>
        <p:sp>
          <p:nvSpPr>
            <p:cNvPr id="60" name="Oval 59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3642702" y="4406146"/>
            <a:ext cx="808611" cy="821192"/>
            <a:chOff x="10117253" y="3792969"/>
            <a:chExt cx="1757840" cy="1785200"/>
          </a:xfrm>
        </p:grpSpPr>
        <p:sp>
          <p:nvSpPr>
            <p:cNvPr id="63" name="Oval 62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4329766" y="4254097"/>
            <a:ext cx="808611" cy="821192"/>
            <a:chOff x="10117253" y="3792969"/>
            <a:chExt cx="1757840" cy="1785200"/>
          </a:xfrm>
        </p:grpSpPr>
        <p:sp>
          <p:nvSpPr>
            <p:cNvPr id="66" name="Oval 65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4419049" y="4884966"/>
            <a:ext cx="808611" cy="821192"/>
            <a:chOff x="10117253" y="3792969"/>
            <a:chExt cx="1757840" cy="1785200"/>
          </a:xfrm>
        </p:grpSpPr>
        <p:sp>
          <p:nvSpPr>
            <p:cNvPr id="69" name="Oval 68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3305638" y="5061901"/>
            <a:ext cx="808611" cy="821192"/>
            <a:chOff x="10117253" y="3792969"/>
            <a:chExt cx="1757840" cy="1785200"/>
          </a:xfrm>
        </p:grpSpPr>
        <p:sp>
          <p:nvSpPr>
            <p:cNvPr id="72" name="Oval 71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2833724" y="4437032"/>
            <a:ext cx="808611" cy="821192"/>
            <a:chOff x="10117253" y="3792969"/>
            <a:chExt cx="1757840" cy="1785200"/>
          </a:xfrm>
        </p:grpSpPr>
        <p:sp>
          <p:nvSpPr>
            <p:cNvPr id="75" name="Oval 74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3851949" y="5128488"/>
            <a:ext cx="808611" cy="821192"/>
            <a:chOff x="10117253" y="3792969"/>
            <a:chExt cx="1757840" cy="1785200"/>
          </a:xfrm>
        </p:grpSpPr>
        <p:sp>
          <p:nvSpPr>
            <p:cNvPr id="78" name="Oval 77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0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273487" y="206486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879568" y="819333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611155" y="1153747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7594645" y="483446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965788" y="1467586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687932" y="2061950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406494" y="2355947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7392197" y="1774566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2982201" y="3019353"/>
            <a:ext cx="608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White blood cells                                              DNA</a:t>
            </a:r>
          </a:p>
        </p:txBody>
      </p:sp>
      <p:pic>
        <p:nvPicPr>
          <p:cNvPr id="123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236815" y="3634018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842896" y="4246865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574483" y="4581279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7557973" y="3910978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929116" y="4895118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651260" y="5489482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369822" y="5783479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7355525" y="5202098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" name="Straight Arrow Connector 132"/>
          <p:cNvCxnSpPr/>
          <p:nvPr/>
        </p:nvCxnSpPr>
        <p:spPr>
          <a:xfrm flipV="1">
            <a:off x="5890515" y="3326422"/>
            <a:ext cx="1090871" cy="66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5651260" y="189270"/>
            <a:ext cx="6206443" cy="2623983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5445557" y="3451038"/>
            <a:ext cx="6404152" cy="276688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48" y="0"/>
            <a:ext cx="5929460" cy="675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832F7-829E-44B4-A521-C2C5D82B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Anna Dearman</a:t>
            </a:r>
          </a:p>
        </p:txBody>
      </p:sp>
      <p:pic>
        <p:nvPicPr>
          <p:cNvPr id="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501268" y="233932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1516694" y="870335"/>
            <a:ext cx="1799383" cy="67761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16694" y="1547952"/>
            <a:ext cx="1871378" cy="92971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3" r="53378" b="18221"/>
          <a:stretch/>
        </p:blipFill>
        <p:spPr bwMode="auto">
          <a:xfrm>
            <a:off x="491664" y="3495755"/>
            <a:ext cx="1795749" cy="33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507090" y="4132158"/>
            <a:ext cx="1799383" cy="67761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987298" y="876383"/>
            <a:ext cx="8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Person</a:t>
            </a:r>
          </a:p>
          <a:p>
            <a:pPr algn="ctr"/>
            <a:r>
              <a:rPr lang="en-GB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9985" y="4168065"/>
            <a:ext cx="8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Person</a:t>
            </a:r>
          </a:p>
          <a:p>
            <a:pPr algn="ctr"/>
            <a:r>
              <a:rPr lang="en-GB" dirty="0"/>
              <a:t>B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172402" y="518517"/>
            <a:ext cx="808611" cy="821192"/>
            <a:chOff x="10117253" y="3792969"/>
            <a:chExt cx="1757840" cy="1785200"/>
          </a:xfrm>
        </p:grpSpPr>
        <p:sp>
          <p:nvSpPr>
            <p:cNvPr id="27" name="Oval 26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913772" y="432792"/>
            <a:ext cx="808611" cy="821192"/>
            <a:chOff x="10117253" y="3792969"/>
            <a:chExt cx="1757840" cy="1785200"/>
          </a:xfrm>
        </p:grpSpPr>
        <p:sp>
          <p:nvSpPr>
            <p:cNvPr id="33" name="Oval 32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3652306" y="1127028"/>
            <a:ext cx="808611" cy="821192"/>
            <a:chOff x="10117253" y="3792969"/>
            <a:chExt cx="1757840" cy="1785200"/>
          </a:xfrm>
        </p:grpSpPr>
        <p:sp>
          <p:nvSpPr>
            <p:cNvPr id="37" name="Oval 36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339370" y="974979"/>
            <a:ext cx="808611" cy="821192"/>
            <a:chOff x="10117253" y="3792969"/>
            <a:chExt cx="1757840" cy="1785200"/>
          </a:xfrm>
        </p:grpSpPr>
        <p:sp>
          <p:nvSpPr>
            <p:cNvPr id="40" name="Oval 39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428653" y="1605848"/>
            <a:ext cx="808611" cy="821192"/>
            <a:chOff x="10117253" y="3792969"/>
            <a:chExt cx="1757840" cy="1785200"/>
          </a:xfrm>
        </p:grpSpPr>
        <p:sp>
          <p:nvSpPr>
            <p:cNvPr id="43" name="Oval 42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3315242" y="1782783"/>
            <a:ext cx="808611" cy="821192"/>
            <a:chOff x="10117253" y="3792969"/>
            <a:chExt cx="1757840" cy="1785200"/>
          </a:xfrm>
        </p:grpSpPr>
        <p:sp>
          <p:nvSpPr>
            <p:cNvPr id="46" name="Oval 45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2843328" y="1157914"/>
            <a:ext cx="808611" cy="821192"/>
            <a:chOff x="10117253" y="3792969"/>
            <a:chExt cx="1757840" cy="1785200"/>
          </a:xfrm>
        </p:grpSpPr>
        <p:sp>
          <p:nvSpPr>
            <p:cNvPr id="50" name="Oval 49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3861553" y="1849370"/>
            <a:ext cx="808611" cy="821192"/>
            <a:chOff x="10117253" y="3792969"/>
            <a:chExt cx="1757840" cy="1785200"/>
          </a:xfrm>
        </p:grpSpPr>
        <p:sp>
          <p:nvSpPr>
            <p:cNvPr id="53" name="Oval 52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507090" y="4827070"/>
            <a:ext cx="1871378" cy="92971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3162798" y="3797635"/>
            <a:ext cx="808611" cy="821192"/>
            <a:chOff x="10117253" y="3792969"/>
            <a:chExt cx="1757840" cy="1785200"/>
          </a:xfrm>
        </p:grpSpPr>
        <p:sp>
          <p:nvSpPr>
            <p:cNvPr id="57" name="Oval 56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3904168" y="3711910"/>
            <a:ext cx="808611" cy="821192"/>
            <a:chOff x="10117253" y="3792969"/>
            <a:chExt cx="1757840" cy="1785200"/>
          </a:xfrm>
        </p:grpSpPr>
        <p:sp>
          <p:nvSpPr>
            <p:cNvPr id="60" name="Oval 59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3642702" y="4406146"/>
            <a:ext cx="808611" cy="821192"/>
            <a:chOff x="10117253" y="3792969"/>
            <a:chExt cx="1757840" cy="1785200"/>
          </a:xfrm>
        </p:grpSpPr>
        <p:sp>
          <p:nvSpPr>
            <p:cNvPr id="63" name="Oval 62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4329766" y="4254097"/>
            <a:ext cx="808611" cy="821192"/>
            <a:chOff x="10117253" y="3792969"/>
            <a:chExt cx="1757840" cy="1785200"/>
          </a:xfrm>
        </p:grpSpPr>
        <p:sp>
          <p:nvSpPr>
            <p:cNvPr id="66" name="Oval 65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4419049" y="4884966"/>
            <a:ext cx="808611" cy="821192"/>
            <a:chOff x="10117253" y="3792969"/>
            <a:chExt cx="1757840" cy="1785200"/>
          </a:xfrm>
        </p:grpSpPr>
        <p:sp>
          <p:nvSpPr>
            <p:cNvPr id="69" name="Oval 68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3305638" y="5061901"/>
            <a:ext cx="808611" cy="821192"/>
            <a:chOff x="10117253" y="3792969"/>
            <a:chExt cx="1757840" cy="1785200"/>
          </a:xfrm>
        </p:grpSpPr>
        <p:sp>
          <p:nvSpPr>
            <p:cNvPr id="72" name="Oval 71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2833724" y="4437032"/>
            <a:ext cx="808611" cy="821192"/>
            <a:chOff x="10117253" y="3792969"/>
            <a:chExt cx="1757840" cy="1785200"/>
          </a:xfrm>
        </p:grpSpPr>
        <p:sp>
          <p:nvSpPr>
            <p:cNvPr id="75" name="Oval 74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3851949" y="5128488"/>
            <a:ext cx="808611" cy="821192"/>
            <a:chOff x="10117253" y="3792969"/>
            <a:chExt cx="1757840" cy="1785200"/>
          </a:xfrm>
        </p:grpSpPr>
        <p:sp>
          <p:nvSpPr>
            <p:cNvPr id="78" name="Oval 77"/>
            <p:cNvSpPr/>
            <p:nvPr/>
          </p:nvSpPr>
          <p:spPr>
            <a:xfrm>
              <a:off x="10117253" y="3792969"/>
              <a:ext cx="1757840" cy="1785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10602668" y="3944160"/>
              <a:ext cx="505209" cy="51842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0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273487" y="206486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879568" y="819333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611155" y="1153747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7594645" y="483446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965788" y="1467586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687932" y="2061950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406494" y="2355947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7392197" y="1774566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2982201" y="3019353"/>
            <a:ext cx="608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White blood cells                                              DNA</a:t>
            </a:r>
          </a:p>
        </p:txBody>
      </p:sp>
      <p:pic>
        <p:nvPicPr>
          <p:cNvPr id="123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236815" y="3634018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842896" y="4246865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574483" y="4581279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7557973" y="3910978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929116" y="4895118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5651260" y="5489482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6369822" y="5783479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Grammatical rules for DNA sequence repres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b="28586"/>
          <a:stretch/>
        </p:blipFill>
        <p:spPr bwMode="auto">
          <a:xfrm flipV="1">
            <a:off x="7355525" y="5202098"/>
            <a:ext cx="4181836" cy="3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" name="Straight Arrow Connector 132"/>
          <p:cNvCxnSpPr/>
          <p:nvPr/>
        </p:nvCxnSpPr>
        <p:spPr>
          <a:xfrm flipV="1">
            <a:off x="5890515" y="3326422"/>
            <a:ext cx="1090871" cy="66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5651260" y="189270"/>
            <a:ext cx="6206443" cy="2623983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6" name="Rectangle 135"/>
          <p:cNvSpPr/>
          <p:nvPr/>
        </p:nvSpPr>
        <p:spPr>
          <a:xfrm>
            <a:off x="5578561" y="3535595"/>
            <a:ext cx="6358052" cy="275705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7-Point Star 79"/>
          <p:cNvSpPr/>
          <p:nvPr/>
        </p:nvSpPr>
        <p:spPr>
          <a:xfrm>
            <a:off x="6248661" y="220587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7-Point Star 80"/>
          <p:cNvSpPr/>
          <p:nvPr/>
        </p:nvSpPr>
        <p:spPr>
          <a:xfrm>
            <a:off x="7501139" y="540011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7-Point Star 81"/>
          <p:cNvSpPr/>
          <p:nvPr/>
        </p:nvSpPr>
        <p:spPr>
          <a:xfrm>
            <a:off x="5890515" y="844576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7-Point Star 82"/>
          <p:cNvSpPr/>
          <p:nvPr/>
        </p:nvSpPr>
        <p:spPr>
          <a:xfrm>
            <a:off x="6581018" y="1209303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7-Point Star 84"/>
          <p:cNvSpPr/>
          <p:nvPr/>
        </p:nvSpPr>
        <p:spPr>
          <a:xfrm>
            <a:off x="5966763" y="1489188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7-Point Star 85"/>
          <p:cNvSpPr/>
          <p:nvPr/>
        </p:nvSpPr>
        <p:spPr>
          <a:xfrm>
            <a:off x="7406003" y="1838257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7-Point Star 86"/>
          <p:cNvSpPr/>
          <p:nvPr/>
        </p:nvSpPr>
        <p:spPr>
          <a:xfrm>
            <a:off x="5651260" y="2090806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7-Point Star 87"/>
          <p:cNvSpPr/>
          <p:nvPr/>
        </p:nvSpPr>
        <p:spPr>
          <a:xfrm>
            <a:off x="6377236" y="2422669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7-Point Star 88"/>
          <p:cNvSpPr/>
          <p:nvPr/>
        </p:nvSpPr>
        <p:spPr>
          <a:xfrm>
            <a:off x="6295765" y="3674978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7-Point Star 89"/>
          <p:cNvSpPr/>
          <p:nvPr/>
        </p:nvSpPr>
        <p:spPr>
          <a:xfrm>
            <a:off x="7548243" y="3994402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7-Point Star 90"/>
          <p:cNvSpPr/>
          <p:nvPr/>
        </p:nvSpPr>
        <p:spPr>
          <a:xfrm>
            <a:off x="6628122" y="4663694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7-Point Star 91"/>
          <p:cNvSpPr/>
          <p:nvPr/>
        </p:nvSpPr>
        <p:spPr>
          <a:xfrm>
            <a:off x="7453107" y="5292648"/>
            <a:ext cx="241039" cy="176272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137200" y="2094337"/>
            <a:ext cx="2828916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1FDF"/>
                </a:solidFill>
              </a:rPr>
              <a:t>100% methylation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290439" y="5510523"/>
            <a:ext cx="2646174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1FDF"/>
                </a:solidFill>
              </a:rPr>
              <a:t>50% methylation</a:t>
            </a:r>
          </a:p>
        </p:txBody>
      </p:sp>
    </p:spTree>
    <p:extLst>
      <p:ext uri="{BB962C8B-B14F-4D97-AF65-F5344CB8AC3E}">
        <p14:creationId xmlns:p14="http://schemas.microsoft.com/office/powerpoint/2010/main" val="2238653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9420" y="1007197"/>
            <a:ext cx="3988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850,000 methylation sites</a:t>
            </a:r>
          </a:p>
          <a:p>
            <a:r>
              <a:rPr lang="en-GB" dirty="0"/>
              <a:t>3,650 participants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40224"/>
              </p:ext>
            </p:extLst>
          </p:nvPr>
        </p:nvGraphicFramePr>
        <p:xfrm>
          <a:off x="3069420" y="1695097"/>
          <a:ext cx="5534753" cy="3504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487">
                  <a:extLst>
                    <a:ext uri="{9D8B030D-6E8A-4147-A177-3AD203B41FA5}">
                      <a16:colId xmlns:a16="http://schemas.microsoft.com/office/drawing/2014/main" val="428641804"/>
                    </a:ext>
                  </a:extLst>
                </a:gridCol>
                <a:gridCol w="1000300">
                  <a:extLst>
                    <a:ext uri="{9D8B030D-6E8A-4147-A177-3AD203B41FA5}">
                      <a16:colId xmlns:a16="http://schemas.microsoft.com/office/drawing/2014/main" val="952597671"/>
                    </a:ext>
                  </a:extLst>
                </a:gridCol>
                <a:gridCol w="739193">
                  <a:extLst>
                    <a:ext uri="{9D8B030D-6E8A-4147-A177-3AD203B41FA5}">
                      <a16:colId xmlns:a16="http://schemas.microsoft.com/office/drawing/2014/main" val="2597726866"/>
                    </a:ext>
                  </a:extLst>
                </a:gridCol>
                <a:gridCol w="985591">
                  <a:extLst>
                    <a:ext uri="{9D8B030D-6E8A-4147-A177-3AD203B41FA5}">
                      <a16:colId xmlns:a16="http://schemas.microsoft.com/office/drawing/2014/main" val="3357282042"/>
                    </a:ext>
                  </a:extLst>
                </a:gridCol>
                <a:gridCol w="985591">
                  <a:extLst>
                    <a:ext uri="{9D8B030D-6E8A-4147-A177-3AD203B41FA5}">
                      <a16:colId xmlns:a16="http://schemas.microsoft.com/office/drawing/2014/main" val="487872901"/>
                    </a:ext>
                  </a:extLst>
                </a:gridCol>
                <a:gridCol w="985591">
                  <a:extLst>
                    <a:ext uri="{9D8B030D-6E8A-4147-A177-3AD203B41FA5}">
                      <a16:colId xmlns:a16="http://schemas.microsoft.com/office/drawing/2014/main" val="796412686"/>
                    </a:ext>
                  </a:extLst>
                </a:gridCol>
              </a:tblGrid>
              <a:tr h="6571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</a:rPr>
                        <a:t>CpG</a:t>
                      </a:r>
                      <a:r>
                        <a:rPr lang="en-GB" sz="1100" u="none" strike="noStrike" dirty="0">
                          <a:effectLst/>
                        </a:rPr>
                        <a:t> ID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Chromosome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DNA</a:t>
                      </a:r>
                      <a:r>
                        <a:rPr lang="en-GB" sz="1100" u="none" strike="noStrike" baseline="0" dirty="0">
                          <a:effectLst/>
                        </a:rPr>
                        <a:t> position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Methylation % for Person 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Methylation % for Person 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Methylation % for Person 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213535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cg3645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15533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cg780978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0.55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469645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cg15674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59131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cg585678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0.98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757508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cg1344534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1001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686756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cg1357435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1702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866563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cg453536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2064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0.83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124659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cg36456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2617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734368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cg7801578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2662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687857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cg815674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430075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cg594678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7659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58160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cg1454534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11288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042812"/>
                  </a:ext>
                </a:extLst>
              </a:tr>
              <a:tr h="2190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cg173645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12681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0.83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0.86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39281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69419" y="0"/>
            <a:ext cx="7810073" cy="1325563"/>
          </a:xfrm>
        </p:spPr>
        <p:txBody>
          <a:bodyPr/>
          <a:lstStyle/>
          <a:p>
            <a:r>
              <a:rPr lang="en-GB" dirty="0"/>
              <a:t>Epigenetics</a:t>
            </a:r>
          </a:p>
        </p:txBody>
      </p:sp>
      <p:pic>
        <p:nvPicPr>
          <p:cNvPr id="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830187" y="358304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5860709" y="359111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7799665" y="358304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69431" y="440893"/>
            <a:ext cx="1866473" cy="2246769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1FDF"/>
                </a:solidFill>
              </a:rPr>
              <a:t>Methylated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DNA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from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blood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cells</a:t>
            </a:r>
          </a:p>
        </p:txBody>
      </p:sp>
      <p:sp>
        <p:nvSpPr>
          <p:cNvPr id="15" name="Teardrop 14"/>
          <p:cNvSpPr>
            <a:spLocks noChangeAspect="1"/>
          </p:cNvSpPr>
          <p:nvPr/>
        </p:nvSpPr>
        <p:spPr>
          <a:xfrm rot="18831612">
            <a:off x="9294288" y="3500507"/>
            <a:ext cx="2781762" cy="278176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117253" y="3792969"/>
            <a:ext cx="1757840" cy="1785200"/>
            <a:chOff x="9360666" y="1656090"/>
            <a:chExt cx="2831334" cy="2875403"/>
          </a:xfrm>
        </p:grpSpPr>
        <p:sp>
          <p:nvSpPr>
            <p:cNvPr id="11" name="Oval 10"/>
            <p:cNvSpPr/>
            <p:nvPr/>
          </p:nvSpPr>
          <p:spPr>
            <a:xfrm>
              <a:off x="9360666" y="1656090"/>
              <a:ext cx="2831334" cy="287540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0142519" y="1899611"/>
              <a:ext cx="813735" cy="83501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10187918" y="2052698"/>
              <a:ext cx="241039" cy="176272"/>
            </a:xfrm>
            <a:prstGeom prst="star7">
              <a:avLst/>
            </a:prstGeom>
            <a:solidFill>
              <a:srgbClr val="FF1FDF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0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69419" y="0"/>
            <a:ext cx="7810073" cy="1325563"/>
          </a:xfrm>
        </p:spPr>
        <p:txBody>
          <a:bodyPr/>
          <a:lstStyle/>
          <a:p>
            <a:r>
              <a:rPr lang="en-GB" dirty="0"/>
              <a:t>Epigenetics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7325"/>
            <a:ext cx="7490552" cy="4719638"/>
          </a:xfrm>
        </p:spPr>
        <p:txBody>
          <a:bodyPr/>
          <a:lstStyle/>
          <a:p>
            <a:r>
              <a:rPr lang="en-GB" dirty="0" err="1"/>
              <a:t>Epigenome</a:t>
            </a:r>
            <a:r>
              <a:rPr lang="en-GB" dirty="0"/>
              <a:t>-wide association studies (EWAS)</a:t>
            </a:r>
          </a:p>
          <a:p>
            <a:pPr lvl="1"/>
            <a:r>
              <a:rPr lang="en-GB" dirty="0"/>
              <a:t>exposures</a:t>
            </a:r>
          </a:p>
          <a:p>
            <a:pPr lvl="1"/>
            <a:r>
              <a:rPr lang="en-GB" dirty="0"/>
              <a:t>outcomes</a:t>
            </a:r>
          </a:p>
          <a:p>
            <a:r>
              <a:rPr lang="en-GB" dirty="0"/>
              <a:t>DNA methylation signatures/scores</a:t>
            </a:r>
          </a:p>
          <a:p>
            <a:pPr lvl="1"/>
            <a:r>
              <a:rPr lang="en-GB" dirty="0"/>
              <a:t>Biological ageing (epigenetic clocks)</a:t>
            </a:r>
          </a:p>
          <a:p>
            <a:pPr lvl="1"/>
            <a:r>
              <a:rPr lang="en-GB" dirty="0"/>
              <a:t>Smoking</a:t>
            </a:r>
          </a:p>
          <a:p>
            <a:pPr lvl="1"/>
            <a:r>
              <a:rPr lang="en-GB" dirty="0"/>
              <a:t>Inflammation</a:t>
            </a:r>
          </a:p>
          <a:p>
            <a:pPr lvl="1"/>
            <a:r>
              <a:rPr lang="en-GB" dirty="0"/>
              <a:t>etc…</a:t>
            </a:r>
          </a:p>
          <a:p>
            <a:endParaRPr lang="en-GB" dirty="0"/>
          </a:p>
        </p:txBody>
      </p:sp>
      <p:pic>
        <p:nvPicPr>
          <p:cNvPr id="1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9246126" y="1577685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255007" y="5039712"/>
            <a:ext cx="1786868" cy="7546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53098" y="2852600"/>
            <a:ext cx="1261003" cy="913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Epigenetic factors</a:t>
            </a:r>
          </a:p>
        </p:txBody>
      </p:sp>
      <p:sp>
        <p:nvSpPr>
          <p:cNvPr id="26" name="7-Point Star 25"/>
          <p:cNvSpPr/>
          <p:nvPr/>
        </p:nvSpPr>
        <p:spPr>
          <a:xfrm>
            <a:off x="9973060" y="2885369"/>
            <a:ext cx="221078" cy="240601"/>
          </a:xfrm>
          <a:prstGeom prst="star7">
            <a:avLst/>
          </a:prstGeom>
          <a:solidFill>
            <a:srgbClr val="FF1FDF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4" name="Down Arrow 63"/>
          <p:cNvSpPr/>
          <p:nvPr/>
        </p:nvSpPr>
        <p:spPr>
          <a:xfrm>
            <a:off x="9963420" y="3876675"/>
            <a:ext cx="281348" cy="1150482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64"/>
          <p:cNvSpPr/>
          <p:nvPr/>
        </p:nvSpPr>
        <p:spPr>
          <a:xfrm>
            <a:off x="9210659" y="818850"/>
            <a:ext cx="1786868" cy="7546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Exposures</a:t>
            </a:r>
          </a:p>
        </p:txBody>
      </p:sp>
      <p:sp>
        <p:nvSpPr>
          <p:cNvPr id="66" name="Down Arrow 65"/>
          <p:cNvSpPr/>
          <p:nvPr/>
        </p:nvSpPr>
        <p:spPr>
          <a:xfrm>
            <a:off x="9963420" y="1611443"/>
            <a:ext cx="281348" cy="1150482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248" y="2321413"/>
            <a:ext cx="20383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63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60889" y="0"/>
            <a:ext cx="7718604" cy="1325563"/>
          </a:xfrm>
        </p:spPr>
        <p:txBody>
          <a:bodyPr/>
          <a:lstStyle/>
          <a:p>
            <a:r>
              <a:rPr lang="en-GB" dirty="0"/>
              <a:t>Epigenetic clocks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3822" y="1437993"/>
            <a:ext cx="3988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 epigenetic clocks</a:t>
            </a:r>
          </a:p>
          <a:p>
            <a:r>
              <a:rPr lang="en-GB" dirty="0"/>
              <a:t>3,650 participants</a:t>
            </a:r>
          </a:p>
        </p:txBody>
      </p:sp>
      <p:pic>
        <p:nvPicPr>
          <p:cNvPr id="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5754230" y="1029715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4495735" y="1044381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7033844" y="1044381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69431" y="440893"/>
            <a:ext cx="1866473" cy="2246769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1FDF"/>
                </a:solidFill>
              </a:rPr>
              <a:t>Methylated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DNA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from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blood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cells</a:t>
            </a:r>
          </a:p>
        </p:txBody>
      </p:sp>
      <p:sp>
        <p:nvSpPr>
          <p:cNvPr id="15" name="Teardrop 14"/>
          <p:cNvSpPr>
            <a:spLocks noChangeAspect="1"/>
          </p:cNvSpPr>
          <p:nvPr/>
        </p:nvSpPr>
        <p:spPr>
          <a:xfrm rot="18831612">
            <a:off x="9294288" y="3500507"/>
            <a:ext cx="2781762" cy="278176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117253" y="3792969"/>
            <a:ext cx="1757840" cy="1785200"/>
            <a:chOff x="9360666" y="1656090"/>
            <a:chExt cx="2831334" cy="2875403"/>
          </a:xfrm>
        </p:grpSpPr>
        <p:sp>
          <p:nvSpPr>
            <p:cNvPr id="11" name="Oval 10"/>
            <p:cNvSpPr/>
            <p:nvPr/>
          </p:nvSpPr>
          <p:spPr>
            <a:xfrm>
              <a:off x="9360666" y="1656090"/>
              <a:ext cx="2831334" cy="287540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0142519" y="1899611"/>
              <a:ext cx="813735" cy="83501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10187918" y="2052698"/>
              <a:ext cx="241039" cy="176272"/>
            </a:xfrm>
            <a:prstGeom prst="star7">
              <a:avLst/>
            </a:prstGeom>
            <a:solidFill>
              <a:srgbClr val="FF1FDF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218" name="Picture 2" descr="Global Social Challenges | How old do we actually want to be? - Global  Social Challeng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/>
          <a:stretch/>
        </p:blipFill>
        <p:spPr bwMode="auto">
          <a:xfrm>
            <a:off x="7137719" y="37923"/>
            <a:ext cx="1545910" cy="8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99392"/>
              </p:ext>
            </p:extLst>
          </p:nvPr>
        </p:nvGraphicFramePr>
        <p:xfrm>
          <a:off x="1417835" y="2271160"/>
          <a:ext cx="7265796" cy="2469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449">
                  <a:extLst>
                    <a:ext uri="{9D8B030D-6E8A-4147-A177-3AD203B41FA5}">
                      <a16:colId xmlns:a16="http://schemas.microsoft.com/office/drawing/2014/main" val="1778355726"/>
                    </a:ext>
                  </a:extLst>
                </a:gridCol>
                <a:gridCol w="1816449">
                  <a:extLst>
                    <a:ext uri="{9D8B030D-6E8A-4147-A177-3AD203B41FA5}">
                      <a16:colId xmlns:a16="http://schemas.microsoft.com/office/drawing/2014/main" val="1298262484"/>
                    </a:ext>
                  </a:extLst>
                </a:gridCol>
                <a:gridCol w="1816449">
                  <a:extLst>
                    <a:ext uri="{9D8B030D-6E8A-4147-A177-3AD203B41FA5}">
                      <a16:colId xmlns:a16="http://schemas.microsoft.com/office/drawing/2014/main" val="1887575179"/>
                    </a:ext>
                  </a:extLst>
                </a:gridCol>
                <a:gridCol w="1816449">
                  <a:extLst>
                    <a:ext uri="{9D8B030D-6E8A-4147-A177-3AD203B41FA5}">
                      <a16:colId xmlns:a16="http://schemas.microsoft.com/office/drawing/2014/main" val="2119180852"/>
                    </a:ext>
                  </a:extLst>
                </a:gridCol>
              </a:tblGrid>
              <a:tr h="63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Clock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Epigenetic age for Person 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Epigenetic age for Person 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Epigenetic age for Person 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671900"/>
                  </a:ext>
                </a:extLst>
              </a:tr>
              <a:tr h="353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Horvath 2013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81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78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132658"/>
                  </a:ext>
                </a:extLst>
              </a:tr>
              <a:tr h="353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 err="1">
                          <a:effectLst/>
                        </a:rPr>
                        <a:t>Hannum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82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79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18039"/>
                  </a:ext>
                </a:extLst>
              </a:tr>
              <a:tr h="353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PhenoAge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80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77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074925"/>
                  </a:ext>
                </a:extLst>
              </a:tr>
              <a:tr h="423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Horvath skin &amp; blood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40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79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19025"/>
                  </a:ext>
                </a:extLst>
              </a:tr>
              <a:tr h="353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Lin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43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81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78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95935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362575"/>
            <a:ext cx="71818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40024" y="175684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/>
              <a:t>Biomarker dataset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31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289" y="365125"/>
            <a:ext cx="8294510" cy="1325563"/>
          </a:xfrm>
        </p:spPr>
        <p:txBody>
          <a:bodyPr/>
          <a:lstStyle/>
          <a:p>
            <a:r>
              <a:rPr lang="en-GB" dirty="0"/>
              <a:t>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1825624"/>
            <a:ext cx="5562600" cy="503237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21 biomolecules that are routinely used in hospital blood tests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Includes measures of</a:t>
            </a:r>
          </a:p>
          <a:p>
            <a:pPr lvl="1"/>
            <a:r>
              <a:rPr lang="en-GB" dirty="0"/>
              <a:t>fat in the blood</a:t>
            </a:r>
          </a:p>
          <a:p>
            <a:pPr lvl="1"/>
            <a:r>
              <a:rPr lang="en-GB" dirty="0"/>
              <a:t>diabetes </a:t>
            </a:r>
          </a:p>
          <a:p>
            <a:pPr lvl="1"/>
            <a:r>
              <a:rPr lang="en-GB" dirty="0"/>
              <a:t>inflammation and the immune system</a:t>
            </a:r>
          </a:p>
          <a:p>
            <a:pPr lvl="1"/>
            <a:r>
              <a:rPr lang="en-GB" dirty="0"/>
              <a:t>anaemia (e.g. haemoglobin)</a:t>
            </a:r>
          </a:p>
          <a:p>
            <a:pPr lvl="1"/>
            <a:r>
              <a:rPr lang="en-GB" dirty="0"/>
              <a:t>liver and kidney function</a:t>
            </a:r>
          </a:p>
          <a:p>
            <a:pPr lvl="1"/>
            <a:r>
              <a:rPr lang="en-GB" dirty="0"/>
              <a:t>hormones (e.g. testosterone)</a:t>
            </a:r>
          </a:p>
          <a:p>
            <a:pPr lvl="1"/>
            <a:endParaRPr lang="en-GB" dirty="0"/>
          </a:p>
          <a:p>
            <a:r>
              <a:rPr lang="en-GB" dirty="0"/>
              <a:t>13,000 participants</a:t>
            </a:r>
          </a:p>
          <a:p>
            <a:endParaRPr lang="en-GB" sz="2100" dirty="0"/>
          </a:p>
          <a:p>
            <a:r>
              <a:rPr lang="en-GB" dirty="0"/>
              <a:t>Non-blood biomarkers</a:t>
            </a:r>
          </a:p>
          <a:p>
            <a:pPr lvl="1"/>
            <a:r>
              <a:rPr lang="en-GB" dirty="0"/>
              <a:t>Lung function, grip strength, BMI, etc</a:t>
            </a:r>
          </a:p>
        </p:txBody>
      </p:sp>
      <p:sp>
        <p:nvSpPr>
          <p:cNvPr id="5" name="Teardrop 4"/>
          <p:cNvSpPr>
            <a:spLocks noChangeAspect="1"/>
          </p:cNvSpPr>
          <p:nvPr/>
        </p:nvSpPr>
        <p:spPr>
          <a:xfrm rot="18831612">
            <a:off x="10048282" y="2681187"/>
            <a:ext cx="1371600" cy="1371600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hord 5"/>
          <p:cNvSpPr>
            <a:spLocks noChangeAspect="1"/>
          </p:cNvSpPr>
          <p:nvPr/>
        </p:nvSpPr>
        <p:spPr>
          <a:xfrm rot="17495007">
            <a:off x="10092761" y="2722334"/>
            <a:ext cx="1289304" cy="1289304"/>
          </a:xfrm>
          <a:prstGeom prst="chord">
            <a:avLst>
              <a:gd name="adj1" fmla="val 5442663"/>
              <a:gd name="adj2" fmla="val 134514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10355905" y="3682508"/>
            <a:ext cx="733838" cy="249567"/>
          </a:xfrm>
          <a:prstGeom prst="cloud">
            <a:avLst/>
          </a:prstGeom>
          <a:solidFill>
            <a:srgbClr val="601000"/>
          </a:solidFill>
          <a:ln>
            <a:solidFill>
              <a:srgbClr val="64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ardrop 7"/>
          <p:cNvSpPr>
            <a:spLocks noChangeAspect="1"/>
          </p:cNvSpPr>
          <p:nvPr/>
        </p:nvSpPr>
        <p:spPr>
          <a:xfrm rot="18831612">
            <a:off x="8495370" y="1644968"/>
            <a:ext cx="1371600" cy="1371600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hord 8"/>
          <p:cNvSpPr>
            <a:spLocks noChangeAspect="1"/>
          </p:cNvSpPr>
          <p:nvPr/>
        </p:nvSpPr>
        <p:spPr>
          <a:xfrm rot="17495007">
            <a:off x="8539849" y="1686115"/>
            <a:ext cx="1289304" cy="1289304"/>
          </a:xfrm>
          <a:prstGeom prst="chord">
            <a:avLst>
              <a:gd name="adj1" fmla="val 5442663"/>
              <a:gd name="adj2" fmla="val 134514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/>
          <p:cNvSpPr>
            <a:spLocks noChangeAspect="1"/>
          </p:cNvSpPr>
          <p:nvPr/>
        </p:nvSpPr>
        <p:spPr>
          <a:xfrm rot="18831612">
            <a:off x="8700429" y="3966384"/>
            <a:ext cx="1371600" cy="1371600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753809" y="196979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plasma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55905" y="30619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serum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04181" y="446751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blood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8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69419" y="531566"/>
            <a:ext cx="7810073" cy="793997"/>
          </a:xfrm>
        </p:spPr>
        <p:txBody>
          <a:bodyPr/>
          <a:lstStyle/>
          <a:p>
            <a:r>
              <a:rPr lang="en-GB" dirty="0"/>
              <a:t>Biomarkers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Associations between biomarkers and</a:t>
            </a:r>
          </a:p>
          <a:p>
            <a:pPr lvl="1"/>
            <a:r>
              <a:rPr lang="en-GB" dirty="0"/>
              <a:t>exposures</a:t>
            </a:r>
          </a:p>
          <a:p>
            <a:pPr lvl="1"/>
            <a:r>
              <a:rPr lang="en-GB" dirty="0"/>
              <a:t>outcomes </a:t>
            </a:r>
          </a:p>
          <a:p>
            <a:r>
              <a:rPr lang="en-GB" dirty="0" err="1"/>
              <a:t>Allostatic</a:t>
            </a:r>
            <a:r>
              <a:rPr lang="en-GB" dirty="0"/>
              <a:t> load index</a:t>
            </a:r>
          </a:p>
          <a:p>
            <a:r>
              <a:rPr lang="en-GB" dirty="0"/>
              <a:t>Metabolic syndrome index</a:t>
            </a:r>
          </a:p>
          <a:p>
            <a:r>
              <a:rPr lang="en-GB" dirty="0"/>
              <a:t>Frailty index</a:t>
            </a:r>
          </a:p>
          <a:p>
            <a:r>
              <a:rPr lang="en-GB" dirty="0" err="1"/>
              <a:t>etc</a:t>
            </a:r>
            <a:endParaRPr lang="en-GB" dirty="0"/>
          </a:p>
        </p:txBody>
      </p:sp>
      <p:pic>
        <p:nvPicPr>
          <p:cNvPr id="1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9246126" y="1577685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255007" y="5039712"/>
            <a:ext cx="1786868" cy="7546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73591" y="2832210"/>
            <a:ext cx="1261003" cy="91344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Bio</a:t>
            </a:r>
          </a:p>
          <a:p>
            <a:pPr algn="ctr"/>
            <a:r>
              <a:rPr lang="en-GB" dirty="0">
                <a:solidFill>
                  <a:srgbClr val="FFFF00"/>
                </a:solidFill>
              </a:rPr>
              <a:t>markers</a:t>
            </a:r>
          </a:p>
        </p:txBody>
      </p:sp>
      <p:sp>
        <p:nvSpPr>
          <p:cNvPr id="62" name="Down Arrow 61"/>
          <p:cNvSpPr/>
          <p:nvPr/>
        </p:nvSpPr>
        <p:spPr>
          <a:xfrm>
            <a:off x="9963420" y="3838575"/>
            <a:ext cx="281348" cy="1150482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9210659" y="818850"/>
            <a:ext cx="1786868" cy="7546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Exposures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963420" y="1611443"/>
            <a:ext cx="281348" cy="1150482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519" y="2657657"/>
            <a:ext cx="2266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4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40024" y="175684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/>
              <a:t>Proteomic dataset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8332" y="365125"/>
            <a:ext cx="9865468" cy="1325563"/>
          </a:xfrm>
        </p:spPr>
        <p:txBody>
          <a:bodyPr>
            <a:normAutofit/>
          </a:bodyPr>
          <a:lstStyle/>
          <a:p>
            <a:r>
              <a:rPr lang="en-GB" sz="5400" dirty="0"/>
              <a:t>           Biological Datasets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033" y="2539999"/>
            <a:ext cx="2573586" cy="3636963"/>
          </a:xfrm>
        </p:spPr>
        <p:txBody>
          <a:bodyPr>
            <a:normAutofit/>
          </a:bodyPr>
          <a:lstStyle/>
          <a:p>
            <a:r>
              <a:rPr lang="en-GB" sz="3600" dirty="0"/>
              <a:t>Genomic</a:t>
            </a:r>
          </a:p>
          <a:p>
            <a:r>
              <a:rPr lang="en-GB" sz="3600" dirty="0" err="1"/>
              <a:t>Epigenomic</a:t>
            </a:r>
            <a:endParaRPr lang="en-GB" sz="3600" dirty="0"/>
          </a:p>
          <a:p>
            <a:r>
              <a:rPr lang="en-GB" sz="3600" dirty="0"/>
              <a:t>Biomarker</a:t>
            </a:r>
          </a:p>
          <a:p>
            <a:r>
              <a:rPr lang="en-GB" sz="3600" dirty="0"/>
              <a:t>Proteomic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3334334" y="4272861"/>
            <a:ext cx="865239" cy="678425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/>
          </a:p>
        </p:txBody>
      </p:sp>
      <p:sp>
        <p:nvSpPr>
          <p:cNvPr id="7" name="TextBox 6"/>
          <p:cNvSpPr txBox="1"/>
          <p:nvPr/>
        </p:nvSpPr>
        <p:spPr>
          <a:xfrm rot="19867876">
            <a:off x="3380714" y="4438707"/>
            <a:ext cx="68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2836568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3747" y="3195484"/>
            <a:ext cx="5929460" cy="675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501268" y="233932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3" r="53378" b="18221"/>
          <a:stretch/>
        </p:blipFill>
        <p:spPr bwMode="auto">
          <a:xfrm>
            <a:off x="491664" y="3495755"/>
            <a:ext cx="1795749" cy="33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Box 1036"/>
          <p:cNvSpPr txBox="1"/>
          <p:nvPr/>
        </p:nvSpPr>
        <p:spPr>
          <a:xfrm>
            <a:off x="987298" y="876383"/>
            <a:ext cx="8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Person</a:t>
            </a:r>
          </a:p>
          <a:p>
            <a:pPr algn="ctr"/>
            <a:r>
              <a:rPr lang="en-GB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9985" y="4168065"/>
            <a:ext cx="8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Person</a:t>
            </a:r>
          </a:p>
          <a:p>
            <a:pPr algn="ctr"/>
            <a:r>
              <a:rPr lang="en-GB" dirty="0"/>
              <a:t>B</a:t>
            </a:r>
          </a:p>
        </p:txBody>
      </p:sp>
      <p:sp>
        <p:nvSpPr>
          <p:cNvPr id="81" name="Teardrop 80"/>
          <p:cNvSpPr>
            <a:spLocks noChangeAspect="1"/>
          </p:cNvSpPr>
          <p:nvPr/>
        </p:nvSpPr>
        <p:spPr>
          <a:xfrm rot="18831612">
            <a:off x="5609554" y="1046201"/>
            <a:ext cx="1366733" cy="1366733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Cloud 81"/>
          <p:cNvSpPr>
            <a:spLocks noChangeAspect="1"/>
          </p:cNvSpPr>
          <p:nvPr/>
        </p:nvSpPr>
        <p:spPr>
          <a:xfrm>
            <a:off x="7842166" y="1422939"/>
            <a:ext cx="202433" cy="204201"/>
          </a:xfrm>
          <a:prstGeom prst="clou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Chord 82"/>
          <p:cNvSpPr>
            <a:spLocks noChangeAspect="1"/>
          </p:cNvSpPr>
          <p:nvPr/>
        </p:nvSpPr>
        <p:spPr>
          <a:xfrm rot="17495007">
            <a:off x="5653875" y="1087202"/>
            <a:ext cx="1284729" cy="1284729"/>
          </a:xfrm>
          <a:prstGeom prst="chord">
            <a:avLst>
              <a:gd name="adj1" fmla="val 5442663"/>
              <a:gd name="adj2" fmla="val 134514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Cloud 84"/>
          <p:cNvSpPr/>
          <p:nvPr/>
        </p:nvSpPr>
        <p:spPr>
          <a:xfrm>
            <a:off x="5916085" y="2043969"/>
            <a:ext cx="731234" cy="248681"/>
          </a:xfrm>
          <a:prstGeom prst="cloud">
            <a:avLst/>
          </a:prstGeom>
          <a:solidFill>
            <a:srgbClr val="601000"/>
          </a:solidFill>
          <a:ln>
            <a:solidFill>
              <a:srgbClr val="64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Teardrop 85"/>
          <p:cNvSpPr>
            <a:spLocks noChangeAspect="1"/>
          </p:cNvSpPr>
          <p:nvPr/>
        </p:nvSpPr>
        <p:spPr>
          <a:xfrm rot="18831612">
            <a:off x="3110286" y="1038668"/>
            <a:ext cx="1371600" cy="1371600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eardrop 86"/>
          <p:cNvSpPr>
            <a:spLocks noChangeAspect="1"/>
          </p:cNvSpPr>
          <p:nvPr/>
        </p:nvSpPr>
        <p:spPr>
          <a:xfrm rot="18831612">
            <a:off x="3075075" y="4221325"/>
            <a:ext cx="1371600" cy="1371600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2845149" y="3058395"/>
            <a:ext cx="420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Clotted blood                    Serum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4791240" y="3269782"/>
            <a:ext cx="1090871" cy="66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ardrop 90"/>
          <p:cNvSpPr>
            <a:spLocks noChangeAspect="1"/>
          </p:cNvSpPr>
          <p:nvPr/>
        </p:nvSpPr>
        <p:spPr>
          <a:xfrm rot="18831612">
            <a:off x="5609553" y="4243475"/>
            <a:ext cx="1366733" cy="1366733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Chord 92"/>
          <p:cNvSpPr>
            <a:spLocks noChangeAspect="1"/>
          </p:cNvSpPr>
          <p:nvPr/>
        </p:nvSpPr>
        <p:spPr>
          <a:xfrm rot="17495007">
            <a:off x="5653874" y="4284476"/>
            <a:ext cx="1284729" cy="1284729"/>
          </a:xfrm>
          <a:prstGeom prst="chord">
            <a:avLst>
              <a:gd name="adj1" fmla="val 5442663"/>
              <a:gd name="adj2" fmla="val 134514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Cloud 93"/>
          <p:cNvSpPr/>
          <p:nvPr/>
        </p:nvSpPr>
        <p:spPr>
          <a:xfrm>
            <a:off x="5916084" y="5241243"/>
            <a:ext cx="731234" cy="248681"/>
          </a:xfrm>
          <a:prstGeom prst="cloud">
            <a:avLst/>
          </a:prstGeom>
          <a:solidFill>
            <a:srgbClr val="601000"/>
          </a:solidFill>
          <a:ln>
            <a:solidFill>
              <a:srgbClr val="64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Cloud 94"/>
          <p:cNvSpPr>
            <a:spLocks noChangeAspect="1"/>
          </p:cNvSpPr>
          <p:nvPr/>
        </p:nvSpPr>
        <p:spPr>
          <a:xfrm>
            <a:off x="8079315" y="1544871"/>
            <a:ext cx="202433" cy="204201"/>
          </a:xfrm>
          <a:prstGeom prst="clou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Cloud 95"/>
          <p:cNvSpPr>
            <a:spLocks noChangeAspect="1"/>
          </p:cNvSpPr>
          <p:nvPr/>
        </p:nvSpPr>
        <p:spPr>
          <a:xfrm>
            <a:off x="8106565" y="1273159"/>
            <a:ext cx="202433" cy="204201"/>
          </a:xfrm>
          <a:prstGeom prst="clou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Cloud 96"/>
          <p:cNvSpPr>
            <a:spLocks noChangeAspect="1"/>
          </p:cNvSpPr>
          <p:nvPr/>
        </p:nvSpPr>
        <p:spPr>
          <a:xfrm>
            <a:off x="7926106" y="4529667"/>
            <a:ext cx="202433" cy="204201"/>
          </a:xfrm>
          <a:prstGeom prst="clou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75163F86-8A1E-4590-A7F6-FFEBCA17DADC}"/>
              </a:ext>
            </a:extLst>
          </p:cNvPr>
          <p:cNvSpPr/>
          <p:nvPr/>
        </p:nvSpPr>
        <p:spPr>
          <a:xfrm>
            <a:off x="3359733" y="1108609"/>
            <a:ext cx="872706" cy="1203872"/>
          </a:xfrm>
          <a:prstGeom prst="cloud">
            <a:avLst/>
          </a:prstGeom>
          <a:solidFill>
            <a:srgbClr val="601000"/>
          </a:solidFill>
          <a:ln>
            <a:solidFill>
              <a:srgbClr val="64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89208EE8-66B2-46F2-8A4D-7A04D6BB2D9B}"/>
              </a:ext>
            </a:extLst>
          </p:cNvPr>
          <p:cNvSpPr/>
          <p:nvPr/>
        </p:nvSpPr>
        <p:spPr>
          <a:xfrm>
            <a:off x="3318323" y="4286052"/>
            <a:ext cx="846775" cy="1203872"/>
          </a:xfrm>
          <a:prstGeom prst="cloud">
            <a:avLst/>
          </a:prstGeom>
          <a:solidFill>
            <a:srgbClr val="601000"/>
          </a:solidFill>
          <a:ln>
            <a:solidFill>
              <a:srgbClr val="64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441331" y="1262803"/>
            <a:ext cx="184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More protein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69340" y="4352731"/>
            <a:ext cx="168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Less protein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001422" y="1422939"/>
            <a:ext cx="696108" cy="66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27112" y="4640569"/>
            <a:ext cx="696108" cy="66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97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31911" y="0"/>
            <a:ext cx="8147582" cy="1325563"/>
          </a:xfrm>
        </p:spPr>
        <p:txBody>
          <a:bodyPr/>
          <a:lstStyle/>
          <a:p>
            <a:r>
              <a:rPr lang="en-GB" dirty="0"/>
              <a:t>Proteomics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776" y="1668302"/>
            <a:ext cx="35015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184 proteins</a:t>
            </a:r>
          </a:p>
          <a:p>
            <a:r>
              <a:rPr lang="en-GB" dirty="0"/>
              <a:t>6,180 participants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42229"/>
              </p:ext>
            </p:extLst>
          </p:nvPr>
        </p:nvGraphicFramePr>
        <p:xfrm>
          <a:off x="3552091" y="2218787"/>
          <a:ext cx="4293887" cy="3646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650">
                  <a:extLst>
                    <a:ext uri="{9D8B030D-6E8A-4147-A177-3AD203B41FA5}">
                      <a16:colId xmlns:a16="http://schemas.microsoft.com/office/drawing/2014/main" val="1911418033"/>
                    </a:ext>
                  </a:extLst>
                </a:gridCol>
                <a:gridCol w="1115079">
                  <a:extLst>
                    <a:ext uri="{9D8B030D-6E8A-4147-A177-3AD203B41FA5}">
                      <a16:colId xmlns:a16="http://schemas.microsoft.com/office/drawing/2014/main" val="358589254"/>
                    </a:ext>
                  </a:extLst>
                </a:gridCol>
                <a:gridCol w="1115079">
                  <a:extLst>
                    <a:ext uri="{9D8B030D-6E8A-4147-A177-3AD203B41FA5}">
                      <a16:colId xmlns:a16="http://schemas.microsoft.com/office/drawing/2014/main" val="3749672778"/>
                    </a:ext>
                  </a:extLst>
                </a:gridCol>
                <a:gridCol w="1115079">
                  <a:extLst>
                    <a:ext uri="{9D8B030D-6E8A-4147-A177-3AD203B41FA5}">
                      <a16:colId xmlns:a16="http://schemas.microsoft.com/office/drawing/2014/main" val="3331434832"/>
                    </a:ext>
                  </a:extLst>
                </a:gridCol>
              </a:tblGrid>
              <a:tr h="4862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Protein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Abundance for Person 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Abundance for Person 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Abundance for Person 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777931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4.6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5.0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41539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ANGPTL3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546009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AOC3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1.6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581032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APOM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5.8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547642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C1QTNF1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1.9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824967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2.6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748436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CA1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2.6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542578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CA3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2.6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5.8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487171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CA4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072915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CCL14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859622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CCL18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2.9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65803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CCL5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5.1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2269"/>
                  </a:ext>
                </a:extLst>
              </a:tr>
              <a:tr h="243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CD46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535628"/>
                  </a:ext>
                </a:extLst>
              </a:tr>
            </a:tbl>
          </a:graphicData>
        </a:graphic>
      </p:graphicFrame>
      <p:pic>
        <p:nvPicPr>
          <p:cNvPr id="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5865310" y="868008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4895832" y="868815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834788" y="868008"/>
            <a:ext cx="663983" cy="1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99277" y="1436919"/>
            <a:ext cx="124425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Protein</a:t>
            </a:r>
          </a:p>
          <a:p>
            <a:pPr algn="ctr"/>
            <a:r>
              <a:rPr lang="en-GB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from</a:t>
            </a:r>
          </a:p>
          <a:p>
            <a:pPr algn="ctr"/>
            <a:r>
              <a:rPr lang="en-GB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serum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9358489" y="3639611"/>
            <a:ext cx="2635744" cy="2635744"/>
            <a:chOff x="10346439" y="2624742"/>
            <a:chExt cx="1371600" cy="1371600"/>
          </a:xfrm>
        </p:grpSpPr>
        <p:sp>
          <p:nvSpPr>
            <p:cNvPr id="14" name="Teardrop 13"/>
            <p:cNvSpPr>
              <a:spLocks noChangeAspect="1"/>
            </p:cNvSpPr>
            <p:nvPr/>
          </p:nvSpPr>
          <p:spPr>
            <a:xfrm rot="18831612">
              <a:off x="10346439" y="2624742"/>
              <a:ext cx="1371600" cy="1371600"/>
            </a:xfrm>
            <a:prstGeom prst="teardrop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loud 10"/>
            <p:cNvSpPr>
              <a:spLocks noChangeAspect="1"/>
            </p:cNvSpPr>
            <p:nvPr/>
          </p:nvSpPr>
          <p:spPr>
            <a:xfrm>
              <a:off x="10654062" y="2874779"/>
              <a:ext cx="330088" cy="332971"/>
            </a:xfrm>
            <a:prstGeom prst="cloud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Chord 14"/>
            <p:cNvSpPr>
              <a:spLocks noChangeAspect="1"/>
            </p:cNvSpPr>
            <p:nvPr/>
          </p:nvSpPr>
          <p:spPr>
            <a:xfrm rot="17495007">
              <a:off x="10390918" y="2665889"/>
              <a:ext cx="1289304" cy="1289304"/>
            </a:xfrm>
            <a:prstGeom prst="chord">
              <a:avLst>
                <a:gd name="adj1" fmla="val 5442663"/>
                <a:gd name="adj2" fmla="val 134514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Cloud 15"/>
            <p:cNvSpPr/>
            <p:nvPr/>
          </p:nvSpPr>
          <p:spPr>
            <a:xfrm>
              <a:off x="10654062" y="3626063"/>
              <a:ext cx="733838" cy="249567"/>
            </a:xfrm>
            <a:prstGeom prst="cloud">
              <a:avLst/>
            </a:prstGeom>
            <a:solidFill>
              <a:srgbClr val="601000"/>
            </a:solidFill>
            <a:ln>
              <a:solidFill>
                <a:srgbClr val="642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63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69419" y="0"/>
            <a:ext cx="7810073" cy="1325563"/>
          </a:xfrm>
        </p:spPr>
        <p:txBody>
          <a:bodyPr/>
          <a:lstStyle/>
          <a:p>
            <a:r>
              <a:rPr lang="en-GB" dirty="0"/>
              <a:t>Proteomics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Associations between protein levels and</a:t>
            </a:r>
          </a:p>
          <a:p>
            <a:pPr lvl="1"/>
            <a:r>
              <a:rPr lang="en-GB" dirty="0"/>
              <a:t>exposures</a:t>
            </a:r>
          </a:p>
          <a:p>
            <a:pPr lvl="1"/>
            <a:r>
              <a:rPr lang="en-GB" dirty="0"/>
              <a:t>outcomes </a:t>
            </a:r>
          </a:p>
          <a:p>
            <a:r>
              <a:rPr lang="en-GB" dirty="0"/>
              <a:t>Protein signatures</a:t>
            </a:r>
          </a:p>
        </p:txBody>
      </p:sp>
      <p:pic>
        <p:nvPicPr>
          <p:cNvPr id="17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9246126" y="1577685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255007" y="5039712"/>
            <a:ext cx="1786868" cy="7546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62" name="Down Arrow 61"/>
          <p:cNvSpPr/>
          <p:nvPr/>
        </p:nvSpPr>
        <p:spPr>
          <a:xfrm>
            <a:off x="9963420" y="3565902"/>
            <a:ext cx="281348" cy="1423155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9210659" y="818850"/>
            <a:ext cx="1786868" cy="7546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Exposures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963420" y="1611443"/>
            <a:ext cx="281348" cy="1314008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485468" y="2976106"/>
            <a:ext cx="122063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Proteins</a:t>
            </a:r>
            <a:endParaRPr lang="en-GB" sz="3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4" y="4102381"/>
            <a:ext cx="72294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55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66" name="Title 3"/>
          <p:cNvSpPr txBox="1">
            <a:spLocks/>
          </p:cNvSpPr>
          <p:nvPr/>
        </p:nvSpPr>
        <p:spPr>
          <a:xfrm>
            <a:off x="1440024" y="260242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dirty="0"/>
              <a:t>Proteins and sociology?</a:t>
            </a:r>
          </a:p>
        </p:txBody>
      </p:sp>
    </p:spTree>
    <p:extLst>
      <p:ext uri="{BB962C8B-B14F-4D97-AF65-F5344CB8AC3E}">
        <p14:creationId xmlns:p14="http://schemas.microsoft.com/office/powerpoint/2010/main" val="174865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50" y="3689244"/>
            <a:ext cx="4984761" cy="2085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2950" y="5813616"/>
            <a:ext cx="372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https://doi.org/10.1038/nature05526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277" y="89232"/>
            <a:ext cx="5456596" cy="23031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7277" y="2392340"/>
            <a:ext cx="445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https://doi.org/10.1038/s41598-020-79429-1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395" b="13162"/>
          <a:stretch/>
        </p:blipFill>
        <p:spPr>
          <a:xfrm>
            <a:off x="47828" y="95041"/>
            <a:ext cx="5555226" cy="28517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28" y="3057573"/>
            <a:ext cx="424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https://doi.org/10.3389/fpubh.2020.00422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31" y="6312029"/>
            <a:ext cx="445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https://doi.org/10.1038/s41467-019-14161-7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277" y="60657"/>
            <a:ext cx="5456596" cy="23031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1" y="3981349"/>
            <a:ext cx="5584723" cy="22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930" y="332369"/>
            <a:ext cx="8343472" cy="719991"/>
          </a:xfrm>
        </p:spPr>
        <p:txBody>
          <a:bodyPr>
            <a:normAutofit/>
          </a:bodyPr>
          <a:lstStyle/>
          <a:p>
            <a:r>
              <a:rPr lang="en-GB" dirty="0"/>
              <a:t>Basic principles of applying -omics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543" y="1366745"/>
            <a:ext cx="1892167" cy="5491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78603"/>
          <a:stretch/>
        </p:blipFill>
        <p:spPr>
          <a:xfrm>
            <a:off x="994190" y="1366745"/>
            <a:ext cx="404865" cy="5491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9055" y="2473850"/>
            <a:ext cx="1713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 any of these</a:t>
            </a:r>
          </a:p>
          <a:p>
            <a:r>
              <a:rPr lang="en-GB" dirty="0"/>
              <a:t>associated with</a:t>
            </a:r>
          </a:p>
          <a:p>
            <a:r>
              <a:rPr lang="en-GB" dirty="0"/>
              <a:t>my variable of</a:t>
            </a:r>
          </a:p>
          <a:p>
            <a:r>
              <a:rPr lang="en-GB" dirty="0"/>
              <a:t>interest?</a:t>
            </a:r>
          </a:p>
        </p:txBody>
      </p:sp>
      <p:pic>
        <p:nvPicPr>
          <p:cNvPr id="10" name="Picture 28" descr="Degree Cartoon High Res Stock Image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20816" r="7450" b="14845"/>
          <a:stretch/>
        </p:blipFill>
        <p:spPr bwMode="auto">
          <a:xfrm>
            <a:off x="1448077" y="3674179"/>
            <a:ext cx="1235538" cy="9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6200000">
            <a:off x="3106366" y="3138533"/>
            <a:ext cx="281348" cy="1071292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082" y="1314179"/>
            <a:ext cx="1209675" cy="221932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16200000">
            <a:off x="6203016" y="1162443"/>
            <a:ext cx="143771" cy="942361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14366891">
            <a:off x="6228076" y="1644338"/>
            <a:ext cx="131857" cy="1091980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3960537">
            <a:off x="6216942" y="1883899"/>
            <a:ext cx="147868" cy="1158636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13960537">
            <a:off x="6236479" y="2072920"/>
            <a:ext cx="141871" cy="1158636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rot="13707905">
            <a:off x="6211716" y="2304670"/>
            <a:ext cx="154489" cy="1274488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13707905">
            <a:off x="6217483" y="2496015"/>
            <a:ext cx="156026" cy="1273996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2827381">
            <a:off x="6187072" y="2854128"/>
            <a:ext cx="152016" cy="1691248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 rot="12634628">
            <a:off x="6190795" y="3115718"/>
            <a:ext cx="125809" cy="1932437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rot="12427545">
            <a:off x="6201919" y="3338785"/>
            <a:ext cx="144417" cy="2116808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307414" y="4558785"/>
            <a:ext cx="1234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are</a:t>
            </a:r>
          </a:p>
          <a:p>
            <a:r>
              <a:rPr lang="en-GB" dirty="0"/>
              <a:t>the most</a:t>
            </a:r>
          </a:p>
          <a:p>
            <a:r>
              <a:rPr lang="en-GB" dirty="0"/>
              <a:t>important?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04156" y="1655685"/>
            <a:ext cx="3234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Biological mechanisms?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Objective measure of health?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Predict outcomes?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(Direction of causality??)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5" name="Down Arrow 24"/>
          <p:cNvSpPr/>
          <p:nvPr/>
        </p:nvSpPr>
        <p:spPr>
          <a:xfrm rot="16200000">
            <a:off x="8427836" y="1717699"/>
            <a:ext cx="281348" cy="1071292"/>
          </a:xfrm>
          <a:prstGeom prst="downArrow">
            <a:avLst>
              <a:gd name="adj1" fmla="val 26164"/>
              <a:gd name="adj2" fmla="val 807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1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393244" cy="1366744"/>
          </a:xfrm>
          <a:prstGeom prst="rect">
            <a:avLst/>
          </a:prstGeom>
        </p:spPr>
      </p:pic>
      <p:sp>
        <p:nvSpPr>
          <p:cNvPr id="66" name="Title 3"/>
          <p:cNvSpPr txBox="1">
            <a:spLocks/>
          </p:cNvSpPr>
          <p:nvPr/>
        </p:nvSpPr>
        <p:spPr>
          <a:xfrm>
            <a:off x="1440024" y="260242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800" dirty="0"/>
              <a:t>Biology overview</a:t>
            </a:r>
          </a:p>
        </p:txBody>
      </p:sp>
    </p:spTree>
    <p:extLst>
      <p:ext uri="{BB962C8B-B14F-4D97-AF65-F5344CB8AC3E}">
        <p14:creationId xmlns:p14="http://schemas.microsoft.com/office/powerpoint/2010/main" val="379470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ci-media.cancer.gov/pdq/media/images/761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387351"/>
            <a:ext cx="7500938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49390" y="845820"/>
            <a:ext cx="1017270" cy="30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69280" y="1417320"/>
            <a:ext cx="1043940" cy="34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09775" y="1253808"/>
            <a:ext cx="316230" cy="34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498192" y="1329372"/>
            <a:ext cx="45719" cy="34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519160" y="3787140"/>
            <a:ext cx="1043940" cy="34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40330" y="4587240"/>
            <a:ext cx="1155860" cy="34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112424" y="364491"/>
            <a:ext cx="1600796" cy="34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52624" y="4959984"/>
            <a:ext cx="602455" cy="1063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93690-A211-45D0-9C3E-53DAC33B81DD}"/>
              </a:ext>
            </a:extLst>
          </p:cNvPr>
          <p:cNvSpPr txBox="1"/>
          <p:nvPr/>
        </p:nvSpPr>
        <p:spPr>
          <a:xfrm>
            <a:off x="128784" y="0"/>
            <a:ext cx="1882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418515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72028" y="1509310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564395" y="870334"/>
            <a:ext cx="1751682" cy="19610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4"/>
          </p:cNvCxnSpPr>
          <p:nvPr/>
        </p:nvCxnSpPr>
        <p:spPr>
          <a:xfrm>
            <a:off x="1564395" y="2831335"/>
            <a:ext cx="2880911" cy="34152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029639" y="297455"/>
            <a:ext cx="2831334" cy="28754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11492" y="540976"/>
            <a:ext cx="813735" cy="8350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9" name="TextBox 4098"/>
          <p:cNvSpPr txBox="1"/>
          <p:nvPr/>
        </p:nvSpPr>
        <p:spPr>
          <a:xfrm>
            <a:off x="8698230" y="435265"/>
            <a:ext cx="2970685" cy="523220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DNA in the nucleus</a:t>
            </a:r>
          </a:p>
        </p:txBody>
      </p:sp>
    </p:spTree>
    <p:extLst>
      <p:ext uri="{BB962C8B-B14F-4D97-AF65-F5344CB8AC3E}">
        <p14:creationId xmlns:p14="http://schemas.microsoft.com/office/powerpoint/2010/main" val="381849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72028" y="1509310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29639" y="297455"/>
            <a:ext cx="2831334" cy="28754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11492" y="540976"/>
            <a:ext cx="813735" cy="8350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1564395" y="870334"/>
            <a:ext cx="1751682" cy="19610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564395" y="2831335"/>
            <a:ext cx="2880911" cy="34152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4596198" y="1714027"/>
            <a:ext cx="510463" cy="200660"/>
            <a:chOff x="5409281" y="1597445"/>
            <a:chExt cx="510463" cy="200660"/>
          </a:xfrm>
        </p:grpSpPr>
        <p:sp>
          <p:nvSpPr>
            <p:cNvPr id="72" name="Freeform 71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/>
            <p:cNvCxnSpPr>
              <a:stCxn id="72" idx="3"/>
              <a:endCxn id="72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030277" y="1757011"/>
            <a:ext cx="510463" cy="200660"/>
            <a:chOff x="5409281" y="1597445"/>
            <a:chExt cx="510463" cy="200660"/>
          </a:xfrm>
        </p:grpSpPr>
        <p:sp>
          <p:nvSpPr>
            <p:cNvPr id="87" name="Freeform 86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Connector 87"/>
            <p:cNvCxnSpPr>
              <a:stCxn id="87" idx="3"/>
              <a:endCxn id="87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921553" y="1209112"/>
            <a:ext cx="510463" cy="200660"/>
            <a:chOff x="5409281" y="1597445"/>
            <a:chExt cx="510463" cy="200660"/>
          </a:xfrm>
        </p:grpSpPr>
        <p:sp>
          <p:nvSpPr>
            <p:cNvPr id="102" name="Freeform 101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3" name="Straight Connector 102"/>
            <p:cNvCxnSpPr>
              <a:stCxn id="102" idx="3"/>
              <a:endCxn id="102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Arrow Connector 118"/>
          <p:cNvCxnSpPr/>
          <p:nvPr/>
        </p:nvCxnSpPr>
        <p:spPr>
          <a:xfrm>
            <a:off x="4487604" y="1350755"/>
            <a:ext cx="274905" cy="37084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4257774" y="1397960"/>
            <a:ext cx="98090" cy="39740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510582" y="1279926"/>
            <a:ext cx="374233" cy="4870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53421" y="1273507"/>
            <a:ext cx="522232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C-reactive protein RNA;</a:t>
            </a:r>
          </a:p>
          <a:p>
            <a:r>
              <a:rPr lang="en-GB" sz="2800" dirty="0">
                <a:solidFill>
                  <a:srgbClr val="00B050"/>
                </a:solidFill>
              </a:rPr>
              <a:t>C-reactive protein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400190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der Neutral Pers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4104" r="53378" b="14846"/>
          <a:stretch/>
        </p:blipFill>
        <p:spPr bwMode="auto">
          <a:xfrm>
            <a:off x="672028" y="1509310"/>
            <a:ext cx="1795749" cy="35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29639" y="297455"/>
            <a:ext cx="2831334" cy="28754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11492" y="540976"/>
            <a:ext cx="813735" cy="8350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4596198" y="1714027"/>
            <a:ext cx="510463" cy="200660"/>
            <a:chOff x="5409281" y="1597445"/>
            <a:chExt cx="510463" cy="200660"/>
          </a:xfrm>
        </p:grpSpPr>
        <p:sp>
          <p:nvSpPr>
            <p:cNvPr id="11" name="Freeform 10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>
              <a:stCxn id="11" idx="3"/>
              <a:endCxn id="11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030277" y="1757011"/>
            <a:ext cx="510463" cy="200660"/>
            <a:chOff x="5409281" y="1597445"/>
            <a:chExt cx="510463" cy="200660"/>
          </a:xfrm>
        </p:grpSpPr>
        <p:sp>
          <p:nvSpPr>
            <p:cNvPr id="39" name="Freeform 38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9" idx="3"/>
              <a:endCxn id="39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921553" y="1209112"/>
            <a:ext cx="510463" cy="200660"/>
            <a:chOff x="5409281" y="1597445"/>
            <a:chExt cx="510463" cy="200660"/>
          </a:xfrm>
        </p:grpSpPr>
        <p:sp>
          <p:nvSpPr>
            <p:cNvPr id="54" name="Freeform 53"/>
            <p:cNvSpPr/>
            <p:nvPr/>
          </p:nvSpPr>
          <p:spPr>
            <a:xfrm>
              <a:off x="5409281" y="1597445"/>
              <a:ext cx="473725" cy="165253"/>
            </a:xfrm>
            <a:custGeom>
              <a:avLst/>
              <a:gdLst>
                <a:gd name="connsiteX0" fmla="*/ 0 w 275422"/>
                <a:gd name="connsiteY0" fmla="*/ 77118 h 77118"/>
                <a:gd name="connsiteX1" fmla="*/ 44067 w 275422"/>
                <a:gd name="connsiteY1" fmla="*/ 22034 h 77118"/>
                <a:gd name="connsiteX2" fmla="*/ 187287 w 275422"/>
                <a:gd name="connsiteY2" fmla="*/ 66101 h 77118"/>
                <a:gd name="connsiteX3" fmla="*/ 275422 w 275422"/>
                <a:gd name="connsiteY3" fmla="*/ 0 h 7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422" h="77118">
                  <a:moveTo>
                    <a:pt x="0" y="77118"/>
                  </a:moveTo>
                  <a:cubicBezTo>
                    <a:pt x="6426" y="50494"/>
                    <a:pt x="12853" y="23870"/>
                    <a:pt x="44067" y="22034"/>
                  </a:cubicBezTo>
                  <a:cubicBezTo>
                    <a:pt x="75281" y="20198"/>
                    <a:pt x="148728" y="69773"/>
                    <a:pt x="187287" y="66101"/>
                  </a:cubicBezTo>
                  <a:cubicBezTo>
                    <a:pt x="225846" y="62429"/>
                    <a:pt x="262569" y="16525"/>
                    <a:pt x="27542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5" name="Straight Connector 54"/>
            <p:cNvCxnSpPr>
              <a:stCxn id="54" idx="3"/>
              <a:endCxn id="54" idx="3"/>
            </p:cNvCxnSpPr>
            <p:nvPr/>
          </p:nvCxnSpPr>
          <p:spPr>
            <a:xfrm>
              <a:off x="5883006" y="15974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09281" y="1740759"/>
              <a:ext cx="58069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438315" y="1696692"/>
              <a:ext cx="51260" cy="219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469201" y="1651011"/>
              <a:ext cx="33533" cy="408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539970" y="1656475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586731" y="1680071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640037" y="1715478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683344" y="1727290"/>
              <a:ext cx="9525" cy="708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734868" y="1739088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780251" y="1727290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818301" y="1697781"/>
              <a:ext cx="26653" cy="59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822690" y="1671243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852848" y="1635836"/>
              <a:ext cx="66896" cy="412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7" name="Cloud 4096"/>
          <p:cNvSpPr/>
          <p:nvPr/>
        </p:nvSpPr>
        <p:spPr>
          <a:xfrm>
            <a:off x="4767965" y="2204866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loud 68"/>
          <p:cNvSpPr/>
          <p:nvPr/>
        </p:nvSpPr>
        <p:spPr>
          <a:xfrm>
            <a:off x="4134286" y="2220856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loud 69"/>
          <p:cNvSpPr/>
          <p:nvPr/>
        </p:nvSpPr>
        <p:spPr>
          <a:xfrm>
            <a:off x="5207005" y="1659331"/>
            <a:ext cx="553276" cy="558109"/>
          </a:xfrm>
          <a:prstGeom prst="clou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564395" y="870334"/>
            <a:ext cx="1751682" cy="19610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564395" y="2831335"/>
            <a:ext cx="2880911" cy="34152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838352" y="1980611"/>
            <a:ext cx="110086" cy="1888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323370" y="1994839"/>
            <a:ext cx="36013" cy="21401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64797" y="1460437"/>
            <a:ext cx="110086" cy="1888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565526" y="2548953"/>
            <a:ext cx="27908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C-reactive protein</a:t>
            </a:r>
          </a:p>
        </p:txBody>
      </p:sp>
    </p:spTree>
    <p:extLst>
      <p:ext uri="{BB962C8B-B14F-4D97-AF65-F5344CB8AC3E}">
        <p14:creationId xmlns:p14="http://schemas.microsoft.com/office/powerpoint/2010/main" val="29555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981</Words>
  <Application>Microsoft Office PowerPoint</Application>
  <PresentationFormat>Widescreen</PresentationFormat>
  <Paragraphs>719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Biological Datasets</vt:lpstr>
      <vt:lpstr>PowerPoint Presentation</vt:lpstr>
      <vt:lpstr>           Biological Datasets</vt:lpstr>
      <vt:lpstr>Basic principles of applying -omics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Genetics</vt:lpstr>
      <vt:lpstr>Genetics</vt:lpstr>
      <vt:lpstr>Genetics</vt:lpstr>
      <vt:lpstr>Polygenic scores</vt:lpstr>
      <vt:lpstr>PowerPoint Presentation</vt:lpstr>
      <vt:lpstr>PowerPoint Presentation</vt:lpstr>
      <vt:lpstr>PowerPoint Presentation</vt:lpstr>
      <vt:lpstr>Epigenetics</vt:lpstr>
      <vt:lpstr>Epigenetics</vt:lpstr>
      <vt:lpstr>Epigenetic clocks</vt:lpstr>
      <vt:lpstr>PowerPoint Presentation</vt:lpstr>
      <vt:lpstr>Biomarkers</vt:lpstr>
      <vt:lpstr>Biomarkers</vt:lpstr>
      <vt:lpstr>PowerPoint Presentation</vt:lpstr>
      <vt:lpstr>PowerPoint Presentation</vt:lpstr>
      <vt:lpstr>Proteomics</vt:lpstr>
      <vt:lpstr>Proteomics</vt:lpstr>
      <vt:lpstr>PowerPoint Presentation</vt:lpstr>
      <vt:lpstr>PowerPoint Presentation</vt:lpstr>
    </vt:vector>
  </TitlesOfParts>
  <Company>ISER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Dearman, Anna R</dc:creator>
  <cp:lastModifiedBy>Dearman, Anna R</cp:lastModifiedBy>
  <cp:revision>620</cp:revision>
  <dcterms:created xsi:type="dcterms:W3CDTF">2021-09-01T13:18:07Z</dcterms:created>
  <dcterms:modified xsi:type="dcterms:W3CDTF">2021-12-02T14:45:46Z</dcterms:modified>
</cp:coreProperties>
</file>