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3" r:id="rId2"/>
    <p:sldId id="656" r:id="rId3"/>
    <p:sldId id="643" r:id="rId4"/>
    <p:sldId id="644" r:id="rId5"/>
    <p:sldId id="636" r:id="rId6"/>
    <p:sldId id="645" r:id="rId7"/>
    <p:sldId id="647" r:id="rId8"/>
    <p:sldId id="649" r:id="rId9"/>
    <p:sldId id="610" r:id="rId10"/>
    <p:sldId id="626" r:id="rId11"/>
    <p:sldId id="651" r:id="rId12"/>
    <p:sldId id="652" r:id="rId13"/>
    <p:sldId id="653" r:id="rId14"/>
    <p:sldId id="627" r:id="rId15"/>
    <p:sldId id="657" r:id="rId16"/>
    <p:sldId id="658" r:id="rId17"/>
    <p:sldId id="654" r:id="rId18"/>
    <p:sldId id="664" r:id="rId19"/>
    <p:sldId id="655" r:id="rId20"/>
    <p:sldId id="659" r:id="rId21"/>
    <p:sldId id="660" r:id="rId22"/>
    <p:sldId id="662" r:id="rId23"/>
    <p:sldId id="663" r:id="rId24"/>
    <p:sldId id="642" r:id="rId25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2" autoAdjust="0"/>
    <p:restoredTop sz="94705" autoAdjust="0"/>
  </p:normalViewPr>
  <p:slideViewPr>
    <p:cSldViewPr>
      <p:cViewPr varScale="1">
        <p:scale>
          <a:sx n="76" d="100"/>
          <a:sy n="76" d="100"/>
        </p:scale>
        <p:origin x="18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48"/>
    </p:cViewPr>
  </p:sorter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/>
              <a:t>Mismatch between self report current and biomarker categorised current smoking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Understanding Society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none</c:v>
                </c:pt>
                <c:pt idx="1">
                  <c:v>gcse</c:v>
                </c:pt>
                <c:pt idx="2">
                  <c:v>a level</c:v>
                </c:pt>
                <c:pt idx="3">
                  <c:v>higher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16.100000000000001</c:v>
                </c:pt>
                <c:pt idx="1">
                  <c:v>24.1</c:v>
                </c:pt>
                <c:pt idx="2">
                  <c:v>19.8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D-4166-BE38-BBEB936390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Understanding Society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none</c:v>
                </c:pt>
                <c:pt idx="1">
                  <c:v>gcse</c:v>
                </c:pt>
                <c:pt idx="2">
                  <c:v>a level</c:v>
                </c:pt>
                <c:pt idx="3">
                  <c:v>higher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10.9</c:v>
                </c:pt>
                <c:pt idx="1">
                  <c:v>25.5</c:v>
                </c:pt>
                <c:pt idx="2">
                  <c:v>19</c:v>
                </c:pt>
                <c:pt idx="3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FD-4166-BE38-BBEB93639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007695"/>
        <c:axId val="1281016015"/>
      </c:barChart>
      <c:catAx>
        <c:axId val="128100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016015"/>
        <c:crosses val="autoZero"/>
        <c:auto val="1"/>
        <c:lblAlgn val="ctr"/>
        <c:lblOffset val="100"/>
        <c:noMultiLvlLbl val="0"/>
      </c:catAx>
      <c:valAx>
        <c:axId val="128101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00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6757-B809-4FF0-9C58-400FE5A29E8D}" type="datetimeFigureOut">
              <a:rPr lang="en-GB" smtClean="0"/>
              <a:pPr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329D3-D228-483E-8781-F043C86F8A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C64BF6E2-954B-42A1-99AB-213C8AD22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95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owerpoint_title_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The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5181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Logo_str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410368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048000"/>
            <a:ext cx="8382000" cy="1066800"/>
          </a:xfrm>
        </p:spPr>
        <p:txBody>
          <a:bodyPr/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95950" y="457200"/>
            <a:ext cx="17716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162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 dirty="0" smtClean="0"/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1" descr="Background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53188"/>
            <a:ext cx="39068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 dirty="0" smtClean="0">
                <a:solidFill>
                  <a:srgbClr val="626464"/>
                </a:solidFill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81000" y="6324600"/>
            <a:ext cx="8382000" cy="0"/>
          </a:xfrm>
          <a:prstGeom prst="line">
            <a:avLst/>
          </a:prstGeom>
          <a:noFill/>
          <a:ln w="6350">
            <a:solidFill>
              <a:srgbClr val="626464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GB">
              <a:ea typeface="ヒラギノ角ゴ Pro W3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95D3"/>
        </a:buClr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776B2"/>
        </a:buClr>
        <a:buChar char="–"/>
        <a:defRPr sz="2200">
          <a:solidFill>
            <a:srgbClr val="626464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26464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626464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derstandingsociety/biomarkerglossa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3568" y="2290192"/>
            <a:ext cx="7056784" cy="1066800"/>
          </a:xfrm>
        </p:spPr>
        <p:txBody>
          <a:bodyPr/>
          <a:lstStyle/>
          <a:p>
            <a:pPr algn="ctr" eaLnBrk="1" hangingPunct="1"/>
            <a:r>
              <a:rPr lang="en-GB" sz="3200" b="1" i="1" dirty="0"/>
              <a:t>Genetic and Protein data in Understanding Society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1800" dirty="0">
                <a:solidFill>
                  <a:srgbClr val="99336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Genomics and proteomics for social scientists </a:t>
            </a:r>
            <a:br>
              <a:rPr lang="en-GB" sz="3200" b="1" dirty="0"/>
            </a:br>
            <a:br>
              <a:rPr lang="en-GB" sz="3200" i="1" dirty="0">
                <a:solidFill>
                  <a:srgbClr val="FF0000"/>
                </a:solidFill>
              </a:rPr>
            </a:b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827584" y="501317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Festival of Science </a:t>
            </a:r>
          </a:p>
          <a:p>
            <a:pPr algn="ctr"/>
            <a:r>
              <a:rPr lang="en-GB" sz="1400" dirty="0"/>
              <a:t> 28</a:t>
            </a:r>
            <a:r>
              <a:rPr lang="en-GB" sz="1400" baseline="30000" dirty="0"/>
              <a:t>th</a:t>
            </a:r>
            <a:r>
              <a:rPr lang="en-GB" sz="1400" dirty="0"/>
              <a:t> October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-36512" y="41821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Meena Kumari</a:t>
            </a:r>
          </a:p>
          <a:p>
            <a:pPr algn="ctr"/>
            <a:r>
              <a:rPr lang="en-GB" dirty="0"/>
              <a:t>ISER, University of Essex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9CCD8-2884-43EB-A556-D6C64FC1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C2CFCC-C0F7-4365-9FAF-95E525E7EFBD}"/>
              </a:ext>
            </a:extLst>
          </p:cNvPr>
          <p:cNvSpPr txBox="1">
            <a:spLocks/>
          </p:cNvSpPr>
          <p:nvPr/>
        </p:nvSpPr>
        <p:spPr bwMode="auto">
          <a:xfrm>
            <a:off x="304800" y="6453188"/>
            <a:ext cx="39068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i="0" kern="1200" dirty="0" smtClean="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C391724-4055-40F9-ABBF-2162DFC53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928" y="341040"/>
            <a:ext cx="7086600" cy="595536"/>
          </a:xfrm>
        </p:spPr>
        <p:txBody>
          <a:bodyPr/>
          <a:lstStyle/>
          <a:p>
            <a:r>
              <a:rPr lang="en-GB" dirty="0"/>
              <a:t>(Non health) content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4BD6C25-66DD-40B0-BEC7-486F407DA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12" y="1133128"/>
            <a:ext cx="455148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95D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76B2"/>
              </a:buClr>
              <a:buChar char="–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GB" sz="2000" b="1" kern="0" dirty="0">
                <a:solidFill>
                  <a:srgbClr val="FF0000"/>
                </a:solidFill>
              </a:rPr>
              <a:t>Annual questions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Basic demographic characteristics 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Changes between waves – education, employment, fertility, partnering, geographic mobility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Current job characteristics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Childcare, other caring within and outside household 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Income and earnings 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Life satisfaction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Transport and communication access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Consumption expenditure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Housing </a:t>
            </a:r>
          </a:p>
          <a:p>
            <a:pPr>
              <a:lnSpc>
                <a:spcPct val="100000"/>
              </a:lnSpc>
            </a:pPr>
            <a:r>
              <a:rPr lang="en-GB" sz="2000" kern="0" dirty="0"/>
              <a:t>Household facilities, car ownership </a:t>
            </a:r>
          </a:p>
          <a:p>
            <a:pPr>
              <a:lnSpc>
                <a:spcPct val="80000"/>
              </a:lnSpc>
            </a:pPr>
            <a:endParaRPr lang="en-GB" sz="2000" kern="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62B080C-B6B1-404F-A24C-D5D150AA7462}"/>
              </a:ext>
            </a:extLst>
          </p:cNvPr>
          <p:cNvSpPr txBox="1">
            <a:spLocks noChangeArrowheads="1"/>
          </p:cNvSpPr>
          <p:nvPr/>
        </p:nvSpPr>
        <p:spPr>
          <a:xfrm>
            <a:off x="4868416" y="1277144"/>
            <a:ext cx="4111625" cy="4330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95D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76B2"/>
              </a:buClr>
              <a:buChar char="–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GB" sz="2000" b="1" kern="0">
                <a:solidFill>
                  <a:srgbClr val="FF0000"/>
                </a:solidFill>
              </a:rPr>
              <a:t>Rotating content</a:t>
            </a:r>
            <a:r>
              <a:rPr lang="en-GB" sz="2000" kern="0"/>
              <a:t> 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Environmental attitudes &amp; behaviour 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Psychological attributes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Well being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Cognitive ability measures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Well-being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Quality of marital relationships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Risk and trust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Collection of data about younger children &lt; 10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Social support</a:t>
            </a:r>
          </a:p>
          <a:p>
            <a:pPr>
              <a:lnSpc>
                <a:spcPct val="100000"/>
              </a:lnSpc>
            </a:pPr>
            <a:r>
              <a:rPr lang="en-GB" sz="2000" kern="0"/>
              <a:t>Wealth</a:t>
            </a:r>
          </a:p>
          <a:p>
            <a:pPr>
              <a:lnSpc>
                <a:spcPct val="100000"/>
              </a:lnSpc>
            </a:pP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380716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2F9E-41C4-4939-9C16-C9D8F63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4624"/>
            <a:ext cx="7086600" cy="1143000"/>
          </a:xfrm>
        </p:spPr>
        <p:txBody>
          <a:bodyPr/>
          <a:lstStyle/>
          <a:p>
            <a:r>
              <a:rPr lang="en-US" dirty="0"/>
              <a:t>COVID-19 questionnaires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21DFA-E724-4412-964D-1558E836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8382000" cy="4971256"/>
          </a:xfrm>
        </p:spPr>
        <p:txBody>
          <a:bodyPr/>
          <a:lstStyle/>
          <a:p>
            <a:r>
              <a:rPr lang="en-US" dirty="0"/>
              <a:t>Questionnaire content of April and May questionnaires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Coronavirus symptoms and test results</a:t>
            </a:r>
          </a:p>
          <a:p>
            <a:r>
              <a:rPr lang="en-US" sz="1800" dirty="0"/>
              <a:t>Management of long-term health conditions</a:t>
            </a:r>
          </a:p>
          <a:p>
            <a:r>
              <a:rPr lang="en-US" sz="1800" dirty="0"/>
              <a:t>Housing</a:t>
            </a:r>
          </a:p>
          <a:p>
            <a:r>
              <a:rPr lang="en-US" sz="1800" dirty="0"/>
              <a:t>Caring responsibilities</a:t>
            </a:r>
          </a:p>
          <a:p>
            <a:r>
              <a:rPr lang="en-US" sz="1800" dirty="0"/>
              <a:t>Loneliness</a:t>
            </a:r>
          </a:p>
          <a:p>
            <a:r>
              <a:rPr lang="en-US" sz="1800" dirty="0"/>
              <a:t>Employment and financial situation</a:t>
            </a:r>
          </a:p>
          <a:p>
            <a:r>
              <a:rPr lang="en-US" sz="1800" dirty="0"/>
              <a:t>Partnership changes and 'living apart together'</a:t>
            </a:r>
          </a:p>
          <a:p>
            <a:r>
              <a:rPr lang="en-US" sz="1800" dirty="0"/>
              <a:t>Division of domestic </a:t>
            </a:r>
            <a:r>
              <a:rPr lang="en-US" sz="1800" dirty="0" err="1"/>
              <a:t>labour</a:t>
            </a:r>
            <a:endParaRPr lang="en-US" sz="1800" dirty="0"/>
          </a:p>
          <a:p>
            <a:r>
              <a:rPr lang="en-US" sz="1800" dirty="0"/>
              <a:t>Relationships within the household</a:t>
            </a:r>
          </a:p>
          <a:p>
            <a:r>
              <a:rPr lang="en-US" sz="1800" dirty="0"/>
              <a:t>Life satisfaction</a:t>
            </a:r>
          </a:p>
          <a:p>
            <a:r>
              <a:rPr lang="en-US" sz="1800" dirty="0"/>
              <a:t>Mental wellbeing</a:t>
            </a:r>
          </a:p>
          <a:p>
            <a:r>
              <a:rPr lang="en-US" sz="1800" dirty="0"/>
              <a:t>Home schooling</a:t>
            </a:r>
          </a:p>
          <a:p>
            <a:r>
              <a:rPr lang="en-US" sz="1800" dirty="0"/>
              <a:t>Food and alcohol consumption</a:t>
            </a:r>
          </a:p>
          <a:p>
            <a:r>
              <a:rPr lang="en-US" sz="1800" dirty="0"/>
              <a:t>Exercise and smoking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D2015-7B4E-4239-9065-C94662F7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  <p:extLst>
      <p:ext uri="{BB962C8B-B14F-4D97-AF65-F5344CB8AC3E}">
        <p14:creationId xmlns:p14="http://schemas.microsoft.com/office/powerpoint/2010/main" val="242951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E10C-B8FD-4486-976A-C8ADA6DB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EC8445-2CB5-45D3-BFB0-BD62E928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7086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Long term content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E86DFC-8750-47B5-8987-428556EDC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28800"/>
            <a:ext cx="8367464" cy="4467200"/>
          </a:xfrm>
        </p:spPr>
        <p:txBody>
          <a:bodyPr/>
          <a:lstStyle/>
          <a:p>
            <a:r>
              <a:rPr lang="en-GB" sz="2800" dirty="0"/>
              <a:t>Questions are repeated, which is what allows us to measure change over time.</a:t>
            </a:r>
          </a:p>
          <a:p>
            <a:endParaRPr lang="en-GB" sz="2800" dirty="0"/>
          </a:p>
          <a:p>
            <a:r>
              <a:rPr lang="en-GB" sz="2800" dirty="0"/>
              <a:t>Due to time cost and respondent burden not every question is asked every year 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GB" sz="2400" dirty="0">
                <a:solidFill>
                  <a:srgbClr val="00B0F0"/>
                </a:solidFill>
              </a:rPr>
              <a:t>Rotating Modules (2-3-4-6 year intervals)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GB" sz="2400" dirty="0">
                <a:solidFill>
                  <a:srgbClr val="00B0F0"/>
                </a:solidFill>
              </a:rPr>
              <a:t>Event triggered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GB" sz="2400" dirty="0">
                <a:solidFill>
                  <a:srgbClr val="00B0F0"/>
                </a:solidFill>
              </a:rPr>
              <a:t>Age triggered questions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C69823A-6A38-4CD1-92E4-8D82FB4FAB4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defRPr/>
            </a:pPr>
            <a:fld id="{3953C3F1-AA15-4374-9085-AF3DA9414EC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7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A6837-C29B-45D8-A831-3EA5BAEF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5E32E4-CA48-48BB-BE73-E205AEDF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7086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Long term content plan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3E1CBFE-7362-498B-B964-A5A04DA2832F}"/>
              </a:ext>
            </a:extLst>
          </p:cNvPr>
          <p:cNvSpPr txBox="1">
            <a:spLocks/>
          </p:cNvSpPr>
          <p:nvPr/>
        </p:nvSpPr>
        <p:spPr bwMode="auto">
          <a:xfrm>
            <a:off x="304800" y="6453188"/>
            <a:ext cx="39068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i="0" kern="1200" dirty="0" smtClean="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GB"/>
              <a:t>Understanding Society Workshop, Bristol  </a:t>
            </a:r>
          </a:p>
          <a:p>
            <a:r>
              <a:rPr lang="en-GB"/>
              <a:t>08.06.2011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6EF3909-BCA9-404F-9141-35AE0E8E9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12676" r="13276" b="15167"/>
          <a:stretch/>
        </p:blipFill>
        <p:spPr bwMode="auto">
          <a:xfrm>
            <a:off x="305788" y="1124744"/>
            <a:ext cx="8586692" cy="52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2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0F0B-1734-4A42-974C-910D609C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004B6B-EB5A-4736-A140-C2D9946764AD}"/>
              </a:ext>
            </a:extLst>
          </p:cNvPr>
          <p:cNvSpPr txBox="1">
            <a:spLocks/>
          </p:cNvSpPr>
          <p:nvPr/>
        </p:nvSpPr>
        <p:spPr bwMode="auto">
          <a:xfrm>
            <a:off x="304800" y="6453188"/>
            <a:ext cx="39068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i="0" kern="1200" dirty="0" smtClean="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8D97D5-68B1-4A25-B923-BB1D195D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41176"/>
            <a:ext cx="7791400" cy="523528"/>
          </a:xfrm>
        </p:spPr>
        <p:txBody>
          <a:bodyPr/>
          <a:lstStyle/>
          <a:p>
            <a:r>
              <a:rPr lang="en-GB" dirty="0"/>
              <a:t>Nurse assessments (waves 2 and 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BD916-E57D-4710-A59E-6EEF4591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6752"/>
            <a:ext cx="8007424" cy="5184576"/>
          </a:xfrm>
        </p:spPr>
        <p:txBody>
          <a:bodyPr/>
          <a:lstStyle/>
          <a:p>
            <a:pPr marL="577850" indent="-577850">
              <a:lnSpc>
                <a:spcPct val="90000"/>
              </a:lnSpc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A1D566-70F9-44CA-AC24-A61103B009E8}"/>
              </a:ext>
            </a:extLst>
          </p:cNvPr>
          <p:cNvSpPr txBox="1">
            <a:spLocks/>
          </p:cNvSpPr>
          <p:nvPr/>
        </p:nvSpPr>
        <p:spPr bwMode="auto">
          <a:xfrm>
            <a:off x="304800" y="6453188"/>
            <a:ext cx="39068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i="0" kern="1200" dirty="0" smtClean="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/>
              <a:t>www.understandingsociety.org.uk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D5D1FC-C156-4CE7-B8A9-FFB15628B761}"/>
              </a:ext>
            </a:extLst>
          </p:cNvPr>
          <p:cNvGraphicFramePr>
            <a:graphicFrameLocks noGrp="1"/>
          </p:cNvGraphicFramePr>
          <p:nvPr/>
        </p:nvGraphicFramePr>
        <p:xfrm>
          <a:off x="395535" y="1052735"/>
          <a:ext cx="8352929" cy="547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846">
                <a:tc>
                  <a:txBody>
                    <a:bodyPr/>
                    <a:lstStyle/>
                    <a:p>
                      <a:r>
                        <a:rPr lang="en-GB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306">
                <a:tc>
                  <a:txBody>
                    <a:bodyPr/>
                    <a:lstStyle/>
                    <a:p>
                      <a:r>
                        <a:rPr lang="en-GB" dirty="0"/>
                        <a:t>Height and weight</a:t>
                      </a:r>
                    </a:p>
                    <a:p>
                      <a:r>
                        <a:rPr lang="en-GB" dirty="0"/>
                        <a:t>Waist circumference</a:t>
                      </a:r>
                    </a:p>
                    <a:p>
                      <a:r>
                        <a:rPr lang="en-GB" dirty="0"/>
                        <a:t>Percent body-fat (bioelectrical impedance)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BMI and assessment of excess body fat: obesity and risk factor for range of major chronic conditions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and social outcomes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49">
                <a:tc>
                  <a:txBody>
                    <a:bodyPr/>
                    <a:lstStyle/>
                    <a:p>
                      <a:r>
                        <a:rPr lang="en-GB" dirty="0"/>
                        <a:t>Respiratory function (</a:t>
                      </a:r>
                      <a:r>
                        <a:rPr lang="en-GB" dirty="0" err="1"/>
                        <a:t>Spirometry</a:t>
                      </a:r>
                      <a:r>
                        <a:rPr lang="en-GB" dirty="0"/>
                        <a:t>)</a:t>
                      </a:r>
                    </a:p>
                    <a:p>
                      <a:r>
                        <a:rPr lang="en-GB" dirty="0"/>
                        <a:t>(FVC,FEV</a:t>
                      </a:r>
                      <a:r>
                        <a:rPr lang="en-GB" baseline="-25000" dirty="0"/>
                        <a:t>1</a:t>
                      </a:r>
                      <a:r>
                        <a:rPr lang="en-GB" baseline="0" dirty="0"/>
                        <a:t>, PF, FEV</a:t>
                      </a:r>
                      <a:r>
                        <a:rPr lang="en-GB" baseline="-25000" dirty="0"/>
                        <a:t>1</a:t>
                      </a:r>
                      <a:r>
                        <a:rPr lang="en-GB" baseline="0" dirty="0"/>
                        <a:t>/FVC)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</a:t>
                      </a:r>
                      <a:r>
                        <a:rPr lang="en-GB" baseline="0" dirty="0"/>
                        <a:t> detect both obstructive and restrictive respiratory diseases including COPD.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928">
                <a:tc>
                  <a:txBody>
                    <a:bodyPr/>
                    <a:lstStyle/>
                    <a:p>
                      <a:r>
                        <a:rPr lang="en-GB" dirty="0"/>
                        <a:t>Diastolic and systolic blood pressure, resting pulse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Risk factor for stroke and heart</a:t>
                      </a:r>
                      <a:r>
                        <a:rPr lang="en-GB" baseline="0" dirty="0"/>
                        <a:t> conditions</a:t>
                      </a:r>
                    </a:p>
                    <a:p>
                      <a:r>
                        <a:rPr lang="en-GB" dirty="0"/>
                        <a:t>Risk</a:t>
                      </a:r>
                      <a:r>
                        <a:rPr lang="en-GB" baseline="0" dirty="0"/>
                        <a:t> cardio-vascular disease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549">
                <a:tc>
                  <a:txBody>
                    <a:bodyPr/>
                    <a:lstStyle/>
                    <a:p>
                      <a:r>
                        <a:rPr lang="en-GB" dirty="0"/>
                        <a:t>Grip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Indicator muscle strength. Functional limitations and disability in older ages.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928">
                <a:tc>
                  <a:txBody>
                    <a:bodyPr/>
                    <a:lstStyle/>
                    <a:p>
                      <a:r>
                        <a:rPr lang="en-GB" dirty="0"/>
                        <a:t>Blood samples (non-fasting), 19.8ml)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 the extraction of </a:t>
                      </a:r>
                      <a:r>
                        <a:rPr lang="en-GB" dirty="0" err="1"/>
                        <a:t>analytes</a:t>
                      </a:r>
                      <a:r>
                        <a:rPr lang="en-GB" dirty="0"/>
                        <a:t> and </a:t>
                      </a:r>
                      <a:r>
                        <a:rPr lang="en-GB" baseline="0" dirty="0"/>
                        <a:t>DNA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625">
                <a:tc>
                  <a:txBody>
                    <a:bodyPr/>
                    <a:lstStyle/>
                    <a:p>
                      <a:r>
                        <a:rPr lang="en-GB" dirty="0"/>
                        <a:t>Short questionnaire on health on day of measurement, medications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Factors</a:t>
                      </a:r>
                      <a:r>
                        <a:rPr lang="en-GB" baseline="0" dirty="0"/>
                        <a:t> that may need to be considered in analysing physical measures and bloods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5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ED927D-7862-4F15-80A2-0FB6BD61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3113"/>
            <a:ext cx="8007350" cy="1027112"/>
          </a:xfrm>
        </p:spPr>
        <p:txBody>
          <a:bodyPr/>
          <a:lstStyle/>
          <a:p>
            <a:r>
              <a:rPr lang="en-GB" altLang="en-US" sz="3600"/>
              <a:t>Criteria for choice of blood analytes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D9508-1BA8-4B00-839E-B1B01DB9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781175"/>
            <a:ext cx="8583613" cy="4322763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Environmental (socioeconomic, physical, psychosocial) and/or behavioural effect on marker</a:t>
            </a:r>
          </a:p>
          <a:p>
            <a:pPr lvl="1">
              <a:buFont typeface="Arial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Evidence of pathways to important health outcomes</a:t>
            </a:r>
          </a:p>
          <a:p>
            <a:pPr lvl="1">
              <a:buFont typeface="Arial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Affects reasonable proportion of general population</a:t>
            </a:r>
          </a:p>
          <a:p>
            <a:pPr lvl="1">
              <a:buFont typeface="Arial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Has reasonable prevalence among those affected</a:t>
            </a:r>
          </a:p>
          <a:p>
            <a:pPr lvl="1">
              <a:buFont typeface="Arial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Can be measured given the way our blood was collected and stored</a:t>
            </a:r>
          </a:p>
          <a:p>
            <a:pPr lvl="1">
              <a:buFont typeface="Arial" charset="0"/>
              <a:buChar char="•"/>
            </a:pPr>
            <a:endParaRPr lang="en-GB" altLang="en-US" sz="200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Core markers for main diseases</a:t>
            </a:r>
          </a:p>
          <a:p>
            <a:pPr lvl="1">
              <a:buFont typeface="Arial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Useful as individual measures and/or in combined risk scores</a:t>
            </a:r>
          </a:p>
          <a:p>
            <a:pPr lvl="1">
              <a:buFont typeface="Arial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Some novel markers – around biological ageing and stress</a:t>
            </a:r>
          </a:p>
          <a:p>
            <a:pPr lvl="1">
              <a:buFont typeface="Arial" charset="0"/>
              <a:buChar char="•"/>
            </a:pPr>
            <a:endParaRPr lang="en-GB" altLang="en-US" sz="200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endParaRPr lang="en-GB" altLang="en-US" sz="2000">
              <a:solidFill>
                <a:schemeClr val="tx1"/>
              </a:solidFill>
            </a:endParaRPr>
          </a:p>
          <a:p>
            <a:endParaRPr lang="en-GB" alt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B5597A6-2681-491E-96B9-9B86BF9CDA83}"/>
              </a:ext>
            </a:extLst>
          </p:cNvPr>
          <p:cNvSpPr txBox="1">
            <a:spLocks/>
          </p:cNvSpPr>
          <p:nvPr/>
        </p:nvSpPr>
        <p:spPr bwMode="auto">
          <a:xfrm>
            <a:off x="457200" y="6605588"/>
            <a:ext cx="39068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95D3"/>
              </a:buClr>
              <a:buChar char="•"/>
              <a:defRPr sz="2200" i="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1776B2"/>
              </a:buClr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626464"/>
                </a:solidFill>
              </a:rPr>
              <a:t>www.understandingsociety.org.uk</a:t>
            </a:r>
          </a:p>
        </p:txBody>
      </p:sp>
    </p:spTree>
    <p:extLst>
      <p:ext uri="{BB962C8B-B14F-4D97-AF65-F5344CB8AC3E}">
        <p14:creationId xmlns:p14="http://schemas.microsoft.com/office/powerpoint/2010/main" val="340541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4BD9-E785-4897-B603-0EC0A492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27384"/>
            <a:ext cx="7086600" cy="1143000"/>
          </a:xfrm>
        </p:spPr>
        <p:txBody>
          <a:bodyPr/>
          <a:lstStyle/>
          <a:p>
            <a:r>
              <a:rPr lang="en-GB" dirty="0"/>
              <a:t>Why are social scientists interested in biological data?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2747-DC0E-4F74-AC20-93C91A6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9FE471-A108-43EC-8749-FC22CDCD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655496" cy="4536504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Understanding the pathways by which social circumstances and health are linked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Understanding causality to disability and disease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Sub-clinical disease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Objective markers of behaviour/disease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Clinical ‘iceberg’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Identifying populations at risk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Contribution to the research:  data sharing and consortia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-</a:t>
            </a:r>
            <a:r>
              <a:rPr lang="en-GB" dirty="0" err="1"/>
              <a:t>omic</a:t>
            </a:r>
            <a:r>
              <a:rPr lang="en-GB" dirty="0"/>
              <a:t> science is consortium science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Data sharing still not normative in more medical/clinical settings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61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81F0-A27C-4E08-929E-D3172802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27384"/>
            <a:ext cx="8229600" cy="1143000"/>
          </a:xfrm>
        </p:spPr>
        <p:txBody>
          <a:bodyPr/>
          <a:lstStyle/>
          <a:p>
            <a:r>
              <a:rPr lang="en-GB" dirty="0"/>
              <a:t>-omics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91DD9-D5DF-4421-AE52-B7BD9B455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2060848"/>
            <a:ext cx="4040188" cy="639762"/>
          </a:xfrm>
        </p:spPr>
        <p:txBody>
          <a:bodyPr/>
          <a:lstStyle/>
          <a:p>
            <a:r>
              <a:rPr lang="en-GB" dirty="0"/>
              <a:t>Today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8EA-B532-40EC-807B-F77E9C542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4" y="2708920"/>
            <a:ext cx="4680520" cy="395128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‘Proteomics’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184 proteins</a:t>
            </a:r>
          </a:p>
          <a:p>
            <a:pPr marL="342900" indent="-342900">
              <a:buFontTx/>
              <a:buChar char="-"/>
            </a:pPr>
            <a:r>
              <a:rPr lang="en-GB" dirty="0"/>
              <a:t>‘Genomic’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‘Genome’ wide scan</a:t>
            </a:r>
          </a:p>
          <a:p>
            <a:pPr marL="1257300" lvl="2" indent="-342900">
              <a:buFontTx/>
              <a:buChar char="-"/>
            </a:pPr>
            <a:r>
              <a:rPr lang="en-GB" sz="1600" dirty="0"/>
              <a:t>Single Nucleotide polymorphisms (14M after imputation)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‘epigenome’ wide scan</a:t>
            </a:r>
          </a:p>
          <a:p>
            <a:pPr marL="1257300" lvl="2" indent="-342900">
              <a:buFontTx/>
              <a:buChar char="-"/>
            </a:pPr>
            <a:r>
              <a:rPr lang="en-GB" dirty="0"/>
              <a:t>Methylation (850k sites)</a:t>
            </a:r>
          </a:p>
          <a:p>
            <a:r>
              <a:rPr lang="en-GB" dirty="0"/>
              <a:t>‘multi-omics’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6DC6B-0164-47D8-9BFA-7D85D69CF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247455" cy="639762"/>
          </a:xfrm>
        </p:spPr>
        <p:txBody>
          <a:bodyPr/>
          <a:lstStyle/>
          <a:p>
            <a:r>
              <a:rPr lang="en-GB" dirty="0"/>
              <a:t>Other terms you might hear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4919F-9063-4BC1-AF89-9BE3F0E64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4721" y="3150120"/>
            <a:ext cx="4041775" cy="3951288"/>
          </a:xfrm>
        </p:spPr>
        <p:txBody>
          <a:bodyPr/>
          <a:lstStyle/>
          <a:p>
            <a:r>
              <a:rPr lang="en-GB" dirty="0"/>
              <a:t>‘exposome’</a:t>
            </a:r>
          </a:p>
          <a:p>
            <a:pPr lvl="1"/>
            <a:r>
              <a:rPr lang="en-GB" dirty="0"/>
              <a:t>Everything you’ve ever been exposed to…..</a:t>
            </a:r>
          </a:p>
          <a:p>
            <a:r>
              <a:rPr lang="en-GB" dirty="0"/>
              <a:t>‘</a:t>
            </a:r>
            <a:r>
              <a:rPr lang="en-GB" dirty="0" err="1"/>
              <a:t>culturomics</a:t>
            </a:r>
            <a:r>
              <a:rPr lang="en-GB" dirty="0"/>
              <a:t>’</a:t>
            </a:r>
          </a:p>
          <a:p>
            <a:pPr lvl="1"/>
            <a:r>
              <a:rPr lang="en-GB" dirty="0"/>
              <a:t>Use of big data in the study of culture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C02BF-F97B-4F8D-8B15-2BD3A93E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956FAE-9E51-4457-82F5-1C7678257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93176"/>
              </p:ext>
            </p:extLst>
          </p:nvPr>
        </p:nvGraphicFramePr>
        <p:xfrm>
          <a:off x="107504" y="548680"/>
          <a:ext cx="83529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979">
                  <a:extLst>
                    <a:ext uri="{9D8B030D-6E8A-4147-A177-3AD203B41FA5}">
                      <a16:colId xmlns:a16="http://schemas.microsoft.com/office/drawing/2014/main" val="683820594"/>
                    </a:ext>
                  </a:extLst>
                </a:gridCol>
                <a:gridCol w="4761950">
                  <a:extLst>
                    <a:ext uri="{9D8B030D-6E8A-4147-A177-3AD203B41FA5}">
                      <a16:colId xmlns:a16="http://schemas.microsoft.com/office/drawing/2014/main" val="3094261727"/>
                    </a:ext>
                  </a:extLst>
                </a:gridCol>
              </a:tblGrid>
              <a:tr h="807928">
                <a:tc>
                  <a:txBody>
                    <a:bodyPr/>
                    <a:lstStyle/>
                    <a:p>
                      <a:r>
                        <a:rPr lang="en-GB" dirty="0"/>
                        <a:t>Blood samples (non-fasting), 19.8ml)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 the extraction of </a:t>
                      </a:r>
                      <a:r>
                        <a:rPr lang="en-GB" dirty="0" err="1"/>
                        <a:t>analytes</a:t>
                      </a:r>
                      <a:r>
                        <a:rPr lang="en-GB" dirty="0"/>
                        <a:t> and </a:t>
                      </a:r>
                      <a:r>
                        <a:rPr lang="en-GB" baseline="0" dirty="0"/>
                        <a:t>DNA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28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E86B0D-DDB8-4DA5-8BB3-4F879ACBB5B4}"/>
              </a:ext>
            </a:extLst>
          </p:cNvPr>
          <p:cNvSpPr txBox="1"/>
          <p:nvPr/>
        </p:nvSpPr>
        <p:spPr>
          <a:xfrm>
            <a:off x="179512" y="148478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‘totality’ approach vs candidate/pathway approach </a:t>
            </a:r>
          </a:p>
        </p:txBody>
      </p:sp>
    </p:spTree>
    <p:extLst>
      <p:ext uri="{BB962C8B-B14F-4D97-AF65-F5344CB8AC3E}">
        <p14:creationId xmlns:p14="http://schemas.microsoft.com/office/powerpoint/2010/main" val="342367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ADD06E-20FF-4FA9-9564-3CA4B4A5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87B5B1-93C9-4522-B762-AA660C03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7086600" cy="1143000"/>
          </a:xfrm>
        </p:spPr>
        <p:txBody>
          <a:bodyPr/>
          <a:lstStyle/>
          <a:p>
            <a:r>
              <a:rPr lang="en-GB" altLang="en-US"/>
              <a:t>Genetics: </a:t>
            </a:r>
          </a:p>
        </p:txBody>
      </p:sp>
      <p:sp>
        <p:nvSpPr>
          <p:cNvPr id="9" name="TextBox 62">
            <a:extLst>
              <a:ext uri="{FF2B5EF4-FFF2-40B4-BE49-F238E27FC236}">
                <a16:creationId xmlns:a16="http://schemas.microsoft.com/office/drawing/2014/main" id="{C1B713DC-087C-4CE9-BD9D-316CD9AD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-315416"/>
            <a:ext cx="90947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 dirty="0"/>
              <a:t>Genes, which are made up of DNA, act as instructions to make molecules called proteins.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 dirty="0"/>
              <a:t>In humans, genes vary in size from a few hundred DNA bases to more than 2 million bases.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 dirty="0"/>
              <a:t>The Human Genome Project has estimated that humans have between 20,000 and 25,000 genes.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E65C49-B3DC-4348-8672-4D90F99438D1}"/>
              </a:ext>
            </a:extLst>
          </p:cNvPr>
          <p:cNvSpPr/>
          <p:nvPr/>
        </p:nvSpPr>
        <p:spPr>
          <a:xfrm>
            <a:off x="6013450" y="3500438"/>
            <a:ext cx="647700" cy="217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FF0F5-D18C-4CB7-9466-50F8363E1A8D}"/>
              </a:ext>
            </a:extLst>
          </p:cNvPr>
          <p:cNvSpPr/>
          <p:nvPr/>
        </p:nvSpPr>
        <p:spPr>
          <a:xfrm>
            <a:off x="6661150" y="3500438"/>
            <a:ext cx="1800225" cy="217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0826B6-85C8-4AD3-8604-58DFF99F0A49}"/>
              </a:ext>
            </a:extLst>
          </p:cNvPr>
          <p:cNvSpPr/>
          <p:nvPr/>
        </p:nvSpPr>
        <p:spPr>
          <a:xfrm>
            <a:off x="8461375" y="3500438"/>
            <a:ext cx="647700" cy="217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3B06BA2-B444-4F6C-8F3B-5BBA51BF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3270250"/>
            <a:ext cx="9604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900"/>
              <a:t>Gene promoter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5E229B5F-4FB0-41D8-8A6A-1AD11BCB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3254375"/>
            <a:ext cx="1098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000"/>
              <a:t>Code for protein</a:t>
            </a:r>
          </a:p>
        </p:txBody>
      </p:sp>
      <p:sp>
        <p:nvSpPr>
          <p:cNvPr id="15" name="Down Arrow 11">
            <a:extLst>
              <a:ext uri="{FF2B5EF4-FFF2-40B4-BE49-F238E27FC236}">
                <a16:creationId xmlns:a16="http://schemas.microsoft.com/office/drawing/2014/main" id="{62699154-8720-43C3-A21C-0DB9ABDCBD8A}"/>
              </a:ext>
            </a:extLst>
          </p:cNvPr>
          <p:cNvSpPr/>
          <p:nvPr/>
        </p:nvSpPr>
        <p:spPr>
          <a:xfrm>
            <a:off x="7551738" y="3860800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9DB78-4C21-4E4E-A64F-72015CA8B9F2}"/>
              </a:ext>
            </a:extLst>
          </p:cNvPr>
          <p:cNvSpPr/>
          <p:nvPr/>
        </p:nvSpPr>
        <p:spPr>
          <a:xfrm>
            <a:off x="6661150" y="4149725"/>
            <a:ext cx="1800225" cy="215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9B7D47FC-89FB-435C-BD3F-42058BAD5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4149725"/>
            <a:ext cx="563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000"/>
              <a:t>mRNA</a:t>
            </a:r>
          </a:p>
        </p:txBody>
      </p:sp>
      <p:sp>
        <p:nvSpPr>
          <p:cNvPr id="18" name="Down Arrow 14">
            <a:extLst>
              <a:ext uri="{FF2B5EF4-FFF2-40B4-BE49-F238E27FC236}">
                <a16:creationId xmlns:a16="http://schemas.microsoft.com/office/drawing/2014/main" id="{A484E660-47E0-4145-A525-185693E50839}"/>
              </a:ext>
            </a:extLst>
          </p:cNvPr>
          <p:cNvSpPr/>
          <p:nvPr/>
        </p:nvSpPr>
        <p:spPr>
          <a:xfrm>
            <a:off x="7551738" y="4437063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5C70E0-B7B3-4F4F-ABF9-125063066118}"/>
              </a:ext>
            </a:extLst>
          </p:cNvPr>
          <p:cNvSpPr/>
          <p:nvPr/>
        </p:nvSpPr>
        <p:spPr>
          <a:xfrm>
            <a:off x="7237413" y="4725988"/>
            <a:ext cx="144462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732536-B7CE-44E3-8253-5DCE7BF17EF3}"/>
              </a:ext>
            </a:extLst>
          </p:cNvPr>
          <p:cNvSpPr/>
          <p:nvPr/>
        </p:nvSpPr>
        <p:spPr>
          <a:xfrm>
            <a:off x="7389813" y="4725988"/>
            <a:ext cx="144462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4D57A0-6506-48A1-9215-6FE927B9F82B}"/>
              </a:ext>
            </a:extLst>
          </p:cNvPr>
          <p:cNvSpPr/>
          <p:nvPr/>
        </p:nvSpPr>
        <p:spPr>
          <a:xfrm>
            <a:off x="7499350" y="4797425"/>
            <a:ext cx="144463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191ACF-7318-49E5-B316-C3AD65ECD990}"/>
              </a:ext>
            </a:extLst>
          </p:cNvPr>
          <p:cNvSpPr/>
          <p:nvPr/>
        </p:nvSpPr>
        <p:spPr>
          <a:xfrm>
            <a:off x="7572375" y="4911725"/>
            <a:ext cx="144463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5DA620-2CE3-44A9-A96C-7D942C9E66D2}"/>
              </a:ext>
            </a:extLst>
          </p:cNvPr>
          <p:cNvSpPr/>
          <p:nvPr/>
        </p:nvSpPr>
        <p:spPr>
          <a:xfrm>
            <a:off x="7572375" y="5035550"/>
            <a:ext cx="14605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B9D56F-1BF5-492B-A376-53D6227BE1C1}"/>
              </a:ext>
            </a:extLst>
          </p:cNvPr>
          <p:cNvSpPr/>
          <p:nvPr/>
        </p:nvSpPr>
        <p:spPr>
          <a:xfrm>
            <a:off x="7499350" y="5141913"/>
            <a:ext cx="144463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DB54B1-5DE8-4534-BD1F-45FCFF6A363D}"/>
              </a:ext>
            </a:extLst>
          </p:cNvPr>
          <p:cNvSpPr/>
          <p:nvPr/>
        </p:nvSpPr>
        <p:spPr>
          <a:xfrm>
            <a:off x="7356475" y="5199063"/>
            <a:ext cx="144463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82B2D9-24E9-4CFA-AABB-4FC23EA7928C}"/>
              </a:ext>
            </a:extLst>
          </p:cNvPr>
          <p:cNvSpPr/>
          <p:nvPr/>
        </p:nvSpPr>
        <p:spPr>
          <a:xfrm>
            <a:off x="7283450" y="5300663"/>
            <a:ext cx="144463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E3ADEC-F5AD-42A9-A034-1C0F32E1CA2E}"/>
              </a:ext>
            </a:extLst>
          </p:cNvPr>
          <p:cNvSpPr/>
          <p:nvPr/>
        </p:nvSpPr>
        <p:spPr>
          <a:xfrm>
            <a:off x="7356475" y="5414963"/>
            <a:ext cx="144463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BBA019-C384-4DF2-83F8-60D9E6C143E3}"/>
              </a:ext>
            </a:extLst>
          </p:cNvPr>
          <p:cNvSpPr/>
          <p:nvPr/>
        </p:nvSpPr>
        <p:spPr>
          <a:xfrm>
            <a:off x="7499350" y="5475288"/>
            <a:ext cx="14605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1A19264-8E71-4FEF-90F3-1196E58DB0EC}"/>
              </a:ext>
            </a:extLst>
          </p:cNvPr>
          <p:cNvSpPr/>
          <p:nvPr/>
        </p:nvSpPr>
        <p:spPr>
          <a:xfrm>
            <a:off x="7642225" y="5445125"/>
            <a:ext cx="14605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CBB0B-03AD-4F51-B6EB-2C9F8595AD4C}"/>
              </a:ext>
            </a:extLst>
          </p:cNvPr>
          <p:cNvSpPr/>
          <p:nvPr/>
        </p:nvSpPr>
        <p:spPr>
          <a:xfrm>
            <a:off x="7788275" y="5373688"/>
            <a:ext cx="144463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A7A5B3AF-B6FB-4BD8-962E-46AC210F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983163"/>
            <a:ext cx="588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000"/>
              <a:t>Protein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C0B93997-506E-4949-9852-B1121457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3717925"/>
            <a:ext cx="13049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800"/>
              <a:t>on/off, when, how much </a:t>
            </a:r>
          </a:p>
        </p:txBody>
      </p:sp>
      <p:sp>
        <p:nvSpPr>
          <p:cNvPr id="33" name="AutoShape 2" descr="Image result for deoxyribonucleic acid">
            <a:extLst>
              <a:ext uri="{FF2B5EF4-FFF2-40B4-BE49-F238E27FC236}">
                <a16:creationId xmlns:a16="http://schemas.microsoft.com/office/drawing/2014/main" id="{BE210DAD-04CA-4E6D-86C9-0B57163C4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400"/>
          </a:p>
        </p:txBody>
      </p:sp>
      <p:sp>
        <p:nvSpPr>
          <p:cNvPr id="34" name="AutoShape 4" descr="Image result for deoxyribonucleic acid">
            <a:extLst>
              <a:ext uri="{FF2B5EF4-FFF2-40B4-BE49-F238E27FC236}">
                <a16:creationId xmlns:a16="http://schemas.microsoft.com/office/drawing/2014/main" id="{365E8E4E-44BD-47ED-AC07-11C182F50D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400"/>
          </a:p>
        </p:txBody>
      </p:sp>
      <p:pic>
        <p:nvPicPr>
          <p:cNvPr id="35" name="Picture 5" descr="C:\Users\Meena\Pictures\images.jpg">
            <a:extLst>
              <a:ext uri="{FF2B5EF4-FFF2-40B4-BE49-F238E27FC236}">
                <a16:creationId xmlns:a16="http://schemas.microsoft.com/office/drawing/2014/main" id="{BBD8DAD7-C998-4C20-AD70-9E7463C3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0575"/>
            <a:ext cx="26654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Down Arrow 32">
            <a:extLst>
              <a:ext uri="{FF2B5EF4-FFF2-40B4-BE49-F238E27FC236}">
                <a16:creationId xmlns:a16="http://schemas.microsoft.com/office/drawing/2014/main" id="{FBF799D2-C019-4BF7-8B66-C4A8284DB958}"/>
              </a:ext>
            </a:extLst>
          </p:cNvPr>
          <p:cNvSpPr/>
          <p:nvPr/>
        </p:nvSpPr>
        <p:spPr>
          <a:xfrm>
            <a:off x="7550150" y="5734050"/>
            <a:ext cx="460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pic>
        <p:nvPicPr>
          <p:cNvPr id="37" name="Picture 6" descr="C:\Users\Meena\Pictures\2000px-Eukaryote_DNA-en_svg.png">
            <a:extLst>
              <a:ext uri="{FF2B5EF4-FFF2-40B4-BE49-F238E27FC236}">
                <a16:creationId xmlns:a16="http://schemas.microsoft.com/office/drawing/2014/main" id="{68413C65-A269-4B43-AB25-F4161CD0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60575"/>
            <a:ext cx="33131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4">
            <a:extLst>
              <a:ext uri="{FF2B5EF4-FFF2-40B4-BE49-F238E27FC236}">
                <a16:creationId xmlns:a16="http://schemas.microsoft.com/office/drawing/2014/main" id="{F41B3783-532F-4EC3-B3DD-B252FFC88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768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C9D59D44-5F77-46E5-AD7B-B316337B0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05488"/>
            <a:ext cx="377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/>
              <a:t>DNA = structural  variation</a:t>
            </a:r>
          </a:p>
        </p:txBody>
      </p:sp>
    </p:spTree>
    <p:extLst>
      <p:ext uri="{BB962C8B-B14F-4D97-AF65-F5344CB8AC3E}">
        <p14:creationId xmlns:p14="http://schemas.microsoft.com/office/powerpoint/2010/main" val="82432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554149-03F5-48A2-8866-97B0211E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8640960" cy="792088"/>
          </a:xfrm>
        </p:spPr>
        <p:txBody>
          <a:bodyPr/>
          <a:lstStyle/>
          <a:p>
            <a:r>
              <a:rPr lang="en-GB" dirty="0"/>
              <a:t>Candidate pathways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C484A-EFCA-4479-B6E8-06BDD95C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11C415-37F7-4689-979E-73FD3DDF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2484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4CF59CF6-4471-46C8-B35A-B994CE442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4572000" cy="348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E75F3-1579-4C03-85A5-357714720E6C}"/>
              </a:ext>
            </a:extLst>
          </p:cNvPr>
          <p:cNvSpPr txBox="1"/>
          <p:nvPr/>
        </p:nvSpPr>
        <p:spPr>
          <a:xfrm>
            <a:off x="107504" y="1412776"/>
            <a:ext cx="3565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Davillas et al., 2017 n=2 </a:t>
            </a:r>
          </a:p>
          <a:p>
            <a:r>
              <a:rPr lang="en-GB" dirty="0"/>
              <a:t>inflammatory markers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01D55-C856-4804-BA97-72FAAF9645EB}"/>
              </a:ext>
            </a:extLst>
          </p:cNvPr>
          <p:cNvSpPr txBox="1"/>
          <p:nvPr/>
        </p:nvSpPr>
        <p:spPr>
          <a:xfrm>
            <a:off x="5076056" y="3789040"/>
            <a:ext cx="3975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Castagne</a:t>
            </a:r>
            <a:r>
              <a:rPr lang="en-GB" dirty="0"/>
              <a:t> et al., 2017</a:t>
            </a:r>
          </a:p>
          <a:p>
            <a:r>
              <a:rPr lang="en-GB" dirty="0"/>
              <a:t>N=28 inflammatory markers</a:t>
            </a:r>
          </a:p>
          <a:p>
            <a:r>
              <a:rPr lang="en-GB" dirty="0"/>
              <a:t>and a ‘score’</a:t>
            </a:r>
          </a:p>
        </p:txBody>
      </p:sp>
    </p:spTree>
    <p:extLst>
      <p:ext uri="{BB962C8B-B14F-4D97-AF65-F5344CB8AC3E}">
        <p14:creationId xmlns:p14="http://schemas.microsoft.com/office/powerpoint/2010/main" val="239175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F3B14C-418D-44A9-8B46-040EC796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19C7-B110-4E61-9BAE-773D103B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E305E0-7502-49E8-98FA-D98F570B92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981200"/>
            <a:ext cx="7086600" cy="369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Understanding Society</a:t>
            </a:r>
          </a:p>
          <a:p>
            <a:pPr lvl="2" indent="-342900"/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Health and biological content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Definition of terms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Examples of the use of biological data in social science</a:t>
            </a:r>
            <a:endParaRPr lang="en-GB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16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5F7E-FE4E-455A-B1B0-C807C270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88A5-41CA-4802-82FA-4329EE31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-26988"/>
            <a:ext cx="7086600" cy="1143001"/>
          </a:xfrm>
        </p:spPr>
        <p:txBody>
          <a:bodyPr/>
          <a:lstStyle/>
          <a:p>
            <a:r>
              <a:rPr lang="en-GB" altLang="en-US" sz="3600"/>
              <a:t>Environment and genome:  modification of genetic expression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F24217-4C1C-418A-B37E-462BAF80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3" y="1114400"/>
            <a:ext cx="8136905" cy="4114800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cs typeface="+mn-cs"/>
              </a:rPr>
              <a:t>Epigenetic modification (methylation) and gene expression is socially  patterned</a:t>
            </a:r>
          </a:p>
          <a:p>
            <a:pPr lvl="1"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r>
              <a:rPr lang="en-GB" altLang="en-US" dirty="0">
                <a:cs typeface="+mn-cs"/>
              </a:rPr>
              <a:t>  </a:t>
            </a:r>
          </a:p>
        </p:txBody>
      </p:sp>
      <p:pic>
        <p:nvPicPr>
          <p:cNvPr id="7" name="Picture 1" descr="Screen Clipping">
            <a:extLst>
              <a:ext uri="{FF2B5EF4-FFF2-40B4-BE49-F238E27FC236}">
                <a16:creationId xmlns:a16="http://schemas.microsoft.com/office/drawing/2014/main" id="{37F90FD0-BA1F-4D4E-BDD1-9C4308D72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22650"/>
            <a:ext cx="7239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B04ABB6-E4A3-4402-ADFB-AFDA1AD2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11" y="3140968"/>
            <a:ext cx="338581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methyation_EPIC_lifecourseSES.pdf - Adobe Reader">
            <a:extLst>
              <a:ext uri="{FF2B5EF4-FFF2-40B4-BE49-F238E27FC236}">
                <a16:creationId xmlns:a16="http://schemas.microsoft.com/office/drawing/2014/main" id="{1AAD6C4E-DED7-4B29-A5A7-E08C2A83B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10693" r="-4054" b="-26689"/>
          <a:stretch>
            <a:fillRect/>
          </a:stretch>
        </p:blipFill>
        <p:spPr bwMode="auto">
          <a:xfrm>
            <a:off x="898153" y="2492151"/>
            <a:ext cx="345782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1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7D8D-2720-4E49-B304-6E24B30F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4624"/>
            <a:ext cx="7086600" cy="1143000"/>
          </a:xfrm>
        </p:spPr>
        <p:txBody>
          <a:bodyPr/>
          <a:lstStyle/>
          <a:p>
            <a:r>
              <a:rPr lang="en-GB" dirty="0"/>
              <a:t>Objective markers:</a:t>
            </a:r>
            <a:br>
              <a:rPr lang="en-GB" dirty="0"/>
            </a:br>
            <a:r>
              <a:rPr lang="en-GB" dirty="0"/>
              <a:t>Genomic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DAF90-8C1E-4115-8C5E-4D37C6E4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064" y="1628800"/>
            <a:ext cx="2534816" cy="16718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‘biological age’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16DD-2B57-479E-B962-77DBBA8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9489D13-C599-43BF-AF59-E15132AA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9528"/>
            <a:ext cx="3990975" cy="23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06D903-96B4-4036-95DC-82C5042A730D}"/>
              </a:ext>
            </a:extLst>
          </p:cNvPr>
          <p:cNvSpPr txBox="1"/>
          <p:nvPr/>
        </p:nvSpPr>
        <p:spPr>
          <a:xfrm>
            <a:off x="4716016" y="4365104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Smoking biomarkers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5EC3C8-9942-48C7-8B5E-0571469E9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46" y="1177869"/>
            <a:ext cx="4077122" cy="22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2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3B94-7903-457D-AAA1-C6B04EB4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4624"/>
            <a:ext cx="7086600" cy="1143000"/>
          </a:xfrm>
        </p:spPr>
        <p:txBody>
          <a:bodyPr/>
          <a:lstStyle/>
          <a:p>
            <a:r>
              <a:rPr lang="en-GB" dirty="0"/>
              <a:t>Genomics: biomarkers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85AF-BC3F-41D8-900C-AC0B41CE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369B8-BAA3-4F7B-9DFD-BB9186CB23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0"/>
          <a:stretch/>
        </p:blipFill>
        <p:spPr bwMode="auto">
          <a:xfrm>
            <a:off x="5004048" y="-27384"/>
            <a:ext cx="417646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E6248A-565F-418C-8E0E-D6B6A1074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4829"/>
            <a:ext cx="3906838" cy="2832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0DE81-F8B8-4235-A5F9-851FBF912928}"/>
              </a:ext>
            </a:extLst>
          </p:cNvPr>
          <p:cNvSpPr txBox="1"/>
          <p:nvPr/>
        </p:nvSpPr>
        <p:spPr>
          <a:xfrm>
            <a:off x="107504" y="725795"/>
            <a:ext cx="460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Father’s social class associated </a:t>
            </a:r>
          </a:p>
          <a:p>
            <a:r>
              <a:rPr lang="en-GB" dirty="0"/>
              <a:t>with ‘accelerated age’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C5F2F2-710A-4967-A023-319187684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718460"/>
              </p:ext>
            </p:extLst>
          </p:nvPr>
        </p:nvGraphicFramePr>
        <p:xfrm>
          <a:off x="4464496" y="3933056"/>
          <a:ext cx="4572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BEF8227-59DF-4A76-B964-8E9AEE3FECC7}"/>
              </a:ext>
            </a:extLst>
          </p:cNvPr>
          <p:cNvSpPr txBox="1"/>
          <p:nvPr/>
        </p:nvSpPr>
        <p:spPr>
          <a:xfrm>
            <a:off x="107504" y="4509120"/>
            <a:ext cx="4381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More educated people appear </a:t>
            </a:r>
          </a:p>
          <a:p>
            <a:r>
              <a:rPr lang="en-GB" dirty="0"/>
              <a:t>to be mismatching in a </a:t>
            </a:r>
          </a:p>
          <a:p>
            <a:r>
              <a:rPr lang="en-GB" dirty="0"/>
              <a:t>comparison of biomarker and </a:t>
            </a:r>
          </a:p>
          <a:p>
            <a:r>
              <a:rPr lang="en-GB" dirty="0"/>
              <a:t>self report </a:t>
            </a:r>
            <a:r>
              <a:rPr lang="en-GB" sz="1400" dirty="0"/>
              <a:t>(Andrayas et al, in prep)</a:t>
            </a:r>
          </a:p>
        </p:txBody>
      </p:sp>
    </p:spTree>
    <p:extLst>
      <p:ext uri="{BB962C8B-B14F-4D97-AF65-F5344CB8AC3E}">
        <p14:creationId xmlns:p14="http://schemas.microsoft.com/office/powerpoint/2010/main" val="309363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8B7B-C0CF-4FAC-AA80-5B2B9D1A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-</a:t>
            </a:r>
            <a:r>
              <a:rPr lang="en-GB" dirty="0" err="1"/>
              <a:t>omic</a:t>
            </a:r>
            <a:r>
              <a:rPr lang="en-GB" dirty="0"/>
              <a:t> data in social science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5B6C8-3FE6-4403-85C7-4E6A266E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CEF5E9D-55BE-471F-B102-A2D035E4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760"/>
            <a:ext cx="4248150" cy="439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842BCB1-3B36-4415-A58D-B545F9EE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5725"/>
            <a:ext cx="37576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5D3790-E9D1-4A50-856B-419E9423CB93}"/>
              </a:ext>
            </a:extLst>
          </p:cNvPr>
          <p:cNvSpPr txBox="1"/>
          <p:nvPr/>
        </p:nvSpPr>
        <p:spPr>
          <a:xfrm>
            <a:off x="304800" y="4509120"/>
            <a:ext cx="5392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GWAS</a:t>
            </a:r>
          </a:p>
          <a:p>
            <a:r>
              <a:rPr lang="en-GB" dirty="0"/>
              <a:t>EWAS</a:t>
            </a:r>
          </a:p>
          <a:p>
            <a:endParaRPr lang="en-GB" dirty="0"/>
          </a:p>
          <a:p>
            <a:r>
              <a:rPr lang="en-GB" dirty="0"/>
              <a:t>Scores and Mendelian Randomisation</a:t>
            </a:r>
          </a:p>
        </p:txBody>
      </p:sp>
    </p:spTree>
    <p:extLst>
      <p:ext uri="{BB962C8B-B14F-4D97-AF65-F5344CB8AC3E}">
        <p14:creationId xmlns:p14="http://schemas.microsoft.com/office/powerpoint/2010/main" val="188233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55E6-7CCE-43CA-AEDC-7DD8B434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come: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0C5F0-0F3E-499C-AB5E-EF10C56F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464"/>
            <a:ext cx="7086600" cy="4114800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Background to the biology measured in </a:t>
            </a:r>
            <a:r>
              <a:rPr lang="en-GB" sz="18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Understanding Society</a:t>
            </a:r>
          </a:p>
          <a:p>
            <a:pPr marL="0" lvl="0" indent="0">
              <a:buNone/>
            </a:pPr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genetics</a:t>
            </a:r>
          </a:p>
          <a:p>
            <a:pPr marL="0" lvl="0" indent="0">
              <a:buNone/>
            </a:pPr>
            <a:r>
              <a:rPr lang="en-GB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methylation</a:t>
            </a:r>
          </a:p>
          <a:p>
            <a:pPr marL="0" lvl="0" indent="0">
              <a:buNone/>
            </a:pPr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proteins</a:t>
            </a:r>
          </a:p>
          <a:p>
            <a:pPr marL="0" lvl="0" indent="0">
              <a:buNone/>
            </a:pPr>
            <a:endParaRPr lang="en-GB" sz="18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Methodological approaches to the data</a:t>
            </a:r>
          </a:p>
          <a:p>
            <a:pPr marL="0" lvl="0" indent="0">
              <a:buNone/>
            </a:pPr>
            <a:endParaRPr lang="en-GB" sz="18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Potential examples</a:t>
            </a:r>
          </a:p>
          <a:p>
            <a:pPr marL="0" lvl="0" indent="0">
              <a:buNone/>
            </a:pPr>
            <a:endParaRPr lang="en-GB" sz="18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8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Dataset and how to </a:t>
            </a:r>
            <a:r>
              <a:rPr lang="en-GB" sz="180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access them</a:t>
            </a:r>
            <a:endParaRPr lang="en-GB" sz="18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EA9ED-C1DD-4B5C-9956-FD7ECF1A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</p:spTree>
    <p:extLst>
      <p:ext uri="{BB962C8B-B14F-4D97-AF65-F5344CB8AC3E}">
        <p14:creationId xmlns:p14="http://schemas.microsoft.com/office/powerpoint/2010/main" val="151517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B9FA-D784-43B5-BF1F-1060ECB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205E43-4571-4B3F-A381-E6E745351A68}"/>
              </a:ext>
            </a:extLst>
          </p:cNvPr>
          <p:cNvSpPr txBox="1">
            <a:spLocks/>
          </p:cNvSpPr>
          <p:nvPr/>
        </p:nvSpPr>
        <p:spPr bwMode="auto">
          <a:xfrm>
            <a:off x="448399" y="2497533"/>
            <a:ext cx="6017047" cy="295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95D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76B2"/>
              </a:buClr>
              <a:buChar char="–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kern="0">
                <a:solidFill>
                  <a:srgbClr val="0070C0"/>
                </a:solidFill>
              </a:rPr>
              <a:t>starts with randomly selected sample of households</a:t>
            </a:r>
          </a:p>
          <a:p>
            <a:pPr>
              <a:lnSpc>
                <a:spcPct val="100000"/>
              </a:lnSpc>
            </a:pPr>
            <a:r>
              <a:rPr lang="en-GB" sz="2000" kern="0">
                <a:solidFill>
                  <a:srgbClr val="0070C0"/>
                </a:solidFill>
              </a:rPr>
              <a:t>collects information about </a:t>
            </a:r>
            <a:r>
              <a:rPr lang="en-GB" sz="2000" u="sng" kern="0">
                <a:solidFill>
                  <a:srgbClr val="0070C0"/>
                </a:solidFill>
              </a:rPr>
              <a:t>all</a:t>
            </a:r>
            <a:r>
              <a:rPr lang="en-GB" sz="2000" kern="0">
                <a:solidFill>
                  <a:srgbClr val="0070C0"/>
                </a:solidFill>
              </a:rPr>
              <a:t> residents of these households </a:t>
            </a:r>
            <a:endParaRPr lang="en-GB" sz="2000" ker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GB" sz="2000" kern="0">
                <a:solidFill>
                  <a:srgbClr val="0070C0"/>
                </a:solidFill>
                <a:sym typeface="Wingdings" panose="05000000000000000000" pitchFamily="2" charset="2"/>
              </a:rPr>
              <a:t>These residents and their off-springs form the core sample</a:t>
            </a:r>
            <a:endParaRPr lang="en-GB" sz="2000" ker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kern="0">
                <a:solidFill>
                  <a:srgbClr val="0070C0"/>
                </a:solidFill>
              </a:rPr>
              <a:t>These core sample members are followed over their life course at 1 year intervals and within UK</a:t>
            </a:r>
            <a:endParaRPr lang="en-GB" ker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endParaRPr lang="en-GB" sz="2000" kern="0">
              <a:solidFill>
                <a:srgbClr val="0070C0"/>
              </a:solidFill>
            </a:endParaRPr>
          </a:p>
          <a:p>
            <a:pPr lvl="1"/>
            <a:endParaRPr lang="en-GB" sz="2000" kern="0">
              <a:solidFill>
                <a:srgbClr val="0070C0"/>
              </a:solidFill>
            </a:endParaRPr>
          </a:p>
          <a:p>
            <a:pPr lvl="1"/>
            <a:endParaRPr lang="en-GB" sz="2000" kern="0">
              <a:solidFill>
                <a:srgbClr val="0070C0"/>
              </a:solidFill>
            </a:endParaRPr>
          </a:p>
          <a:p>
            <a:endParaRPr lang="en-GB" kern="0" dirty="0"/>
          </a:p>
        </p:txBody>
      </p:sp>
      <p:pic>
        <p:nvPicPr>
          <p:cNvPr id="6" name="Picture 5" descr="C:\Users\gknies\AppData\Local\Microsoft\Windows\Temporary Internet Files\Content.IE5\LLVBW5K5\MC900434233[1].wmf">
            <a:extLst>
              <a:ext uri="{FF2B5EF4-FFF2-40B4-BE49-F238E27FC236}">
                <a16:creationId xmlns:a16="http://schemas.microsoft.com/office/drawing/2014/main" id="{8ED956DA-AE71-407F-AED8-2831F1ED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82" y="2293024"/>
            <a:ext cx="1080120" cy="6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 descr="data:image/jpeg;base64,/9j/4AAQSkZJRgABAQAAAQABAAD/2wCEAAkGBxQSEhUUEhIVFBQUFRUVFBUVFRQVFBQVFBQYFhQVFBUcHSggGBolHRcXITEiJSkrLi4uFx8zODQsNygtLisBCgoKBQUFDgUFDisZExkrKysrKysrKysrKysrKysrKysrKysrKysrKysrKysrKysrKysrKysrKysrKysrKysrK//AABEIAJMA6wMBIgACEQEDEQH/xAAcAAEAAAcBAAAAAAAAAAAAAAAAAQIDBAYHCAX/xABBEAACAgECAwYDBQYDBgcAAAABAgADEQQSBSExBgciQVFhE3GBCBQykaEjQlKxwdFygqIVNUNTYvEkJTR0krLC/8QAFAEBAAAAAAAAAAAAAAAAAAAAAP/EABQRAQAAAAAAAAAAAAAAAAAAAAD/2gAMAwEAAhEDEQA/AN4xEQEREBERAREQEREBERAREQEREBERAREQERPN7R8UGk0t2oYZFNbWbem7aMhc+5wPrA9HMjNNd3ve7frtcumvprVbi2w17soVQuA2T4h4Tz95uQQIxEQESnbeqjLMFHqSB/OThvSBGIiAiIgIiICIiAiIgIiICIiAiJAwIxLddZWX2CxC/XYGXdj/AA5zK8CMgTImab+0drbVo01SbxW72NYQDsJQKEVz/mJwfTPlA3GDIzS32cNfa1eqqYsakNbV5yVVmBDKp6Dopx/ebpgQJmr+8zvI0CUanREvda9dlLKg8KOykAlzyypweWekzbtlxwaLRX6g8zXWxQHkGc8kH5kTkLWVW4W2wNi7c6uf+JhyrkHz8QMDJ+6zjml0OuXUasOQisKyihgjsMFmHXGMjlnrOnuAceo1tIu01gsryVyMjDAAlWB6HmPznGGZu/7N/GQDqdIT123oPkAlmB/8PygbzkDBnNffL211Fuut09V9ldFOK9iMVDsBly2ObczjB5chAl+0DqS3EwvxNwWisbQ2QjZfIx+6eh+omxvs/wCktThxd2DV3WM1Q3MSgQ/DZSDyAyueU5uE6f7juNfeeGKpUKdM5o8PRgqIwb5nfz9xA2HERAREQEREBERARIExmBGY7217XUcMoF1+47m2oiAF3bGeWSAAPWZEZp77RvDLH02nvVv2dNjK6bRyNoGHL59VAx/1e0DMOwneFpuK/EWlXrsrwTXZt3Mpz4lwTkZ6zMBOffs7cMDam682KCifDRNy72yQWO3rtHh5+86CECMx7vB1llPDtVZScWJS5U+nLxEe4GT9JkM1l3y9vn4cldNCo1t6uWLjcqVg7eadDuOevLwmBzjptU9TrZW7LYp3K4JDBhzBB9Z2hwu8vTU7Y3NWjNjmMsoJnF1lhLFiBktuxjAyTnoPL2nSfdB2+/2jU9Nyol1AXATkr1YwCFPQjGD8xAz3i3Ea9NTZda22upS7H2A6D38pzL297zdRxINThatMWBWsDLnacqXf16dOU3N326K63hdvwWAVCLLgc7mrTnhce+Cc+QM5eaBs7un7yH0Rq0b1I2nstA3Dw2I1rAFyejjmOvkJ0kJxBW2CMHGDnPp7ztXhLE0VEtvJrQlv4iVHi+sDze2XZtOI6V9NYzIrlWDKASrKcqcHqPac1d4/YZuEvUjahLvihyuFKMqoQMspJxkk+fkZ1iZzR9oG8txXB/c09Sj5Eu/P6sYGtlnRndT3apo3TW/evjfEp8CrXsUCwAnJ3Hd0xOcgZ1p3U6wW8J0jDHhqFZx61sUP8oGUauwqjsoywVio9SASBOKtfe1ljvZ+N3Zn5Y8TMS3Ly5kztozjbtjqvi67VPy8V9uMdMByB+gEDxpvH7OHGEUajTM2HdltQH94Bdr49/wzR0yjsT2W1Gua1tI4F+mCWKudrNlsZRvIjEDrrMjMD7u+JcTax9PxOusNXVXYLBje/wAQsoDYO3PgbyEzuBGIkrsACSQAOpPQQJpAmYxd3hcNRmRtdSCvXxZHyBHIn5TW/e33no9KU8N1Jy7N8ayvKlVAG1VbkRkk9PSBu+RmjO4TtdqbtRZpb7LLkKGxXdizVspwRuPMhs/pN5GBrLvt7a6jhyUJpcI9/wAQmwjJVatvJQeWTvHP2lp3K9vNRr2uo1bK7Vor1uAFYgnaysByPl+sx/7RfEKGt09PjOoqVmOCBWtdhHIgjJbw+WPfPKYB3e9rf9mar4/wVtDLsbJYFUJG4pjlnHqIHXE5d74+1r6zXWVpYx09B2ImTsLpyd9vmc5HP0nTml1C2IrodyOoZWHmCMgzm7v74LVp9ejVJs+PV8R8Hk1m9lYgeXQfnAwTgetvouW7TFhbWdwKAkgDrnHVcdfnOm+y3efoNWg3XrRaAu9LiKvEQM7STgjPoZpDuR1Yr4vQCM/EWyv5ZQtn/T+s2J39dordJ93r06rWbQ7G4IpcbCoCoxHh65OPaBuANnp09fX5TQPbzQfe+IcXttGU0WkVa+fJXbaa8e+SxxL/ALi+2er1GpfTaixrk+EbFZ+bVlSBjd5g58/Sel3ucEGk0GuuR2J1uo07WAgeDbyIDdSD6GBz7No9uNVVoruGa7RvsufTU2WVqMKyKAu4kdd+GUj/AKZq3M6I7puzuk13CtM2qoS5qXuRS4yVHxC2z3XmOUDZeh1VeqoWwDNV9ecMOqOvRh8jicq95fZocO11lCHNZAsr9Qjk4U+4wR9BOtqqlUBVAAAAAAwAByAAnNv2gx/5qP8A21X/ANrIGsszrDum40dVwzTsVIZF+C2c8zX4dwPoRNC9sexZ0mh0GqUEi+o/GI5hbCd6Z9Mqcf5Pebn7iOJNfwpFbP7C16QT5qNrrj5BwPpA2KZyn3y3b+L6nP7pRfyQf3nVk5c1ekHEe0T1n8NmsKt/gp/H/prMDG+1HZx9EaA+f2+nrvGR035BX5gj9ROiu5C3dwfT8+jXL8sXNj9MTGvtFcF3aXT6hRj4DmtsdAloGPyKgfWXn2eOJCzh9lPRqLyfmtqhlP5hvyEDarjkZyh3jdg7+GOGsdbK7WbY68jnqQynoZ1eZqP7RyJ9z05J8Qv8Ix1BRt2T5QOeZuz7O/BLg76sFfgOHpIyd4dNjDl6YM0oROm+4PT7eEox/wCJdc4+jBP/AMQMso/3jb76TT/pdqP7z254tf8AvB/fSV/pdb/ee1Attfrq6Eay6xa615s7kKo+ZM0P35duU1PwdPo9QtlBUvca2OGbOFRiPIAZx7ibd7e9mTxLRtphb8HcyNv2l/wNuxtyPSYlq+47h7uGD31jluRHXYxHUjeGK5+cDnBKyxAUEkkAADJJJwAB5z09JwW1lucowXTbDqFxi1Fd9hIQ+h65xjIm7au5BatZVfp9WVqqsrtFdle9s1sG27gQCDj0nucQ7HainiN2s0iUX1auv4ep09zGsHpkqwVhzwD09YHo91/AdFptIj6Jvii0bmvIAsc/wtj8IHTb5TMjMN7OdiDoXzpNVZTS7B20rhLqw3LeEc4YDHLr7+0od6Gh4m9dT8Mt2mosbKhgNZ024J5HGD4eXWBpjvzsrbithrfeQiLZ6K4HNQfPlj85r7E2fwHuu4jrLjdqq1qV7i13xs7mydzkVqQcHOORE2D2r7o9K2idNFQqakBSjbmO4r1XLE4B59TAyHulv38J0ntXt+isRMK+0hwvdRptQASa7GqYjOAti7hn05pj6yv3TdmeL6K8LqXxowrZqNgcBj+EoPL6HEz3t72cHENFbp87WIDVnyFic0z7Z5QNEdwvCWt4mtuwlKEZi3krOCqZ9yN06B7SdmtNr6xXqqhYoOV5kMpxjKsOYmn+6LgXEtFxBqLUsppIL2g1l6bcDA22jwq3THPpnlN8CB4HZbsfpOHBhpathfG5iSztjoCx8vaeB346dn4RdtUsVapzjyVXG5vkBM+mMd5lwThesJXf+wddv+Lwg/TOfpA5NSgGlnzzFiLj1DK5z/pnSXcJUBwlCDktdczexDbcfkAfrNM67stbXwvSWJRYz6q+xnIUllFY2UKqgdGBdsnrynQfdr2f+48PoqKslhX4lqsckWuAXHoBAyqc8/aO0mNbp7P49Pt+tdjf0cToYzVff52Zs1Wmpuoreyyh2BRAWJrtA3HaBk4Kr08swMC7yO0XxeGcK0qMC7UpdaoPiBA2VKceuXOD6Cby7EcAXQ6KnTqOaoC+epsbxOT9SZrlewlmq03C9WmnH3nTisaiq7dpzatR8IbwnBBX05gzcaE4GRg45jrg+fOBEmc8d1umz2ivJwdjatsjBGS5AII/xTbfeDxbVVUNVotJbffcjKroPBTnw72bPXnkD2mK9zHYLU8Osut1SopsRUQKwYjBy2cDl5QM+7XcGGt0d+nOB8WtgpP7r4yh+jYmlvs86tqtbqdM4wWryVPk1L4Yf6sToDE5/wC01VnBuPffAlq6WyxWssCEoy24NyBuhweeOR5QOgpzz9oji6W6ujTodx09bmzBzhrSDtPuFQH/ADTfui1iXVrbWwZHUMjDowPQzTvDOxz3do9U+s0rPRh7UZ0PwmPgFeDjBPXl7QNSdpuC/dbKKsH4jaemywH/AJl2WAHyUqPoZ1Z2P4T900Wno/5dShvdiMsT9TOb+3msD8bsezK1rqK18WcLXWVU45fhAB5Tp3hPFadVWLdPattZJAZDkZHUH0PtAtAv/jyfXSgflcf7z2J5bf8ArR76dv0tX+89SBb6pWK+HOcy3a+zPp7YnoSnZXmBYK7bgST16eUmKhmZmGQMbRLkUyHw4ClGPNjj0UYwJVtr3ecmQyaBZGvB5Sa1yRjGPeV2EkKQKWk0+Duz9JDiupNdZYdeg+Z6S7RcCWHGF3BR75geLwCq1rviMxYDkxYnln+EZxn6TKhPF4XXtsHoQQf6T1rrgoyfy84FWUdWpKNg4O04PviKNQG6Z+vKQ1pxW2OuDAx9NdZ8Hk53h+vntI5fTM9rhepNlYLEbhybHrPEWny+X856vBFAQ+u7n+QgenLHi95Ws7cgnkCPLzl9PM4yMhR8z/SBZ0as1053EuxOMkty5Ce1piSoJOSQDnpPL+6/sc+YYt/SXXCrMpt/h/l5QLm9mAyoB9cyXT37vLErmWtS4aBdSw17bjswpBwDkA/oeUvzLWlctn5wK1NW1Qo6AegA/ISmNSC+znnHXylzPL1aFbNy+Y5fOBa8ZWu0lLaK7BnH7RQ3/aXvBOGJp69ldddS5J21qFXJ6nHrLbVjJDeZAP1E9etsgH2gSkDcOQzg8/PHLlmVJIfxD5H+cngRiIgJCRiBDEjEQIGMSMhAjLTULk/KXZkhSBbUVeLPpK9ig+cbJOEECnVVg5kmqbKsPaXEpMOZ9xA8w1S90C4U/P8ApJdkqOnIQLqWPEFyRLtBgS3t5mBb7vBt9/0lXh9eMn6RslfTJjnAryiRzlaSEQI2HlJKlxJmkVgTS11yZGZdS31DZ5QLHZL/AEf4flmW+yV9MccoFXz+h/nJpDHP6SaAiIgIiICIiAiIgJCRiBCRiICSsuZNECiVkyLJ8SMCVpS2yvJSIFHbKydICyaAkMSMQJcSMjEBLZl5y5lMiBS2yZOUm2yZVgFbMniICIiAiIgIiICIiAiIgIiICIiAiIgIiIEJGIgIiICIiAkJGQgIERAjERAREQEREBERAREQEREBERAREQEREBERAREQEREBERAREQEREBERA//Z">
            <a:extLst>
              <a:ext uri="{FF2B5EF4-FFF2-40B4-BE49-F238E27FC236}">
                <a16:creationId xmlns:a16="http://schemas.microsoft.com/office/drawing/2014/main" id="{BC40E1AD-9CF2-4996-924D-F50FCB75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1F0464-CBA8-4356-A73B-BBC9EEB8963E}"/>
              </a:ext>
            </a:extLst>
          </p:cNvPr>
          <p:cNvSpPr txBox="1">
            <a:spLocks/>
          </p:cNvSpPr>
          <p:nvPr/>
        </p:nvSpPr>
        <p:spPr bwMode="auto">
          <a:xfrm>
            <a:off x="368573" y="1303257"/>
            <a:ext cx="8218357" cy="11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76B2"/>
              </a:buClr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95D3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Understanding Society surveys a sample of individuals representing the UK population, who are interviewed within a household context:</a:t>
            </a:r>
          </a:p>
        </p:txBody>
      </p:sp>
      <p:pic>
        <p:nvPicPr>
          <p:cNvPr id="9" name="Picture 16" descr="C:\Users\gknies\AppData\Local\Microsoft\Windows\Temporary Internet Files\Content.IE5\KCXB53YN\MC900433856[1].png">
            <a:extLst>
              <a:ext uri="{FF2B5EF4-FFF2-40B4-BE49-F238E27FC236}">
                <a16:creationId xmlns:a16="http://schemas.microsoft.com/office/drawing/2014/main" id="{080375B4-3F95-4643-8489-AB95C680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52" y="3269783"/>
            <a:ext cx="554246" cy="5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487F36B-D82D-480D-93E2-64787BD14F0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r">
              <a:defRPr/>
            </a:pPr>
            <a:fld id="{36C61E0D-A5AC-4A7C-AE13-3B3539CE4E5E}" type="slidenum">
              <a:rPr lang="en-GB" sz="1200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</a:t>
            </a:fld>
            <a:endParaRPr lang="en-GB" sz="1200" dirty="0">
              <a:solidFill>
                <a:srgbClr val="000000">
                  <a:tint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1CB3D647-3D64-461F-B424-3746A436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82" y="3209002"/>
            <a:ext cx="485705" cy="76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A1392CA-A278-40DC-8182-716F525C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98438"/>
            <a:ext cx="1196157" cy="10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385B60-C6E9-4868-9843-9D9338CF4D82}"/>
              </a:ext>
            </a:extLst>
          </p:cNvPr>
          <p:cNvSpPr txBox="1">
            <a:spLocks/>
          </p:cNvSpPr>
          <p:nvPr/>
        </p:nvSpPr>
        <p:spPr bwMode="auto">
          <a:xfrm>
            <a:off x="272667" y="304240"/>
            <a:ext cx="76473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/>
              </a:rPr>
              <a:t>What is Understanding Society</a:t>
            </a: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/>
              </a:rPr>
              <a:t> (U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/>
              </a:rPr>
              <a:t>K Household Longitudinal Study)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FA409-EE77-4AFD-94D9-1E6FD61FFB53}"/>
              </a:ext>
            </a:extLst>
          </p:cNvPr>
          <p:cNvSpPr txBox="1"/>
          <p:nvPr/>
        </p:nvSpPr>
        <p:spPr>
          <a:xfrm>
            <a:off x="477724" y="5272704"/>
            <a:ext cx="8000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Basic design is similar to household panel surveys in other countries e.g., PSID (US), SOEP (Germany), HILDA (Australia), </a:t>
            </a:r>
            <a:r>
              <a:rPr lang="en-GB" sz="2000" dirty="0" err="1"/>
              <a:t>SoFIE</a:t>
            </a:r>
            <a:r>
              <a:rPr lang="en-GB" sz="2000" dirty="0"/>
              <a:t> (New Zealand)</a:t>
            </a:r>
          </a:p>
        </p:txBody>
      </p:sp>
    </p:spTree>
    <p:extLst>
      <p:ext uri="{BB962C8B-B14F-4D97-AF65-F5344CB8AC3E}">
        <p14:creationId xmlns:p14="http://schemas.microsoft.com/office/powerpoint/2010/main" val="230544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9CE8-5112-4800-9FD7-FF2BD78C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621602-070A-4007-9B88-55BF4714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04813"/>
            <a:ext cx="6784975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About the Study</a:t>
            </a:r>
            <a:br>
              <a:rPr lang="en-GB" altLang="en-US" dirty="0"/>
            </a:br>
            <a:br>
              <a:rPr lang="en-GB" altLang="en-US" dirty="0"/>
            </a:br>
            <a:endParaRPr lang="en-GB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1CE7FC-2717-4FE9-9A6E-243A0536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38041"/>
            <a:ext cx="7992888" cy="5184576"/>
          </a:xfrm>
        </p:spPr>
        <p:txBody>
          <a:bodyPr/>
          <a:lstStyle/>
          <a:p>
            <a:pPr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/>
              <a:t>Began in 2009, building on British Household Panel Survey (1991)</a:t>
            </a:r>
          </a:p>
          <a:p>
            <a:pPr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/>
              <a:t>Different types of information collected: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what people are experiencing: health, circumstances and key events in their lives as they happen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attitudes, identity and subjective well-being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how individuals and households respond to policies and key events (changes in behaviour and outcomes)</a:t>
            </a:r>
          </a:p>
          <a:p>
            <a:pPr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Research possibilities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Measurement of change over time and across the life course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Role of household context, parental and family background on individual behaviour and outcomes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Inter-generational changes in behaviour and attitudes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Policy applications, e.g. KPI monitoring, impact, etc.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…..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358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3D04-7C6A-428A-B458-9FC2B9F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35A323-145A-4B22-8449-82994D4CDD88}"/>
              </a:ext>
            </a:extLst>
          </p:cNvPr>
          <p:cNvSpPr txBox="1">
            <a:spLocks/>
          </p:cNvSpPr>
          <p:nvPr/>
        </p:nvSpPr>
        <p:spPr bwMode="auto">
          <a:xfrm>
            <a:off x="304800" y="6453188"/>
            <a:ext cx="39068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i="0" kern="1200" dirty="0" smtClean="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2F803-13D0-4967-82FA-EB01B8E2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7086600" cy="595313"/>
          </a:xfrm>
        </p:spPr>
        <p:txBody>
          <a:bodyPr/>
          <a:lstStyle/>
          <a:p>
            <a:pPr eaLnBrk="1" hangingPunct="1"/>
            <a:r>
              <a:rPr lang="en-GB"/>
              <a:t>Initial sample consists of: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D5D50A-891F-4F62-9FCE-619406CB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44" y="1205136"/>
            <a:ext cx="7848600" cy="5111750"/>
          </a:xfrm>
        </p:spPr>
        <p:txBody>
          <a:bodyPr/>
          <a:lstStyle/>
          <a:p>
            <a:pPr eaLnBrk="1" hangingPunct="1"/>
            <a:r>
              <a:rPr lang="en-GB" sz="2000" b="1" dirty="0"/>
              <a:t>General Population Sample: </a:t>
            </a:r>
            <a:r>
              <a:rPr lang="en-GB" sz="2000" dirty="0"/>
              <a:t>30,000 UK households in 2009 (58% household response; 82% adult response = 41,047 interviews)</a:t>
            </a:r>
            <a:endParaRPr lang="en-GB" sz="2000" b="1" dirty="0"/>
          </a:p>
          <a:p>
            <a:r>
              <a:rPr lang="en-GB" sz="2000" b="1" dirty="0"/>
              <a:t>Ethnic Minority Boost: </a:t>
            </a:r>
            <a:r>
              <a:rPr lang="en-GB" sz="2000" dirty="0"/>
              <a:t>1,000 adult individuals across five main ethnic groups (</a:t>
            </a:r>
            <a:r>
              <a:rPr lang="it-IT" sz="2000" dirty="0"/>
              <a:t>Indian, Pakistani, Bangladeshi, Caribbean, African) (52% household response; 72% adult response = 6,685 interviews)</a:t>
            </a:r>
            <a:endParaRPr lang="en-GB" sz="2000" dirty="0"/>
          </a:p>
          <a:p>
            <a:pPr eaLnBrk="1" hangingPunct="1"/>
            <a:r>
              <a:rPr lang="en-GB" sz="2000" b="1" dirty="0"/>
              <a:t>British Household Panel Survey (1991 - ):</a:t>
            </a:r>
            <a:r>
              <a:rPr lang="en-GB" sz="2000" dirty="0"/>
              <a:t> approximately 8,000 households, 13,454 adults consenting to continue</a:t>
            </a:r>
          </a:p>
          <a:p>
            <a:pPr eaLnBrk="1" hangingPunct="1"/>
            <a:r>
              <a:rPr lang="en-GB" sz="2000" dirty="0"/>
              <a:t>An </a:t>
            </a:r>
            <a:r>
              <a:rPr lang="en-GB" sz="2000" b="1" dirty="0"/>
              <a:t>Innovation Panel: </a:t>
            </a:r>
            <a:r>
              <a:rPr lang="en-GB" sz="2000" dirty="0"/>
              <a:t>1500 households, 2568 adults for methodological research</a:t>
            </a:r>
          </a:p>
          <a:p>
            <a:pPr eaLnBrk="1" hangingPunct="1"/>
            <a:r>
              <a:rPr lang="en-GB" sz="2000" b="1" dirty="0"/>
              <a:t>TOTAL:  39,805 households: 101,087 individuals: 63,755 adults, 5,788 youths</a:t>
            </a:r>
          </a:p>
          <a:p>
            <a:pPr eaLnBrk="1" hangingPunct="1"/>
            <a:r>
              <a:rPr lang="en-GB" sz="2000" b="1" dirty="0"/>
              <a:t>New Migrant Boost </a:t>
            </a:r>
            <a:r>
              <a:rPr lang="en-GB" sz="2000" dirty="0"/>
              <a:t> = 4500 households</a:t>
            </a:r>
          </a:p>
          <a:p>
            <a:pPr eaLnBrk="1" hangingPunct="1"/>
            <a:endParaRPr lang="en-GB" sz="2000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9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F2659-5BFE-477D-826F-EAA50324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CCE720-A6EE-4033-A21E-A23C23AB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979"/>
            <a:ext cx="7086600" cy="595536"/>
          </a:xfrm>
        </p:spPr>
        <p:txBody>
          <a:bodyPr/>
          <a:lstStyle/>
          <a:p>
            <a:r>
              <a:rPr lang="en-GB" dirty="0"/>
              <a:t>Fieldwork Schedule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25F953C-EC2F-4B89-A1F7-4CB8E5E018C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r">
              <a:defRPr/>
            </a:pPr>
            <a:fld id="{36C61E0D-A5AC-4A7C-AE13-3B3539CE4E5E}" type="slidenum">
              <a:rPr lang="en-GB" sz="1200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</a:t>
            </a:fld>
            <a:endParaRPr lang="en-GB" sz="1200" dirty="0">
              <a:solidFill>
                <a:srgbClr val="000000">
                  <a:tint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8B50A83-A071-4E45-8FAA-D0C1B4C2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76388"/>
            <a:ext cx="8905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97E22A-D7F3-48F2-8132-177E9462CF45}"/>
              </a:ext>
            </a:extLst>
          </p:cNvPr>
          <p:cNvSpPr/>
          <p:nvPr/>
        </p:nvSpPr>
        <p:spPr>
          <a:xfrm>
            <a:off x="6876256" y="2060848"/>
            <a:ext cx="936104" cy="37052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8BDDC-CC4C-41DA-B54E-79C635BEE055}"/>
              </a:ext>
            </a:extLst>
          </p:cNvPr>
          <p:cNvSpPr/>
          <p:nvPr/>
        </p:nvSpPr>
        <p:spPr>
          <a:xfrm>
            <a:off x="7452320" y="2060848"/>
            <a:ext cx="360040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FB785-92AE-4407-A23F-F69B0D5A8300}"/>
              </a:ext>
            </a:extLst>
          </p:cNvPr>
          <p:cNvSpPr/>
          <p:nvPr/>
        </p:nvSpPr>
        <p:spPr>
          <a:xfrm>
            <a:off x="6876256" y="4365104"/>
            <a:ext cx="576064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8154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1CD1-517F-4B55-96B2-7F5EC8E1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5B504B-5C9B-4F67-8D5F-720C2060D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607" y="260648"/>
            <a:ext cx="7586488" cy="623888"/>
          </a:xfrm>
        </p:spPr>
        <p:txBody>
          <a:bodyPr/>
          <a:lstStyle/>
          <a:p>
            <a:pPr eaLnBrk="1" hangingPunct="1"/>
            <a:r>
              <a:rPr lang="en-GB" altLang="en-US" dirty="0"/>
              <a:t>Measuring the full richness of lives</a:t>
            </a:r>
            <a:endParaRPr lang="en-GB" altLang="en-US" sz="3600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8B18A8D-031D-4ADB-A516-1AD015D07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15" y="948578"/>
            <a:ext cx="84185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en-US" dirty="0">
                <a:solidFill>
                  <a:srgbClr val="000000"/>
                </a:solidFill>
              </a:rPr>
              <a:t>Multi-topic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en-US" dirty="0">
                <a:solidFill>
                  <a:srgbClr val="000000"/>
                </a:solidFill>
              </a:rPr>
              <a:t>Annual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182686C6-AA05-4744-A91D-59CB09B8494F}"/>
              </a:ext>
            </a:extLst>
          </p:cNvPr>
          <p:cNvSpPr/>
          <p:nvPr/>
        </p:nvSpPr>
        <p:spPr>
          <a:xfrm>
            <a:off x="385607" y="1718727"/>
            <a:ext cx="4618441" cy="452726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0000"/>
                </a:solidFill>
                <a:latin typeface="Arial"/>
                <a:ea typeface="Times New Roman"/>
              </a:rPr>
              <a:t>Key topics</a:t>
            </a:r>
            <a:endParaRPr lang="en-GB" sz="1050" kern="0" dirty="0">
              <a:solidFill>
                <a:srgbClr val="FF0000"/>
              </a:solidFill>
              <a:latin typeface="Arial"/>
              <a:ea typeface="Times New Roman"/>
            </a:endParaRP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Times New Roman"/>
              </a:rPr>
              <a:t>Education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Times New Roman"/>
              </a:rPr>
              <a:t>Employment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Times New Roman"/>
              </a:rPr>
              <a:t>Family and household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Times New Roman"/>
              </a:rPr>
              <a:t>Health and well-being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Times New Roman"/>
              </a:rPr>
              <a:t>Income, wealth, expenditure and deprivation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Times New Roman"/>
              </a:rPr>
              <a:t>‘Civics’: political, groups, neighbourhood, environment, etc.</a:t>
            </a:r>
            <a:endParaRPr lang="en-GB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BE8D205D-94FB-42F8-BB94-71EC6B164D80}"/>
              </a:ext>
            </a:extLst>
          </p:cNvPr>
          <p:cNvSpPr/>
          <p:nvPr/>
        </p:nvSpPr>
        <p:spPr>
          <a:xfrm>
            <a:off x="5187842" y="1768086"/>
            <a:ext cx="3536490" cy="278679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0000"/>
                </a:solidFill>
                <a:latin typeface="Arial"/>
                <a:ea typeface="Times New Roman"/>
              </a:rPr>
              <a:t>Supporting topics</a:t>
            </a:r>
            <a:endParaRPr lang="en-GB" sz="1050" kern="0" dirty="0">
              <a:solidFill>
                <a:srgbClr val="FF0000"/>
              </a:solidFill>
              <a:latin typeface="Arial"/>
              <a:ea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rgbClr val="000000"/>
                </a:solidFill>
                <a:latin typeface="Arial"/>
                <a:ea typeface="Times New Roman"/>
              </a:rPr>
              <a:t>Characteristics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rgbClr val="000000"/>
                </a:solidFill>
                <a:latin typeface="Arial"/>
                <a:ea typeface="Times New Roman"/>
              </a:rPr>
              <a:t>Preferences and expectations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rgbClr val="000000"/>
                </a:solidFill>
                <a:latin typeface="Arial"/>
                <a:ea typeface="Times New Roman"/>
              </a:rPr>
              <a:t>Social networks, support, reciprocity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rgbClr val="000000"/>
                </a:solidFill>
                <a:latin typeface="Arial"/>
                <a:ea typeface="Times New Roman"/>
              </a:rPr>
              <a:t>Transport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rgbClr val="000000"/>
                </a:solidFill>
                <a:latin typeface="Arial"/>
                <a:ea typeface="Times New Roman"/>
              </a:rPr>
              <a:t>Time use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rgbClr val="000000"/>
                </a:solidFill>
                <a:latin typeface="Arial"/>
                <a:ea typeface="Times New Roman"/>
              </a:rPr>
              <a:t>Personality traits, identity, beliefs</a:t>
            </a:r>
            <a:endParaRPr lang="en-GB" sz="1800" kern="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1DED397C-25DA-4971-B7E1-41809DFABFBF}"/>
              </a:ext>
            </a:extLst>
          </p:cNvPr>
          <p:cNvSpPr/>
          <p:nvPr/>
        </p:nvSpPr>
        <p:spPr>
          <a:xfrm>
            <a:off x="5227092" y="4647872"/>
            <a:ext cx="3562068" cy="1460755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anchor="b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</a:rPr>
              <a:t>Smaller topics of interest</a:t>
            </a:r>
            <a:endParaRPr lang="en-GB" sz="1050" dirty="0">
              <a:solidFill>
                <a:srgbClr val="FF0000"/>
              </a:solidFill>
              <a:latin typeface="Arial"/>
              <a:ea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Environmental behaviours</a:t>
            </a: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Leisure activities</a:t>
            </a: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Neighbourhood participation</a:t>
            </a: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Political behaviour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</a:p>
        </p:txBody>
      </p:sp>
      <p:sp>
        <p:nvSpPr>
          <p:cNvPr id="10" name="Right Arrow 4">
            <a:extLst>
              <a:ext uri="{FF2B5EF4-FFF2-40B4-BE49-F238E27FC236}">
                <a16:creationId xmlns:a16="http://schemas.microsoft.com/office/drawing/2014/main" id="{2D101762-3B96-4694-BA27-7AE39055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397" y="1210717"/>
            <a:ext cx="751443" cy="171846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0D71C8B0-471E-4786-A369-B94B647D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540" y="1115820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Core, rotating and event/age-triggered content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9749E4E-73EB-4FB6-964B-51A35260171D}"/>
              </a:ext>
            </a:extLst>
          </p:cNvPr>
          <p:cNvSpPr txBox="1">
            <a:spLocks/>
          </p:cNvSpPr>
          <p:nvPr/>
        </p:nvSpPr>
        <p:spPr bwMode="auto">
          <a:xfrm>
            <a:off x="539750" y="6308725"/>
            <a:ext cx="8443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95D3"/>
              </a:buClr>
              <a:buChar char="•"/>
              <a:defRPr sz="2200" i="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1776B2"/>
              </a:buClr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626464"/>
                </a:solidFill>
              </a:rPr>
              <a:t>Understanding Society: The UK Household Longitudinal Study                                                                  https://www.understandingsociety.ac.uk/</a:t>
            </a:r>
            <a:endParaRPr lang="en-GB" altLang="en-US" sz="1000" dirty="0">
              <a:solidFill>
                <a:srgbClr val="626464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7B0D7D-666D-40C5-8AA8-1395C83906CD}"/>
              </a:ext>
            </a:extLst>
          </p:cNvPr>
          <p:cNvCxnSpPr>
            <a:endCxn id="9" idx="1"/>
          </p:cNvCxnSpPr>
          <p:nvPr/>
        </p:nvCxnSpPr>
        <p:spPr bwMode="auto">
          <a:xfrm flipV="1">
            <a:off x="4788024" y="5378250"/>
            <a:ext cx="439068" cy="10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4970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391D-1C4D-4B97-AC10-0067826D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3586C0-CBCE-410A-AB48-39C76C39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7086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Health </a:t>
            </a:r>
            <a:r>
              <a:rPr lang="en-GB">
                <a:solidFill>
                  <a:srgbClr val="FF0000"/>
                </a:solidFill>
              </a:rPr>
              <a:t>&amp; wellbeing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FCDC7-7687-4C2F-8802-6BB483034ACB}"/>
              </a:ext>
            </a:extLst>
          </p:cNvPr>
          <p:cNvSpPr txBox="1">
            <a:spLocks/>
          </p:cNvSpPr>
          <p:nvPr/>
        </p:nvSpPr>
        <p:spPr bwMode="auto">
          <a:xfrm>
            <a:off x="323528" y="908720"/>
            <a:ext cx="7935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95D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76B2"/>
              </a:buClr>
              <a:buChar char="–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/>
              <a:t>Health data from two sources:</a:t>
            </a:r>
          </a:p>
          <a:p>
            <a:pPr marL="0" indent="0">
              <a:buFontTx/>
              <a:buNone/>
            </a:pPr>
            <a:r>
              <a:rPr lang="en-GB" b="1" kern="0" dirty="0"/>
              <a:t>1. Questionnaire i.e. individual reports it, e.g.</a:t>
            </a:r>
          </a:p>
          <a:p>
            <a:r>
              <a:rPr lang="en-GB" kern="0" dirty="0"/>
              <a:t>Current prescriptions</a:t>
            </a:r>
          </a:p>
          <a:p>
            <a:r>
              <a:rPr lang="en-GB" kern="0" dirty="0"/>
              <a:t>Currently has chronic condition</a:t>
            </a:r>
          </a:p>
          <a:p>
            <a:r>
              <a:rPr lang="en-GB" kern="0" dirty="0"/>
              <a:t>GHQ measures mental health</a:t>
            </a:r>
          </a:p>
          <a:p>
            <a:pPr marL="0" indent="0">
              <a:buFontTx/>
              <a:buNone/>
            </a:pPr>
            <a:r>
              <a:rPr lang="en-GB" b="1" kern="0" dirty="0"/>
              <a:t>2. Objective data measured by a nurse</a:t>
            </a:r>
            <a:r>
              <a:rPr lang="en-GB" kern="0" dirty="0"/>
              <a:t> (in Wave 2 &amp; 3):</a:t>
            </a:r>
          </a:p>
          <a:p>
            <a:r>
              <a:rPr lang="en-GB" kern="0" dirty="0"/>
              <a:t>Height/weight</a:t>
            </a:r>
          </a:p>
          <a:p>
            <a:r>
              <a:rPr lang="en-GB" kern="0" dirty="0"/>
              <a:t>Lung function, grip strength</a:t>
            </a:r>
          </a:p>
          <a:p>
            <a:r>
              <a:rPr lang="en-GB" kern="0" dirty="0"/>
              <a:t>Blood analytes – for cholesterol, raised glucose, kidney &amp; liver function, anaemia</a:t>
            </a:r>
          </a:p>
          <a:p>
            <a:r>
              <a:rPr lang="en-GB" kern="0" dirty="0"/>
              <a:t>Genetic data</a:t>
            </a:r>
          </a:p>
          <a:p>
            <a:endParaRPr lang="en-GB" kern="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8E7C193-B0A1-46DA-8496-7B6A6F05283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defRPr/>
            </a:pPr>
            <a:fld id="{3953C3F1-AA15-4374-9085-AF3DA9414EC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www.understandingsociety.ac.uk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8007424" cy="1027584"/>
          </a:xfrm>
        </p:spPr>
        <p:txBody>
          <a:bodyPr/>
          <a:lstStyle/>
          <a:p>
            <a:r>
              <a:rPr lang="en-GB" dirty="0"/>
              <a:t>Self report annual health questions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96" y="1122040"/>
            <a:ext cx="8583488" cy="4323184"/>
          </a:xfrm>
        </p:spPr>
        <p:txBody>
          <a:bodyPr/>
          <a:lstStyle/>
          <a:p>
            <a:r>
              <a:rPr lang="en-GB" sz="1800" dirty="0"/>
              <a:t>Census questions - subjective assessment of health, limiting long term illness</a:t>
            </a:r>
          </a:p>
          <a:p>
            <a:r>
              <a:rPr lang="en-GB" sz="1800" dirty="0"/>
              <a:t>Functional capability – mobility, lifting, use of hands, balance or coordination, sight, speech, memory, personal care, continence</a:t>
            </a:r>
          </a:p>
          <a:p>
            <a:r>
              <a:rPr lang="en-GB" sz="1800" dirty="0"/>
              <a:t>Conditions – asthma, arthritis, congestive heart failure, angina, myocardial infarction, stroke, emphysema, thyroid problems, chronic bronchitis, liver, cancer, diabetes, epilepsy, high blood pressure, clinical depression</a:t>
            </a:r>
          </a:p>
          <a:p>
            <a:r>
              <a:rPr lang="en-GB" sz="1800" dirty="0"/>
              <a:t>SF-12 – physical and mental health</a:t>
            </a:r>
          </a:p>
          <a:p>
            <a:r>
              <a:rPr lang="en-GB" sz="1800" dirty="0"/>
              <a:t>GHQ 12 - psychological distress</a:t>
            </a:r>
          </a:p>
          <a:p>
            <a:r>
              <a:rPr lang="en-GB" sz="1800" dirty="0"/>
              <a:t>Health behaviours</a:t>
            </a:r>
          </a:p>
          <a:p>
            <a:r>
              <a:rPr lang="en-GB" sz="1800" dirty="0"/>
              <a:t>Social care</a:t>
            </a:r>
          </a:p>
          <a:p>
            <a:r>
              <a:rPr lang="en-GB" sz="1800" dirty="0"/>
              <a:t>Consent to HES linkage</a:t>
            </a:r>
          </a:p>
          <a:p>
            <a:r>
              <a:rPr lang="en-GB" sz="1800" dirty="0"/>
              <a:t>Biomarker and </a:t>
            </a:r>
            <a:r>
              <a:rPr lang="en-GB" sz="1800" dirty="0" err="1"/>
              <a:t>biomeasure</a:t>
            </a:r>
            <a:r>
              <a:rPr lang="en-GB" sz="1800" dirty="0"/>
              <a:t> data (subset n=20,000)</a:t>
            </a:r>
          </a:p>
          <a:p>
            <a:pPr lvl="1"/>
            <a:r>
              <a:rPr lang="en-GB" sz="1600" dirty="0"/>
              <a:t>Anthropometry, blood pressure, grip strength, lung function, blood sample collection, 21 blood analytes (lipids, endocrine markers, eGFR, LFTs, inflammatory markers:  </a:t>
            </a:r>
            <a:r>
              <a:rPr lang="en-GB" sz="1600" dirty="0">
                <a:hlinkClick r:id="rId2"/>
              </a:rPr>
              <a:t>www.understandingsociety/biomarkerglossary</a:t>
            </a:r>
            <a:r>
              <a:rPr lang="en-GB" sz="1600" dirty="0"/>
              <a:t>), GWAS  (n=10K), DNA methylation (n=1,200 + 2000 in progress)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9302868"/>
      </p:ext>
    </p:extLst>
  </p:cSld>
  <p:clrMapOvr>
    <a:masterClrMapping/>
  </p:clrMapOvr>
</p:sld>
</file>

<file path=ppt/theme/theme1.xml><?xml version="1.0" encoding="utf-8"?>
<a:theme xmlns:a="http://schemas.openxmlformats.org/drawingml/2006/main" name="Understanding_Society_v2_tagline">
  <a:themeElements>
    <a:clrScheme name="Understanding_Society_v2_tag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derstanding_Society_v2_taglin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Understanding_Society_v2_tag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MelonPublic:_Current projects:Understanding Society:Template design:Powerpoint:Understanding_Society_v2_tagline.pot</Template>
  <TotalTime>21718</TotalTime>
  <Words>1693</Words>
  <Application>Microsoft Office PowerPoint</Application>
  <PresentationFormat>On-screen Show (4:3)</PresentationFormat>
  <Paragraphs>296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Wingdings</vt:lpstr>
      <vt:lpstr>Understanding_Society_v2_tagline</vt:lpstr>
      <vt:lpstr>Genetic and Protein data in Understanding Society  Genomics and proteomics for social scientists   </vt:lpstr>
      <vt:lpstr>Overview </vt:lpstr>
      <vt:lpstr>PowerPoint Presentation</vt:lpstr>
      <vt:lpstr>About the Study  </vt:lpstr>
      <vt:lpstr>Initial sample consists of: </vt:lpstr>
      <vt:lpstr>Fieldwork Schedule</vt:lpstr>
      <vt:lpstr>Measuring the full richness of lives</vt:lpstr>
      <vt:lpstr>Health &amp; wellbeing</vt:lpstr>
      <vt:lpstr>Self report annual health questions</vt:lpstr>
      <vt:lpstr>(Non health) content</vt:lpstr>
      <vt:lpstr>COVID-19 questionnaires</vt:lpstr>
      <vt:lpstr>Long term content</vt:lpstr>
      <vt:lpstr>Long term content plan</vt:lpstr>
      <vt:lpstr>Nurse assessments (waves 2 and 3)</vt:lpstr>
      <vt:lpstr>Criteria for choice of blood analytes</vt:lpstr>
      <vt:lpstr>Why are social scientists interested in biological data?</vt:lpstr>
      <vt:lpstr>-omics</vt:lpstr>
      <vt:lpstr>Genetics: </vt:lpstr>
      <vt:lpstr>Candidate pathways </vt:lpstr>
      <vt:lpstr>Environment and genome:  modification of genetic expression</vt:lpstr>
      <vt:lpstr>Objective markers: Genomic approaches</vt:lpstr>
      <vt:lpstr>Genomics: biomarkers</vt:lpstr>
      <vt:lpstr>-omic data in social science</vt:lpstr>
      <vt:lpstr>To come:</vt:lpstr>
    </vt:vector>
  </TitlesOfParts>
  <Company>Public Zone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here</dc:title>
  <dc:creator>Amanda Prosser</dc:creator>
  <cp:lastModifiedBy>Stephen Forster</cp:lastModifiedBy>
  <cp:revision>928</cp:revision>
  <cp:lastPrinted>2014-03-26T16:45:21Z</cp:lastPrinted>
  <dcterms:created xsi:type="dcterms:W3CDTF">2008-07-23T14:25:57Z</dcterms:created>
  <dcterms:modified xsi:type="dcterms:W3CDTF">2021-12-02T14:54:41Z</dcterms:modified>
</cp:coreProperties>
</file>