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363" r:id="rId2"/>
    <p:sldId id="348" r:id="rId3"/>
    <p:sldId id="360" r:id="rId4"/>
    <p:sldId id="264" r:id="rId5"/>
    <p:sldId id="265" r:id="rId6"/>
    <p:sldId id="284" r:id="rId7"/>
    <p:sldId id="285" r:id="rId8"/>
    <p:sldId id="286" r:id="rId9"/>
    <p:sldId id="287" r:id="rId10"/>
    <p:sldId id="288" r:id="rId11"/>
    <p:sldId id="356" r:id="rId12"/>
    <p:sldId id="357" r:id="rId13"/>
    <p:sldId id="358" r:id="rId14"/>
    <p:sldId id="293" r:id="rId15"/>
    <p:sldId id="359" r:id="rId16"/>
    <p:sldId id="295" r:id="rId17"/>
    <p:sldId id="364"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386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4545" autoAdjust="0"/>
    <p:restoredTop sz="69545" autoAdjust="0"/>
  </p:normalViewPr>
  <p:slideViewPr>
    <p:cSldViewPr>
      <p:cViewPr varScale="1">
        <p:scale>
          <a:sx n="110" d="100"/>
          <a:sy n="110" d="100"/>
        </p:scale>
        <p:origin x="124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liam Browne" userId="5eedc43c-1fa3-4a5b-82d5-331ac1f1bc5a" providerId="ADAL" clId="{75CA505F-BCD1-4ACE-9031-DCF4F28B8E3E}"/>
    <pc:docChg chg="modSld">
      <pc:chgData name="William Browne" userId="5eedc43c-1fa3-4a5b-82d5-331ac1f1bc5a" providerId="ADAL" clId="{75CA505F-BCD1-4ACE-9031-DCF4F28B8E3E}" dt="2021-05-03T08:41:27.250" v="3" actId="20577"/>
      <pc:docMkLst>
        <pc:docMk/>
      </pc:docMkLst>
      <pc:sldChg chg="modSp mod">
        <pc:chgData name="William Browne" userId="5eedc43c-1fa3-4a5b-82d5-331ac1f1bc5a" providerId="ADAL" clId="{75CA505F-BCD1-4ACE-9031-DCF4F28B8E3E}" dt="2021-05-03T08:41:27.250" v="3" actId="20577"/>
        <pc:sldMkLst>
          <pc:docMk/>
          <pc:sldMk cId="0" sldId="265"/>
        </pc:sldMkLst>
        <pc:spChg chg="mod">
          <ac:chgData name="William Browne" userId="5eedc43c-1fa3-4a5b-82d5-331ac1f1bc5a" providerId="ADAL" clId="{75CA505F-BCD1-4ACE-9031-DCF4F28B8E3E}" dt="2021-05-03T08:41:14.639" v="0" actId="20577"/>
          <ac:spMkLst>
            <pc:docMk/>
            <pc:sldMk cId="0" sldId="265"/>
            <ac:spMk id="11352" creationId="{BDF6CA18-B6D1-4D19-93CC-6D64502059FA}"/>
          </ac:spMkLst>
        </pc:spChg>
        <pc:spChg chg="mod">
          <ac:chgData name="William Browne" userId="5eedc43c-1fa3-4a5b-82d5-331ac1f1bc5a" providerId="ADAL" clId="{75CA505F-BCD1-4ACE-9031-DCF4F28B8E3E}" dt="2021-05-03T08:41:16.540" v="1" actId="20577"/>
          <ac:spMkLst>
            <pc:docMk/>
            <pc:sldMk cId="0" sldId="265"/>
            <ac:spMk id="11361" creationId="{7F684988-E46C-4631-9412-7CB64574C362}"/>
          </ac:spMkLst>
        </pc:spChg>
        <pc:spChg chg="mod">
          <ac:chgData name="William Browne" userId="5eedc43c-1fa3-4a5b-82d5-331ac1f1bc5a" providerId="ADAL" clId="{75CA505F-BCD1-4ACE-9031-DCF4F28B8E3E}" dt="2021-05-03T08:41:27.250" v="3" actId="20577"/>
          <ac:spMkLst>
            <pc:docMk/>
            <pc:sldMk cId="0" sldId="265"/>
            <ac:spMk id="11370" creationId="{5D473927-DF38-4810-8E31-E283A2BBCD04}"/>
          </ac:spMkLst>
        </pc:spChg>
      </pc:sldChg>
    </pc:docChg>
  </pc:docChgLst>
  <pc:docChgLst>
    <pc:chgData name="William Browne" userId="5eedc43c-1fa3-4a5b-82d5-331ac1f1bc5a" providerId="ADAL" clId="{A704BD04-D34D-45EA-A5C5-AD83A997ED66}"/>
    <pc:docChg chg="undo custSel addSld delSld modSld">
      <pc:chgData name="William Browne" userId="5eedc43c-1fa3-4a5b-82d5-331ac1f1bc5a" providerId="ADAL" clId="{A704BD04-D34D-45EA-A5C5-AD83A997ED66}" dt="2021-04-15T08:26:36.313" v="1844" actId="20577"/>
      <pc:docMkLst>
        <pc:docMk/>
      </pc:docMkLst>
      <pc:sldChg chg="del">
        <pc:chgData name="William Browne" userId="5eedc43c-1fa3-4a5b-82d5-331ac1f1bc5a" providerId="ADAL" clId="{A704BD04-D34D-45EA-A5C5-AD83A997ED66}" dt="2021-04-15T08:15:09.050" v="389" actId="47"/>
        <pc:sldMkLst>
          <pc:docMk/>
          <pc:sldMk cId="3038808668" sldId="267"/>
        </pc:sldMkLst>
      </pc:sldChg>
      <pc:sldChg chg="del">
        <pc:chgData name="William Browne" userId="5eedc43c-1fa3-4a5b-82d5-331ac1f1bc5a" providerId="ADAL" clId="{A704BD04-D34D-45EA-A5C5-AD83A997ED66}" dt="2021-04-15T08:15:09.844" v="390" actId="47"/>
        <pc:sldMkLst>
          <pc:docMk/>
          <pc:sldMk cId="991530549" sldId="268"/>
        </pc:sldMkLst>
      </pc:sldChg>
      <pc:sldChg chg="del">
        <pc:chgData name="William Browne" userId="5eedc43c-1fa3-4a5b-82d5-331ac1f1bc5a" providerId="ADAL" clId="{A704BD04-D34D-45EA-A5C5-AD83A997ED66}" dt="2021-04-15T08:15:02.810" v="378" actId="47"/>
        <pc:sldMkLst>
          <pc:docMk/>
          <pc:sldMk cId="2285317065" sldId="269"/>
        </pc:sldMkLst>
      </pc:sldChg>
      <pc:sldChg chg="del">
        <pc:chgData name="William Browne" userId="5eedc43c-1fa3-4a5b-82d5-331ac1f1bc5a" providerId="ADAL" clId="{A704BD04-D34D-45EA-A5C5-AD83A997ED66}" dt="2021-04-15T08:15:03.373" v="379" actId="47"/>
        <pc:sldMkLst>
          <pc:docMk/>
          <pc:sldMk cId="3560267935" sldId="270"/>
        </pc:sldMkLst>
      </pc:sldChg>
      <pc:sldChg chg="del">
        <pc:chgData name="William Browne" userId="5eedc43c-1fa3-4a5b-82d5-331ac1f1bc5a" providerId="ADAL" clId="{A704BD04-D34D-45EA-A5C5-AD83A997ED66}" dt="2021-04-15T08:15:03.935" v="381" actId="47"/>
        <pc:sldMkLst>
          <pc:docMk/>
          <pc:sldMk cId="2787859671" sldId="277"/>
        </pc:sldMkLst>
      </pc:sldChg>
      <pc:sldChg chg="del">
        <pc:chgData name="William Browne" userId="5eedc43c-1fa3-4a5b-82d5-331ac1f1bc5a" providerId="ADAL" clId="{A704BD04-D34D-45EA-A5C5-AD83A997ED66}" dt="2021-04-15T08:15:10.941" v="391" actId="47"/>
        <pc:sldMkLst>
          <pc:docMk/>
          <pc:sldMk cId="3364384374" sldId="278"/>
        </pc:sldMkLst>
      </pc:sldChg>
      <pc:sldChg chg="del">
        <pc:chgData name="William Browne" userId="5eedc43c-1fa3-4a5b-82d5-331ac1f1bc5a" providerId="ADAL" clId="{A704BD04-D34D-45EA-A5C5-AD83A997ED66}" dt="2021-04-15T08:15:11.557" v="392" actId="47"/>
        <pc:sldMkLst>
          <pc:docMk/>
          <pc:sldMk cId="2050314436" sldId="280"/>
        </pc:sldMkLst>
      </pc:sldChg>
      <pc:sldChg chg="del">
        <pc:chgData name="William Browne" userId="5eedc43c-1fa3-4a5b-82d5-331ac1f1bc5a" providerId="ADAL" clId="{A704BD04-D34D-45EA-A5C5-AD83A997ED66}" dt="2021-04-15T08:15:12.262" v="393" actId="47"/>
        <pc:sldMkLst>
          <pc:docMk/>
          <pc:sldMk cId="3569755072" sldId="289"/>
        </pc:sldMkLst>
      </pc:sldChg>
      <pc:sldChg chg="del">
        <pc:chgData name="William Browne" userId="5eedc43c-1fa3-4a5b-82d5-331ac1f1bc5a" providerId="ADAL" clId="{A704BD04-D34D-45EA-A5C5-AD83A997ED66}" dt="2021-04-15T08:15:12.850" v="394" actId="47"/>
        <pc:sldMkLst>
          <pc:docMk/>
          <pc:sldMk cId="4202931078" sldId="290"/>
        </pc:sldMkLst>
      </pc:sldChg>
      <pc:sldChg chg="del">
        <pc:chgData name="William Browne" userId="5eedc43c-1fa3-4a5b-82d5-331ac1f1bc5a" providerId="ADAL" clId="{A704BD04-D34D-45EA-A5C5-AD83A997ED66}" dt="2021-04-15T08:15:04.692" v="384" actId="47"/>
        <pc:sldMkLst>
          <pc:docMk/>
          <pc:sldMk cId="2769116661" sldId="300"/>
        </pc:sldMkLst>
      </pc:sldChg>
      <pc:sldChg chg="del">
        <pc:chgData name="William Browne" userId="5eedc43c-1fa3-4a5b-82d5-331ac1f1bc5a" providerId="ADAL" clId="{A704BD04-D34D-45EA-A5C5-AD83A997ED66}" dt="2021-04-15T08:15:05.517" v="385" actId="47"/>
        <pc:sldMkLst>
          <pc:docMk/>
          <pc:sldMk cId="3739497237" sldId="301"/>
        </pc:sldMkLst>
      </pc:sldChg>
      <pc:sldChg chg="del">
        <pc:chgData name="William Browne" userId="5eedc43c-1fa3-4a5b-82d5-331ac1f1bc5a" providerId="ADAL" clId="{A704BD04-D34D-45EA-A5C5-AD83A997ED66}" dt="2021-04-15T08:15:06.044" v="386" actId="47"/>
        <pc:sldMkLst>
          <pc:docMk/>
          <pc:sldMk cId="3652740002" sldId="302"/>
        </pc:sldMkLst>
      </pc:sldChg>
      <pc:sldChg chg="del">
        <pc:chgData name="William Browne" userId="5eedc43c-1fa3-4a5b-82d5-331ac1f1bc5a" providerId="ADAL" clId="{A704BD04-D34D-45EA-A5C5-AD83A997ED66}" dt="2021-04-15T08:15:04.117" v="382" actId="47"/>
        <pc:sldMkLst>
          <pc:docMk/>
          <pc:sldMk cId="382561457" sldId="329"/>
        </pc:sldMkLst>
      </pc:sldChg>
      <pc:sldChg chg="del">
        <pc:chgData name="William Browne" userId="5eedc43c-1fa3-4a5b-82d5-331ac1f1bc5a" providerId="ADAL" clId="{A704BD04-D34D-45EA-A5C5-AD83A997ED66}" dt="2021-04-15T08:15:13.672" v="395" actId="47"/>
        <pc:sldMkLst>
          <pc:docMk/>
          <pc:sldMk cId="3648550528" sldId="342"/>
        </pc:sldMkLst>
      </pc:sldChg>
      <pc:sldChg chg="del">
        <pc:chgData name="William Browne" userId="5eedc43c-1fa3-4a5b-82d5-331ac1f1bc5a" providerId="ADAL" clId="{A704BD04-D34D-45EA-A5C5-AD83A997ED66}" dt="2021-04-15T08:15:01.108" v="375" actId="47"/>
        <pc:sldMkLst>
          <pc:docMk/>
          <pc:sldMk cId="2430026927" sldId="343"/>
        </pc:sldMkLst>
      </pc:sldChg>
      <pc:sldChg chg="del">
        <pc:chgData name="William Browne" userId="5eedc43c-1fa3-4a5b-82d5-331ac1f1bc5a" providerId="ADAL" clId="{A704BD04-D34D-45EA-A5C5-AD83A997ED66}" dt="2021-04-15T08:15:07.058" v="387" actId="47"/>
        <pc:sldMkLst>
          <pc:docMk/>
          <pc:sldMk cId="1286418024" sldId="344"/>
        </pc:sldMkLst>
      </pc:sldChg>
      <pc:sldChg chg="del">
        <pc:chgData name="William Browne" userId="5eedc43c-1fa3-4a5b-82d5-331ac1f1bc5a" providerId="ADAL" clId="{A704BD04-D34D-45EA-A5C5-AD83A997ED66}" dt="2021-04-15T08:15:03.737" v="380" actId="47"/>
        <pc:sldMkLst>
          <pc:docMk/>
          <pc:sldMk cId="2469579457" sldId="345"/>
        </pc:sldMkLst>
      </pc:sldChg>
      <pc:sldChg chg="del">
        <pc:chgData name="William Browne" userId="5eedc43c-1fa3-4a5b-82d5-331ac1f1bc5a" providerId="ADAL" clId="{A704BD04-D34D-45EA-A5C5-AD83A997ED66}" dt="2021-04-15T08:15:07.920" v="388" actId="47"/>
        <pc:sldMkLst>
          <pc:docMk/>
          <pc:sldMk cId="4147966546" sldId="346"/>
        </pc:sldMkLst>
      </pc:sldChg>
      <pc:sldChg chg="modSp mod">
        <pc:chgData name="William Browne" userId="5eedc43c-1fa3-4a5b-82d5-331ac1f1bc5a" providerId="ADAL" clId="{A704BD04-D34D-45EA-A5C5-AD83A997ED66}" dt="2021-04-15T08:17:06.262" v="748" actId="20577"/>
        <pc:sldMkLst>
          <pc:docMk/>
          <pc:sldMk cId="2632649597" sldId="348"/>
        </pc:sldMkLst>
        <pc:spChg chg="mod">
          <ac:chgData name="William Browne" userId="5eedc43c-1fa3-4a5b-82d5-331ac1f1bc5a" providerId="ADAL" clId="{A704BD04-D34D-45EA-A5C5-AD83A997ED66}" dt="2021-04-15T08:17:06.262" v="748" actId="20577"/>
          <ac:spMkLst>
            <pc:docMk/>
            <pc:sldMk cId="2632649597" sldId="348"/>
            <ac:spMk id="3075" creationId="{00000000-0000-0000-0000-000000000000}"/>
          </ac:spMkLst>
        </pc:spChg>
      </pc:sldChg>
      <pc:sldChg chg="del">
        <pc:chgData name="William Browne" userId="5eedc43c-1fa3-4a5b-82d5-331ac1f1bc5a" providerId="ADAL" clId="{A704BD04-D34D-45EA-A5C5-AD83A997ED66}" dt="2021-04-15T08:15:02.255" v="377" actId="47"/>
        <pc:sldMkLst>
          <pc:docMk/>
          <pc:sldMk cId="424740321" sldId="352"/>
        </pc:sldMkLst>
      </pc:sldChg>
      <pc:sldChg chg="del">
        <pc:chgData name="William Browne" userId="5eedc43c-1fa3-4a5b-82d5-331ac1f1bc5a" providerId="ADAL" clId="{A704BD04-D34D-45EA-A5C5-AD83A997ED66}" dt="2021-04-15T08:14:59.545" v="373" actId="47"/>
        <pc:sldMkLst>
          <pc:docMk/>
          <pc:sldMk cId="3287273900" sldId="353"/>
        </pc:sldMkLst>
      </pc:sldChg>
      <pc:sldChg chg="del">
        <pc:chgData name="William Browne" userId="5eedc43c-1fa3-4a5b-82d5-331ac1f1bc5a" providerId="ADAL" clId="{A704BD04-D34D-45EA-A5C5-AD83A997ED66}" dt="2021-04-15T08:15:00.442" v="374" actId="47"/>
        <pc:sldMkLst>
          <pc:docMk/>
          <pc:sldMk cId="2738805544" sldId="354"/>
        </pc:sldMkLst>
      </pc:sldChg>
      <pc:sldChg chg="del">
        <pc:chgData name="William Browne" userId="5eedc43c-1fa3-4a5b-82d5-331ac1f1bc5a" providerId="ADAL" clId="{A704BD04-D34D-45EA-A5C5-AD83A997ED66}" dt="2021-04-15T08:15:01.741" v="376" actId="47"/>
        <pc:sldMkLst>
          <pc:docMk/>
          <pc:sldMk cId="3889942599" sldId="355"/>
        </pc:sldMkLst>
      </pc:sldChg>
      <pc:sldChg chg="del">
        <pc:chgData name="William Browne" userId="5eedc43c-1fa3-4a5b-82d5-331ac1f1bc5a" providerId="ADAL" clId="{A704BD04-D34D-45EA-A5C5-AD83A997ED66}" dt="2021-04-15T08:15:14.877" v="396" actId="47"/>
        <pc:sldMkLst>
          <pc:docMk/>
          <pc:sldMk cId="3038387327" sldId="361"/>
        </pc:sldMkLst>
      </pc:sldChg>
      <pc:sldChg chg="del">
        <pc:chgData name="William Browne" userId="5eedc43c-1fa3-4a5b-82d5-331ac1f1bc5a" providerId="ADAL" clId="{A704BD04-D34D-45EA-A5C5-AD83A997ED66}" dt="2021-04-15T08:15:15.536" v="397" actId="47"/>
        <pc:sldMkLst>
          <pc:docMk/>
          <pc:sldMk cId="786884222" sldId="362"/>
        </pc:sldMkLst>
      </pc:sldChg>
      <pc:sldChg chg="modSp mod">
        <pc:chgData name="William Browne" userId="5eedc43c-1fa3-4a5b-82d5-331ac1f1bc5a" providerId="ADAL" clId="{A704BD04-D34D-45EA-A5C5-AD83A997ED66}" dt="2021-04-15T08:12:36.840" v="67" actId="20577"/>
        <pc:sldMkLst>
          <pc:docMk/>
          <pc:sldMk cId="928984907" sldId="363"/>
        </pc:sldMkLst>
        <pc:spChg chg="mod">
          <ac:chgData name="William Browne" userId="5eedc43c-1fa3-4a5b-82d5-331ac1f1bc5a" providerId="ADAL" clId="{A704BD04-D34D-45EA-A5C5-AD83A997ED66}" dt="2021-04-15T08:12:36.840" v="67" actId="20577"/>
          <ac:spMkLst>
            <pc:docMk/>
            <pc:sldMk cId="928984907" sldId="363"/>
            <ac:spMk id="2" creationId="{82E90112-0450-4484-BA9E-C9442D4B3505}"/>
          </ac:spMkLst>
        </pc:spChg>
      </pc:sldChg>
      <pc:sldChg chg="del">
        <pc:chgData name="William Browne" userId="5eedc43c-1fa3-4a5b-82d5-331ac1f1bc5a" providerId="ADAL" clId="{A704BD04-D34D-45EA-A5C5-AD83A997ED66}" dt="2021-04-15T08:15:04.388" v="383" actId="47"/>
        <pc:sldMkLst>
          <pc:docMk/>
          <pc:sldMk cId="1002182249" sldId="364"/>
        </pc:sldMkLst>
      </pc:sldChg>
      <pc:sldChg chg="modSp new mod">
        <pc:chgData name="William Browne" userId="5eedc43c-1fa3-4a5b-82d5-331ac1f1bc5a" providerId="ADAL" clId="{A704BD04-D34D-45EA-A5C5-AD83A997ED66}" dt="2021-04-15T08:26:36.313" v="1844" actId="20577"/>
        <pc:sldMkLst>
          <pc:docMk/>
          <pc:sldMk cId="2152785870" sldId="364"/>
        </pc:sldMkLst>
        <pc:spChg chg="mod">
          <ac:chgData name="William Browne" userId="5eedc43c-1fa3-4a5b-82d5-331ac1f1bc5a" providerId="ADAL" clId="{A704BD04-D34D-45EA-A5C5-AD83A997ED66}" dt="2021-04-15T08:17:15.326" v="756" actId="20577"/>
          <ac:spMkLst>
            <pc:docMk/>
            <pc:sldMk cId="2152785870" sldId="364"/>
            <ac:spMk id="2" creationId="{94619180-A47D-4341-9151-CCD3B8E71BB2}"/>
          </ac:spMkLst>
        </pc:spChg>
        <pc:spChg chg="mod">
          <ac:chgData name="William Browne" userId="5eedc43c-1fa3-4a5b-82d5-331ac1f1bc5a" providerId="ADAL" clId="{A704BD04-D34D-45EA-A5C5-AD83A997ED66}" dt="2021-04-15T08:26:36.313" v="1844" actId="20577"/>
          <ac:spMkLst>
            <pc:docMk/>
            <pc:sldMk cId="2152785870" sldId="364"/>
            <ac:spMk id="3" creationId="{EECA2A04-AD88-4FD9-8641-0A2AF34E5603}"/>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CE067F-7E42-4974-9BE5-0B0E4C63BE93}" type="datetimeFigureOut">
              <a:rPr lang="en-GB" smtClean="0"/>
              <a:t>03/05/2021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2F7DFD-7DCB-48A8-882C-0B014C8EA4BA}" type="slidenum">
              <a:rPr lang="en-GB" smtClean="0"/>
              <a:t>‹#›</a:t>
            </a:fld>
            <a:endParaRPr lang="en-GB"/>
          </a:p>
        </p:txBody>
      </p:sp>
    </p:spTree>
    <p:extLst>
      <p:ext uri="{BB962C8B-B14F-4D97-AF65-F5344CB8AC3E}">
        <p14:creationId xmlns:p14="http://schemas.microsoft.com/office/powerpoint/2010/main" val="21383122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bwMode="auto">
          <a:noFill/>
          <a:ln>
            <a:solidFill>
              <a:srgbClr val="000000"/>
            </a:solidFill>
            <a:miter lim="800000"/>
            <a:headEnd/>
            <a:tailEnd/>
          </a:ln>
        </p:spPr>
      </p:sp>
      <p:sp>
        <p:nvSpPr>
          <p:cNvPr id="7171"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indent="0" algn="l" defTabSz="914400" rtl="0" eaLnBrk="1" fontAlgn="base" latinLnBrk="0" hangingPunct="1">
              <a:lnSpc>
                <a:spcPct val="100000"/>
              </a:lnSpc>
              <a:spcBef>
                <a:spcPct val="30000"/>
              </a:spcBef>
              <a:spcAft>
                <a:spcPct val="0"/>
              </a:spcAft>
              <a:buClrTx/>
              <a:buSzTx/>
              <a:buFont typeface="+mj-lt"/>
              <a:buNone/>
              <a:tabLst/>
              <a:defRPr/>
            </a:pPr>
            <a:endParaRPr lang="en-GB" dirty="0"/>
          </a:p>
        </p:txBody>
      </p:sp>
      <p:sp>
        <p:nvSpPr>
          <p:cNvPr id="71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56E7B5B-3132-44D3-A599-A416054238B5}" type="slidenum">
              <a:rPr lang="en-GB"/>
              <a:pPr/>
              <a:t>2</a:t>
            </a:fld>
            <a:endParaRPr lang="en-GB" dirty="0"/>
          </a:p>
        </p:txBody>
      </p:sp>
    </p:spTree>
    <p:extLst>
      <p:ext uri="{BB962C8B-B14F-4D97-AF65-F5344CB8AC3E}">
        <p14:creationId xmlns:p14="http://schemas.microsoft.com/office/powerpoint/2010/main" val="12693893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p:spPr>
        <p:txBody>
          <a:bodyPr/>
          <a:lstStyle>
            <a:lvl1pPr>
              <a:defRPr b="1"/>
            </a:lvl1p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3200" b="1">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endParaRPr lang="en-GB" dirty="0"/>
          </a:p>
        </p:txBody>
      </p:sp>
    </p:spTree>
    <p:extLst>
      <p:ext uri="{BB962C8B-B14F-4D97-AF65-F5344CB8AC3E}">
        <p14:creationId xmlns:p14="http://schemas.microsoft.com/office/powerpoint/2010/main" val="25387798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09168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p:spPr>
        <p:txBody>
          <a:bodyPr anchor="t">
            <a:normAutofit/>
          </a:bodyPr>
          <a:lstStyle>
            <a:lvl1pPr algn="l">
              <a:defRPr sz="3600" b="1" cap="none"/>
            </a:lvl1pPr>
          </a:lstStyle>
          <a:p>
            <a:r>
              <a:rPr lang="en-US" dirty="0"/>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E397AF4-8AB9-4CA9-BB69-CFB4DB15DF81}" type="datetimeFigureOut">
              <a:rPr lang="en-GB" smtClean="0"/>
              <a:t>03/05/2021</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A5C7A8D5-235E-46E5-B984-28BA676CAD32}" type="slidenum">
              <a:rPr lang="en-GB" smtClean="0"/>
              <a:t>‹#›</a:t>
            </a:fld>
            <a:endParaRPr lang="en-GB"/>
          </a:p>
        </p:txBody>
      </p:sp>
    </p:spTree>
    <p:extLst>
      <p:ext uri="{BB962C8B-B14F-4D97-AF65-F5344CB8AC3E}">
        <p14:creationId xmlns:p14="http://schemas.microsoft.com/office/powerpoint/2010/main" val="38509314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65104"/>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p:cNvSpPr>
            <a:spLocks noGrp="1"/>
          </p:cNvSpPr>
          <p:nvPr>
            <p:ph sz="half" idx="2"/>
          </p:nvPr>
        </p:nvSpPr>
        <p:spPr>
          <a:xfrm>
            <a:off x="4648200" y="1600200"/>
            <a:ext cx="4038600" cy="5141168"/>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931257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99C94D-ED37-47EA-8F4F-C3B1E36827D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EC64ADC3-E0F3-40EC-AA76-A947F116CE3D}"/>
              </a:ext>
            </a:extLst>
          </p:cNvPr>
          <p:cNvSpPr>
            <a:spLocks noGrp="1"/>
          </p:cNvSpPr>
          <p:nvPr>
            <p:ph type="dt" sz="half" idx="10"/>
          </p:nvPr>
        </p:nvSpPr>
        <p:spPr/>
        <p:txBody>
          <a:bodyPr/>
          <a:lstStyle>
            <a:lvl1pPr>
              <a:defRPr/>
            </a:lvl1pPr>
          </a:lstStyle>
          <a:p>
            <a:endParaRPr lang="en-GB" altLang="en-US"/>
          </a:p>
        </p:txBody>
      </p:sp>
      <p:sp>
        <p:nvSpPr>
          <p:cNvPr id="4" name="Footer Placeholder 3">
            <a:extLst>
              <a:ext uri="{FF2B5EF4-FFF2-40B4-BE49-F238E27FC236}">
                <a16:creationId xmlns:a16="http://schemas.microsoft.com/office/drawing/2014/main" id="{2F77D6B9-7920-4275-8BA0-6749EC9C1758}"/>
              </a:ext>
            </a:extLst>
          </p:cNvPr>
          <p:cNvSpPr>
            <a:spLocks noGrp="1"/>
          </p:cNvSpPr>
          <p:nvPr>
            <p:ph type="ftr" sz="quarter" idx="11"/>
          </p:nvPr>
        </p:nvSpPr>
        <p:spPr/>
        <p:txBody>
          <a:bodyPr/>
          <a:lstStyle>
            <a:lvl1pPr>
              <a:defRPr/>
            </a:lvl1pPr>
          </a:lstStyle>
          <a:p>
            <a:endParaRPr lang="en-GB" altLang="en-US"/>
          </a:p>
        </p:txBody>
      </p:sp>
      <p:sp>
        <p:nvSpPr>
          <p:cNvPr id="5" name="Slide Number Placeholder 4">
            <a:extLst>
              <a:ext uri="{FF2B5EF4-FFF2-40B4-BE49-F238E27FC236}">
                <a16:creationId xmlns:a16="http://schemas.microsoft.com/office/drawing/2014/main" id="{3B8C6A1B-362D-4D4F-B014-6D7E9D28A84A}"/>
              </a:ext>
            </a:extLst>
          </p:cNvPr>
          <p:cNvSpPr>
            <a:spLocks noGrp="1"/>
          </p:cNvSpPr>
          <p:nvPr>
            <p:ph type="sldNum" sz="quarter" idx="12"/>
          </p:nvPr>
        </p:nvSpPr>
        <p:spPr/>
        <p:txBody>
          <a:bodyPr/>
          <a:lstStyle>
            <a:lvl1pPr>
              <a:defRPr/>
            </a:lvl1pPr>
          </a:lstStyle>
          <a:p>
            <a:fld id="{60975484-FD07-4BDA-9F10-82D90BF7887A}" type="slidenum">
              <a:rPr lang="en-GB" altLang="en-US"/>
              <a:pPr/>
              <a:t>‹#›</a:t>
            </a:fld>
            <a:endParaRPr lang="en-GB" altLang="en-US"/>
          </a:p>
        </p:txBody>
      </p:sp>
    </p:spTree>
    <p:extLst>
      <p:ext uri="{BB962C8B-B14F-4D97-AF65-F5344CB8AC3E}">
        <p14:creationId xmlns:p14="http://schemas.microsoft.com/office/powerpoint/2010/main" val="24683289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86EF5-41AA-4B10-9A3E-FC06F7D4B95F}"/>
              </a:ext>
            </a:extLst>
          </p:cNvPr>
          <p:cNvSpPr>
            <a:spLocks noGrp="1"/>
          </p:cNvSpPr>
          <p:nvPr>
            <p:ph type="title"/>
          </p:nvPr>
        </p:nvSpPr>
        <p:spPr>
          <a:xfrm>
            <a:off x="457200" y="274638"/>
            <a:ext cx="8229600" cy="1143000"/>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899B044-7D75-4F9E-B2B8-9A50593AFF16}"/>
              </a:ext>
            </a:extLst>
          </p:cNvPr>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4D15059-700C-4610-BD2B-9A34B45FF5B4}"/>
              </a:ext>
            </a:extLst>
          </p:cNvPr>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1987D37-918A-46B5-8AD8-DEA345A8708B}"/>
              </a:ext>
            </a:extLst>
          </p:cNvPr>
          <p:cNvSpPr>
            <a:spLocks noGrp="1"/>
          </p:cNvSpPr>
          <p:nvPr>
            <p:ph type="dt" sz="half" idx="10"/>
          </p:nvPr>
        </p:nvSpPr>
        <p:spPr>
          <a:xfrm>
            <a:off x="457200" y="6245225"/>
            <a:ext cx="2133600" cy="476250"/>
          </a:xfrm>
        </p:spPr>
        <p:txBody>
          <a:bodyPr/>
          <a:lstStyle>
            <a:lvl1pPr>
              <a:defRPr/>
            </a:lvl1pPr>
          </a:lstStyle>
          <a:p>
            <a:endParaRPr lang="en-GB" altLang="en-US"/>
          </a:p>
        </p:txBody>
      </p:sp>
      <p:sp>
        <p:nvSpPr>
          <p:cNvPr id="6" name="Footer Placeholder 5">
            <a:extLst>
              <a:ext uri="{FF2B5EF4-FFF2-40B4-BE49-F238E27FC236}">
                <a16:creationId xmlns:a16="http://schemas.microsoft.com/office/drawing/2014/main" id="{2AD121AB-89A5-419F-B508-87E17D57E4EE}"/>
              </a:ext>
            </a:extLst>
          </p:cNvPr>
          <p:cNvSpPr>
            <a:spLocks noGrp="1"/>
          </p:cNvSpPr>
          <p:nvPr>
            <p:ph type="ftr" sz="quarter" idx="11"/>
          </p:nvPr>
        </p:nvSpPr>
        <p:spPr>
          <a:xfrm>
            <a:off x="3124200" y="6245225"/>
            <a:ext cx="2895600" cy="476250"/>
          </a:xfrm>
        </p:spPr>
        <p:txBody>
          <a:bodyPr/>
          <a:lstStyle>
            <a:lvl1pPr>
              <a:defRPr/>
            </a:lvl1pPr>
          </a:lstStyle>
          <a:p>
            <a:endParaRPr lang="en-GB" altLang="en-US"/>
          </a:p>
        </p:txBody>
      </p:sp>
      <p:sp>
        <p:nvSpPr>
          <p:cNvPr id="7" name="Slide Number Placeholder 6">
            <a:extLst>
              <a:ext uri="{FF2B5EF4-FFF2-40B4-BE49-F238E27FC236}">
                <a16:creationId xmlns:a16="http://schemas.microsoft.com/office/drawing/2014/main" id="{5ECD3CCE-EFFB-4E58-A4E8-4D026B883231}"/>
              </a:ext>
            </a:extLst>
          </p:cNvPr>
          <p:cNvSpPr>
            <a:spLocks noGrp="1"/>
          </p:cNvSpPr>
          <p:nvPr>
            <p:ph type="sldNum" sz="quarter" idx="12"/>
          </p:nvPr>
        </p:nvSpPr>
        <p:spPr>
          <a:xfrm>
            <a:off x="6553200" y="6245225"/>
            <a:ext cx="2133600" cy="476250"/>
          </a:xfrm>
        </p:spPr>
        <p:txBody>
          <a:bodyPr/>
          <a:lstStyle>
            <a:lvl1pPr>
              <a:defRPr/>
            </a:lvl1pPr>
          </a:lstStyle>
          <a:p>
            <a:fld id="{0EF23E04-95E4-4965-B69C-AAC13AFC3722}" type="slidenum">
              <a:rPr lang="en-GB" altLang="en-US"/>
              <a:pPr/>
              <a:t>‹#›</a:t>
            </a:fld>
            <a:endParaRPr lang="en-GB" altLang="en-US"/>
          </a:p>
        </p:txBody>
      </p:sp>
    </p:spTree>
    <p:extLst>
      <p:ext uri="{BB962C8B-B14F-4D97-AF65-F5344CB8AC3E}">
        <p14:creationId xmlns:p14="http://schemas.microsoft.com/office/powerpoint/2010/main" val="38676626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t" anchorCtr="0">
            <a:normAutofit/>
          </a:bodyPr>
          <a:lstStyle/>
          <a:p>
            <a:r>
              <a:rPr lang="en-US" dirty="0"/>
              <a:t>Click to edit Master title style</a:t>
            </a:r>
            <a:endParaRPr lang="en-GB" dirty="0"/>
          </a:p>
        </p:txBody>
      </p:sp>
      <p:sp>
        <p:nvSpPr>
          <p:cNvPr id="3" name="Text Placeholder 2"/>
          <p:cNvSpPr>
            <a:spLocks noGrp="1"/>
          </p:cNvSpPr>
          <p:nvPr>
            <p:ph type="body" idx="1"/>
          </p:nvPr>
        </p:nvSpPr>
        <p:spPr>
          <a:xfrm>
            <a:off x="457200" y="1600200"/>
            <a:ext cx="8229600" cy="5257800"/>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9270651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xStyles>
    <p:titleStyle>
      <a:lvl1pPr algn="l" defTabSz="914400" rtl="0" eaLnBrk="1" latinLnBrk="0" hangingPunct="1">
        <a:spcBef>
          <a:spcPct val="0"/>
        </a:spcBef>
        <a:buNone/>
        <a:defRPr sz="3600" kern="1200">
          <a:solidFill>
            <a:schemeClr val="tx2"/>
          </a:solidFill>
          <a:latin typeface="Cambria" pitchFamily="18" charset="0"/>
          <a:ea typeface="+mj-ea"/>
          <a:cs typeface="+mj-cs"/>
        </a:defRPr>
      </a:lvl1pPr>
    </p:titleStyle>
    <p:bodyStyle>
      <a:lvl1pPr marL="342900" indent="-342900" algn="l" defTabSz="914400" rtl="0" eaLnBrk="1" latinLnBrk="0" hangingPunct="1">
        <a:spcBef>
          <a:spcPct val="20000"/>
        </a:spcBef>
        <a:buFont typeface="Arial" pitchFamily="34" charset="0"/>
        <a:buChar char="•"/>
        <a:defRPr sz="1800" kern="1200">
          <a:solidFill>
            <a:schemeClr val="tx1"/>
          </a:solidFill>
          <a:latin typeface="Cambria" pitchFamily="18" charset="0"/>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Cambria" pitchFamily="18" charset="0"/>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Cambria" pitchFamily="18" charset="0"/>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Cambria" pitchFamily="18" charset="0"/>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Cambr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oleObject" Target="../embeddings/oleObject16.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oleObject" Target="../embeddings/oleObject17.bin"/><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oleObject" Target="../embeddings/oleObject18.bin"/><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oleObject" Target="../embeddings/oleObject19.bin"/><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oleObject" Target="../embeddings/oleObject20.bin"/><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oleObject" Target="../embeddings/oleObject21.bin"/><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oleObject" Target="../embeddings/oleObject1.bin"/><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5.bin"/><Relationship Id="rId13" Type="http://schemas.openxmlformats.org/officeDocument/2006/relationships/image" Target="../media/image7.wmf"/><Relationship Id="rId18" Type="http://schemas.openxmlformats.org/officeDocument/2006/relationships/oleObject" Target="../embeddings/oleObject10.bin"/><Relationship Id="rId3" Type="http://schemas.openxmlformats.org/officeDocument/2006/relationships/image" Target="../media/image2.wmf"/><Relationship Id="rId21" Type="http://schemas.openxmlformats.org/officeDocument/2006/relationships/image" Target="../media/image11.wmf"/><Relationship Id="rId7" Type="http://schemas.openxmlformats.org/officeDocument/2006/relationships/image" Target="../media/image4.wmf"/><Relationship Id="rId12" Type="http://schemas.openxmlformats.org/officeDocument/2006/relationships/oleObject" Target="../embeddings/oleObject7.bin"/><Relationship Id="rId17" Type="http://schemas.openxmlformats.org/officeDocument/2006/relationships/image" Target="../media/image9.wmf"/><Relationship Id="rId25" Type="http://schemas.openxmlformats.org/officeDocument/2006/relationships/image" Target="../media/image13.wmf"/><Relationship Id="rId2" Type="http://schemas.openxmlformats.org/officeDocument/2006/relationships/oleObject" Target="../embeddings/oleObject2.bin"/><Relationship Id="rId16" Type="http://schemas.openxmlformats.org/officeDocument/2006/relationships/oleObject" Target="../embeddings/oleObject9.bin"/><Relationship Id="rId20" Type="http://schemas.openxmlformats.org/officeDocument/2006/relationships/oleObject" Target="../embeddings/oleObject11.bin"/><Relationship Id="rId1" Type="http://schemas.openxmlformats.org/officeDocument/2006/relationships/slideLayout" Target="../slideLayouts/slideLayout5.xml"/><Relationship Id="rId6" Type="http://schemas.openxmlformats.org/officeDocument/2006/relationships/oleObject" Target="../embeddings/oleObject4.bin"/><Relationship Id="rId11" Type="http://schemas.openxmlformats.org/officeDocument/2006/relationships/image" Target="../media/image6.wmf"/><Relationship Id="rId24" Type="http://schemas.openxmlformats.org/officeDocument/2006/relationships/oleObject" Target="../embeddings/oleObject13.bin"/><Relationship Id="rId5" Type="http://schemas.openxmlformats.org/officeDocument/2006/relationships/image" Target="../media/image3.wmf"/><Relationship Id="rId15" Type="http://schemas.openxmlformats.org/officeDocument/2006/relationships/image" Target="../media/image8.wmf"/><Relationship Id="rId23" Type="http://schemas.openxmlformats.org/officeDocument/2006/relationships/image" Target="../media/image12.wmf"/><Relationship Id="rId10" Type="http://schemas.openxmlformats.org/officeDocument/2006/relationships/oleObject" Target="../embeddings/oleObject6.bin"/><Relationship Id="rId19" Type="http://schemas.openxmlformats.org/officeDocument/2006/relationships/image" Target="../media/image10.wmf"/><Relationship Id="rId4" Type="http://schemas.openxmlformats.org/officeDocument/2006/relationships/oleObject" Target="../embeddings/oleObject3.bin"/><Relationship Id="rId9" Type="http://schemas.openxmlformats.org/officeDocument/2006/relationships/image" Target="../media/image5.wmf"/><Relationship Id="rId14" Type="http://schemas.openxmlformats.org/officeDocument/2006/relationships/oleObject" Target="../embeddings/oleObject8.bin"/><Relationship Id="rId22" Type="http://schemas.openxmlformats.org/officeDocument/2006/relationships/oleObject" Target="../embeddings/oleObject12.bin"/></Relationships>
</file>

<file path=ppt/slides/_rels/slide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oleObject" Target="../embeddings/oleObject14.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oleObject" Target="../embeddings/oleObject15.bin"/><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90112-0450-4484-BA9E-C9442D4B3505}"/>
              </a:ext>
            </a:extLst>
          </p:cNvPr>
          <p:cNvSpPr>
            <a:spLocks noGrp="1"/>
          </p:cNvSpPr>
          <p:nvPr>
            <p:ph type="ctrTitle"/>
          </p:nvPr>
        </p:nvSpPr>
        <p:spPr/>
        <p:txBody>
          <a:bodyPr>
            <a:normAutofit fontScale="90000"/>
          </a:bodyPr>
          <a:lstStyle/>
          <a:p>
            <a:r>
              <a:rPr lang="en-GB" dirty="0"/>
              <a:t>Cross – Classified Models </a:t>
            </a:r>
            <a:br>
              <a:rPr lang="en-GB" dirty="0"/>
            </a:br>
            <a:r>
              <a:rPr lang="en-GB" dirty="0"/>
              <a:t>Part 3 – Extensions and Further Applications</a:t>
            </a:r>
          </a:p>
        </p:txBody>
      </p:sp>
      <p:sp>
        <p:nvSpPr>
          <p:cNvPr id="3" name="Subtitle 2">
            <a:extLst>
              <a:ext uri="{FF2B5EF4-FFF2-40B4-BE49-F238E27FC236}">
                <a16:creationId xmlns:a16="http://schemas.microsoft.com/office/drawing/2014/main" id="{67254A45-5730-4F33-96DE-82F36674C6AA}"/>
              </a:ext>
            </a:extLst>
          </p:cNvPr>
          <p:cNvSpPr>
            <a:spLocks noGrp="1"/>
          </p:cNvSpPr>
          <p:nvPr>
            <p:ph type="subTitle" idx="1"/>
          </p:nvPr>
        </p:nvSpPr>
        <p:spPr/>
        <p:txBody>
          <a:bodyPr/>
          <a:lstStyle/>
          <a:p>
            <a:r>
              <a:rPr lang="en-GB" dirty="0"/>
              <a:t>Professor William Browne</a:t>
            </a:r>
          </a:p>
          <a:p>
            <a:r>
              <a:rPr lang="en-GB" dirty="0"/>
              <a:t>Centre for Multilevel Modelling</a:t>
            </a:r>
          </a:p>
          <a:p>
            <a:r>
              <a:rPr lang="en-GB" dirty="0"/>
              <a:t>University of Bristol</a:t>
            </a:r>
          </a:p>
        </p:txBody>
      </p:sp>
    </p:spTree>
    <p:extLst>
      <p:ext uri="{BB962C8B-B14F-4D97-AF65-F5344CB8AC3E}">
        <p14:creationId xmlns:p14="http://schemas.microsoft.com/office/powerpoint/2010/main" val="9289849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8761649F-6DE1-4660-A080-141A47F7A641}"/>
              </a:ext>
            </a:extLst>
          </p:cNvPr>
          <p:cNvSpPr>
            <a:spLocks noGrp="1" noChangeArrowheads="1"/>
          </p:cNvSpPr>
          <p:nvPr>
            <p:ph type="title"/>
          </p:nvPr>
        </p:nvSpPr>
        <p:spPr/>
        <p:txBody>
          <a:bodyPr/>
          <a:lstStyle/>
          <a:p>
            <a:r>
              <a:rPr lang="en-GB" altLang="en-US"/>
              <a:t>Estimation</a:t>
            </a:r>
          </a:p>
        </p:txBody>
      </p:sp>
      <p:sp>
        <p:nvSpPr>
          <p:cNvPr id="35843" name="Rectangle 3">
            <a:extLst>
              <a:ext uri="{FF2B5EF4-FFF2-40B4-BE49-F238E27FC236}">
                <a16:creationId xmlns:a16="http://schemas.microsoft.com/office/drawing/2014/main" id="{A5A11238-CC83-4EB3-94C8-C589C4F717B9}"/>
              </a:ext>
            </a:extLst>
          </p:cNvPr>
          <p:cNvSpPr>
            <a:spLocks noGrp="1" noChangeArrowheads="1"/>
          </p:cNvSpPr>
          <p:nvPr>
            <p:ph type="body" idx="1"/>
          </p:nvPr>
        </p:nvSpPr>
        <p:spPr/>
        <p:txBody>
          <a:bodyPr/>
          <a:lstStyle/>
          <a:p>
            <a:pPr>
              <a:lnSpc>
                <a:spcPct val="80000"/>
              </a:lnSpc>
            </a:pPr>
            <a:r>
              <a:rPr lang="en-GB" altLang="en-US" sz="2800" dirty="0"/>
              <a:t>We use MCMC estimation in </a:t>
            </a:r>
            <a:r>
              <a:rPr lang="en-GB" altLang="en-US" sz="2800" dirty="0" err="1"/>
              <a:t>MLwiN</a:t>
            </a:r>
            <a:r>
              <a:rPr lang="en-GB" altLang="en-US" sz="2800" dirty="0"/>
              <a:t> and choose ‘diffuse’ priors for all parameters. </a:t>
            </a:r>
          </a:p>
          <a:p>
            <a:pPr>
              <a:lnSpc>
                <a:spcPct val="80000"/>
              </a:lnSpc>
            </a:pPr>
            <a:r>
              <a:rPr lang="en-GB" altLang="en-US" sz="2800" dirty="0"/>
              <a:t>We run 3 MCMC chains from different starting points for 250k iterations each (500k for binary responses) and use the Gelman-Rubin diagnostic to decide burn-in length.</a:t>
            </a:r>
          </a:p>
          <a:p>
            <a:pPr>
              <a:lnSpc>
                <a:spcPct val="80000"/>
              </a:lnSpc>
            </a:pPr>
            <a:r>
              <a:rPr lang="en-GB" altLang="en-US" sz="2800" dirty="0"/>
              <a:t>We compared results with the equivalent classical model using the </a:t>
            </a:r>
            <a:r>
              <a:rPr lang="en-GB" altLang="en-US" sz="2800" dirty="0" err="1"/>
              <a:t>Genstat</a:t>
            </a:r>
            <a:r>
              <a:rPr lang="en-GB" altLang="en-US" sz="2800" dirty="0"/>
              <a:t> software package and got broadly similar results.</a:t>
            </a:r>
          </a:p>
          <a:p>
            <a:pPr>
              <a:lnSpc>
                <a:spcPct val="80000"/>
              </a:lnSpc>
            </a:pPr>
            <a:r>
              <a:rPr lang="en-GB" altLang="en-US" sz="2800" dirty="0"/>
              <a:t>We fit all four higher classifications and do not consider model comparison.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03C93044-77E7-4DEA-B56E-94FCE58543EA}"/>
              </a:ext>
            </a:extLst>
          </p:cNvPr>
          <p:cNvSpPr>
            <a:spLocks noGrp="1" noChangeArrowheads="1"/>
          </p:cNvSpPr>
          <p:nvPr>
            <p:ph type="title"/>
          </p:nvPr>
        </p:nvSpPr>
        <p:spPr/>
        <p:txBody>
          <a:bodyPr/>
          <a:lstStyle/>
          <a:p>
            <a:r>
              <a:rPr lang="en-GB" altLang="en-US"/>
              <a:t>Clutch Size</a:t>
            </a:r>
          </a:p>
        </p:txBody>
      </p:sp>
      <p:graphicFrame>
        <p:nvGraphicFramePr>
          <p:cNvPr id="36867" name="Object 3">
            <a:extLst>
              <a:ext uri="{FF2B5EF4-FFF2-40B4-BE49-F238E27FC236}">
                <a16:creationId xmlns:a16="http://schemas.microsoft.com/office/drawing/2014/main" id="{2868AC86-0BAC-4A86-B0F3-3E436D9FEBD1}"/>
              </a:ext>
            </a:extLst>
          </p:cNvPr>
          <p:cNvGraphicFramePr>
            <a:graphicFrameLocks noGrp="1" noChangeAspect="1"/>
          </p:cNvGraphicFramePr>
          <p:nvPr>
            <p:ph idx="1"/>
          </p:nvPr>
        </p:nvGraphicFramePr>
        <p:xfrm>
          <a:off x="1835150" y="1557338"/>
          <a:ext cx="7151688" cy="3040062"/>
        </p:xfrm>
        <a:graphic>
          <a:graphicData uri="http://schemas.openxmlformats.org/presentationml/2006/ole">
            <mc:AlternateContent xmlns:mc="http://schemas.openxmlformats.org/markup-compatibility/2006">
              <mc:Choice xmlns:v="urn:schemas-microsoft-com:vml" Requires="v">
                <p:oleObj name="Document" r:id="rId2" imgW="5429250" imgH="2308525" progId="Word.Document.8">
                  <p:embed/>
                </p:oleObj>
              </mc:Choice>
              <mc:Fallback>
                <p:oleObj name="Document" r:id="rId2" imgW="5429250" imgH="2308525" progId="Word.Document.8">
                  <p:embed/>
                  <p:pic>
                    <p:nvPicPr>
                      <p:cNvPr id="36867" name="Object 3">
                        <a:extLst>
                          <a:ext uri="{FF2B5EF4-FFF2-40B4-BE49-F238E27FC236}">
                            <a16:creationId xmlns:a16="http://schemas.microsoft.com/office/drawing/2014/main" id="{2868AC86-0BAC-4A86-B0F3-3E436D9FEB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150" y="1557338"/>
                        <a:ext cx="7151688" cy="30400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6868" name="Text Box 4">
            <a:extLst>
              <a:ext uri="{FF2B5EF4-FFF2-40B4-BE49-F238E27FC236}">
                <a16:creationId xmlns:a16="http://schemas.microsoft.com/office/drawing/2014/main" id="{DC6D1CFB-34BA-407F-B003-1F53BAF04532}"/>
              </a:ext>
            </a:extLst>
          </p:cNvPr>
          <p:cNvSpPr txBox="1">
            <a:spLocks noChangeArrowheads="1"/>
          </p:cNvSpPr>
          <p:nvPr/>
        </p:nvSpPr>
        <p:spPr bwMode="auto">
          <a:xfrm>
            <a:off x="755650" y="4652963"/>
            <a:ext cx="74168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400"/>
              <a:t>Here we see that the average clutch size is just below 9 eggs with large variability between female birds and some variability between years. Male birds and nest boxes have less impact.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6BE852AA-6577-4FA5-B231-3DA271AEE5C8}"/>
              </a:ext>
            </a:extLst>
          </p:cNvPr>
          <p:cNvSpPr>
            <a:spLocks noGrp="1" noChangeArrowheads="1"/>
          </p:cNvSpPr>
          <p:nvPr>
            <p:ph type="title"/>
          </p:nvPr>
        </p:nvSpPr>
        <p:spPr/>
        <p:txBody>
          <a:bodyPr/>
          <a:lstStyle/>
          <a:p>
            <a:r>
              <a:rPr lang="en-GB" altLang="en-US"/>
              <a:t>Lay Date (days after April 1</a:t>
            </a:r>
            <a:r>
              <a:rPr lang="en-GB" altLang="en-US" baseline="30000"/>
              <a:t>st</a:t>
            </a:r>
            <a:r>
              <a:rPr lang="en-GB" altLang="en-US"/>
              <a:t>)</a:t>
            </a:r>
          </a:p>
        </p:txBody>
      </p:sp>
      <p:graphicFrame>
        <p:nvGraphicFramePr>
          <p:cNvPr id="37891" name="Object 3">
            <a:extLst>
              <a:ext uri="{FF2B5EF4-FFF2-40B4-BE49-F238E27FC236}">
                <a16:creationId xmlns:a16="http://schemas.microsoft.com/office/drawing/2014/main" id="{C14FCB1B-91D9-4A72-ABEF-B49C6AE9ECA0}"/>
              </a:ext>
            </a:extLst>
          </p:cNvPr>
          <p:cNvGraphicFramePr>
            <a:graphicFrameLocks noGrp="1" noChangeAspect="1"/>
          </p:cNvGraphicFramePr>
          <p:nvPr>
            <p:ph idx="1"/>
          </p:nvPr>
        </p:nvGraphicFramePr>
        <p:xfrm>
          <a:off x="1619250" y="1557338"/>
          <a:ext cx="7115175" cy="3027362"/>
        </p:xfrm>
        <a:graphic>
          <a:graphicData uri="http://schemas.openxmlformats.org/presentationml/2006/ole">
            <mc:AlternateContent xmlns:mc="http://schemas.openxmlformats.org/markup-compatibility/2006">
              <mc:Choice xmlns:v="urn:schemas-microsoft-com:vml" Requires="v">
                <p:oleObj name="Document" r:id="rId2" imgW="5429250" imgH="2309605" progId="Word.Document.8">
                  <p:embed/>
                </p:oleObj>
              </mc:Choice>
              <mc:Fallback>
                <p:oleObj name="Document" r:id="rId2" imgW="5429250" imgH="2309605" progId="Word.Document.8">
                  <p:embed/>
                  <p:pic>
                    <p:nvPicPr>
                      <p:cNvPr id="37891" name="Object 3">
                        <a:extLst>
                          <a:ext uri="{FF2B5EF4-FFF2-40B4-BE49-F238E27FC236}">
                            <a16:creationId xmlns:a16="http://schemas.microsoft.com/office/drawing/2014/main" id="{C14FCB1B-91D9-4A72-ABEF-B49C6AE9ECA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19250" y="1557338"/>
                        <a:ext cx="7115175" cy="3027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7892" name="Text Box 4">
            <a:extLst>
              <a:ext uri="{FF2B5EF4-FFF2-40B4-BE49-F238E27FC236}">
                <a16:creationId xmlns:a16="http://schemas.microsoft.com/office/drawing/2014/main" id="{D0FD1989-368E-4D91-BA93-25CF456B9E64}"/>
              </a:ext>
            </a:extLst>
          </p:cNvPr>
          <p:cNvSpPr txBox="1">
            <a:spLocks noChangeArrowheads="1"/>
          </p:cNvSpPr>
          <p:nvPr/>
        </p:nvSpPr>
        <p:spPr bwMode="auto">
          <a:xfrm>
            <a:off x="755650" y="4575175"/>
            <a:ext cx="74168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400"/>
              <a:t>Here we see that the mean lay date is around the end of April/beginning of May. The biggest driver of lay date is the year which is probably indicating weather differences. There is some variability due to female birds but little impact of nest box and male bird.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23C6E7A6-780E-40F9-86E8-BEAF5E9791E3}"/>
              </a:ext>
            </a:extLst>
          </p:cNvPr>
          <p:cNvSpPr>
            <a:spLocks noGrp="1" noChangeArrowheads="1"/>
          </p:cNvSpPr>
          <p:nvPr>
            <p:ph type="title"/>
          </p:nvPr>
        </p:nvSpPr>
        <p:spPr/>
        <p:txBody>
          <a:bodyPr/>
          <a:lstStyle/>
          <a:p>
            <a:r>
              <a:rPr lang="en-GB" altLang="en-US"/>
              <a:t>Nestling Mass</a:t>
            </a:r>
          </a:p>
        </p:txBody>
      </p:sp>
      <p:graphicFrame>
        <p:nvGraphicFramePr>
          <p:cNvPr id="38915" name="Object 3">
            <a:extLst>
              <a:ext uri="{FF2B5EF4-FFF2-40B4-BE49-F238E27FC236}">
                <a16:creationId xmlns:a16="http://schemas.microsoft.com/office/drawing/2014/main" id="{F576A017-306C-401F-9F2F-265C6221CA76}"/>
              </a:ext>
            </a:extLst>
          </p:cNvPr>
          <p:cNvGraphicFramePr>
            <a:graphicFrameLocks noGrp="1" noChangeAspect="1"/>
          </p:cNvGraphicFramePr>
          <p:nvPr>
            <p:ph idx="1"/>
          </p:nvPr>
        </p:nvGraphicFramePr>
        <p:xfrm>
          <a:off x="1692275" y="1557338"/>
          <a:ext cx="7115175" cy="3027362"/>
        </p:xfrm>
        <a:graphic>
          <a:graphicData uri="http://schemas.openxmlformats.org/presentationml/2006/ole">
            <mc:AlternateContent xmlns:mc="http://schemas.openxmlformats.org/markup-compatibility/2006">
              <mc:Choice xmlns:v="urn:schemas-microsoft-com:vml" Requires="v">
                <p:oleObj name="Document" r:id="rId2" imgW="5429250" imgH="2309605" progId="Word.Document.8">
                  <p:embed/>
                </p:oleObj>
              </mc:Choice>
              <mc:Fallback>
                <p:oleObj name="Document" r:id="rId2" imgW="5429250" imgH="2309605" progId="Word.Document.8">
                  <p:embed/>
                  <p:pic>
                    <p:nvPicPr>
                      <p:cNvPr id="38915" name="Object 3">
                        <a:extLst>
                          <a:ext uri="{FF2B5EF4-FFF2-40B4-BE49-F238E27FC236}">
                            <a16:creationId xmlns:a16="http://schemas.microsoft.com/office/drawing/2014/main" id="{F576A017-306C-401F-9F2F-265C6221CA7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2275" y="1557338"/>
                        <a:ext cx="7115175" cy="30273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38916" name="Text Box 4">
            <a:extLst>
              <a:ext uri="{FF2B5EF4-FFF2-40B4-BE49-F238E27FC236}">
                <a16:creationId xmlns:a16="http://schemas.microsoft.com/office/drawing/2014/main" id="{6BDA337A-7AB1-44F3-AA1D-56F6ADEB2C14}"/>
              </a:ext>
            </a:extLst>
          </p:cNvPr>
          <p:cNvSpPr txBox="1">
            <a:spLocks noChangeArrowheads="1"/>
          </p:cNvSpPr>
          <p:nvPr/>
        </p:nvSpPr>
        <p:spPr bwMode="auto">
          <a:xfrm>
            <a:off x="755650" y="4652963"/>
            <a:ext cx="7416800"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400"/>
              <a:t>Here the response is the average mass of the chicks in a brood at 10 days old. Note here lots of the variability is unexplained and both parents are equally important.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4C803225-A006-4781-9FDC-CBC40A8D8AA4}"/>
              </a:ext>
            </a:extLst>
          </p:cNvPr>
          <p:cNvSpPr>
            <a:spLocks noGrp="1" noChangeArrowheads="1"/>
          </p:cNvSpPr>
          <p:nvPr>
            <p:ph type="title"/>
          </p:nvPr>
        </p:nvSpPr>
        <p:spPr/>
        <p:txBody>
          <a:bodyPr/>
          <a:lstStyle/>
          <a:p>
            <a:r>
              <a:rPr lang="en-GB" altLang="en-US"/>
              <a:t>Nest Success</a:t>
            </a:r>
          </a:p>
        </p:txBody>
      </p:sp>
      <p:graphicFrame>
        <p:nvGraphicFramePr>
          <p:cNvPr id="40963" name="Object 3">
            <a:extLst>
              <a:ext uri="{FF2B5EF4-FFF2-40B4-BE49-F238E27FC236}">
                <a16:creationId xmlns:a16="http://schemas.microsoft.com/office/drawing/2014/main" id="{26DDEB52-57E7-4602-98C3-6762EBAAFAB5}"/>
              </a:ext>
            </a:extLst>
          </p:cNvPr>
          <p:cNvGraphicFramePr>
            <a:graphicFrameLocks noGrp="1" noChangeAspect="1"/>
          </p:cNvGraphicFramePr>
          <p:nvPr>
            <p:ph idx="1"/>
          </p:nvPr>
        </p:nvGraphicFramePr>
        <p:xfrm>
          <a:off x="1476375" y="1557338"/>
          <a:ext cx="7065963" cy="3008312"/>
        </p:xfrm>
        <a:graphic>
          <a:graphicData uri="http://schemas.openxmlformats.org/presentationml/2006/ole">
            <mc:AlternateContent xmlns:mc="http://schemas.openxmlformats.org/markup-compatibility/2006">
              <mc:Choice xmlns:v="urn:schemas-microsoft-com:vml" Requires="v">
                <p:oleObj name="Document" r:id="rId2" imgW="5429250" imgH="2311047" progId="Word.Document.8">
                  <p:embed/>
                </p:oleObj>
              </mc:Choice>
              <mc:Fallback>
                <p:oleObj name="Document" r:id="rId2" imgW="5429250" imgH="2311047" progId="Word.Document.8">
                  <p:embed/>
                  <p:pic>
                    <p:nvPicPr>
                      <p:cNvPr id="40963" name="Object 3">
                        <a:extLst>
                          <a:ext uri="{FF2B5EF4-FFF2-40B4-BE49-F238E27FC236}">
                            <a16:creationId xmlns:a16="http://schemas.microsoft.com/office/drawing/2014/main" id="{26DDEB52-57E7-4602-98C3-6762EBAAFAB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6375" y="1557338"/>
                        <a:ext cx="7065963" cy="3008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0964" name="Text Box 4">
            <a:extLst>
              <a:ext uri="{FF2B5EF4-FFF2-40B4-BE49-F238E27FC236}">
                <a16:creationId xmlns:a16="http://schemas.microsoft.com/office/drawing/2014/main" id="{ECCE6222-5B96-4BA0-9DA7-CE598A93C76B}"/>
              </a:ext>
            </a:extLst>
          </p:cNvPr>
          <p:cNvSpPr txBox="1">
            <a:spLocks noChangeArrowheads="1"/>
          </p:cNvSpPr>
          <p:nvPr/>
        </p:nvSpPr>
        <p:spPr bwMode="auto">
          <a:xfrm>
            <a:off x="755650" y="4221163"/>
            <a:ext cx="74168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400"/>
              <a:t>Here we define nest success as one of the ringed nestlings captured in later years. The value 0.01 for </a:t>
            </a:r>
            <a:r>
              <a:rPr lang="el-GR" altLang="en-US" sz="2400">
                <a:cs typeface="Arial" panose="020B0604020202020204" pitchFamily="34" charset="0"/>
              </a:rPr>
              <a:t>β</a:t>
            </a:r>
            <a:r>
              <a:rPr lang="en-GB" altLang="en-US" sz="2400">
                <a:cs typeface="Arial" panose="020B0604020202020204" pitchFamily="34" charset="0"/>
              </a:rPr>
              <a:t> corresponds to around a 50% success rate. Most of the variability is explained by the Binomial assumption with the bulk of the over-dispersion mainly due to yearly differences.</a:t>
            </a:r>
            <a:endParaRPr lang="el-GR" altLang="en-US" sz="2400">
              <a:cs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A0217D1C-E93C-46ED-A266-7F9F6C201257}"/>
              </a:ext>
            </a:extLst>
          </p:cNvPr>
          <p:cNvSpPr>
            <a:spLocks noGrp="1" noChangeArrowheads="1"/>
          </p:cNvSpPr>
          <p:nvPr>
            <p:ph type="title"/>
          </p:nvPr>
        </p:nvSpPr>
        <p:spPr/>
        <p:txBody>
          <a:bodyPr/>
          <a:lstStyle/>
          <a:p>
            <a:r>
              <a:rPr lang="en-GB" altLang="en-US"/>
              <a:t>Male Survival</a:t>
            </a:r>
          </a:p>
        </p:txBody>
      </p:sp>
      <p:graphicFrame>
        <p:nvGraphicFramePr>
          <p:cNvPr id="41987" name="Object 3">
            <a:extLst>
              <a:ext uri="{FF2B5EF4-FFF2-40B4-BE49-F238E27FC236}">
                <a16:creationId xmlns:a16="http://schemas.microsoft.com/office/drawing/2014/main" id="{2DCF6F5E-CF6E-428B-AA41-068162EC1A63}"/>
              </a:ext>
            </a:extLst>
          </p:cNvPr>
          <p:cNvGraphicFramePr>
            <a:graphicFrameLocks noGrp="1" noChangeAspect="1"/>
          </p:cNvGraphicFramePr>
          <p:nvPr>
            <p:ph idx="1"/>
          </p:nvPr>
        </p:nvGraphicFramePr>
        <p:xfrm>
          <a:off x="1258888" y="1412875"/>
          <a:ext cx="7065962" cy="3008313"/>
        </p:xfrm>
        <a:graphic>
          <a:graphicData uri="http://schemas.openxmlformats.org/presentationml/2006/ole">
            <mc:AlternateContent xmlns:mc="http://schemas.openxmlformats.org/markup-compatibility/2006">
              <mc:Choice xmlns:v="urn:schemas-microsoft-com:vml" Requires="v">
                <p:oleObj name="Document" r:id="rId2" imgW="5429250" imgH="2311047" progId="Word.Document.8">
                  <p:embed/>
                </p:oleObj>
              </mc:Choice>
              <mc:Fallback>
                <p:oleObj name="Document" r:id="rId2" imgW="5429250" imgH="2311047" progId="Word.Document.8">
                  <p:embed/>
                  <p:pic>
                    <p:nvPicPr>
                      <p:cNvPr id="41987" name="Object 3">
                        <a:extLst>
                          <a:ext uri="{FF2B5EF4-FFF2-40B4-BE49-F238E27FC236}">
                            <a16:creationId xmlns:a16="http://schemas.microsoft.com/office/drawing/2014/main" id="{2DCF6F5E-CF6E-428B-AA41-068162EC1A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58888" y="1412875"/>
                        <a:ext cx="7065962" cy="30083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1988" name="Text Box 4">
            <a:extLst>
              <a:ext uri="{FF2B5EF4-FFF2-40B4-BE49-F238E27FC236}">
                <a16:creationId xmlns:a16="http://schemas.microsoft.com/office/drawing/2014/main" id="{AF71708C-4C96-4588-8CAD-D813508F546E}"/>
              </a:ext>
            </a:extLst>
          </p:cNvPr>
          <p:cNvSpPr txBox="1">
            <a:spLocks noChangeArrowheads="1"/>
          </p:cNvSpPr>
          <p:nvPr/>
        </p:nvSpPr>
        <p:spPr bwMode="auto">
          <a:xfrm>
            <a:off x="755650" y="4221163"/>
            <a:ext cx="7416800" cy="2282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400"/>
              <a:t>Here male survival is defined as being observed breeding in later years. The average probability is 0.334 and there is very little over-dispersion with differences between years being the main factor. Note the actual response is being observed breeding in later years and so the real probability is higher!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CE4053D5-F6C5-44A2-9564-A1F1D0FCADFB}"/>
              </a:ext>
            </a:extLst>
          </p:cNvPr>
          <p:cNvSpPr>
            <a:spLocks noGrp="1" noChangeArrowheads="1"/>
          </p:cNvSpPr>
          <p:nvPr>
            <p:ph type="title"/>
          </p:nvPr>
        </p:nvSpPr>
        <p:spPr/>
        <p:txBody>
          <a:bodyPr/>
          <a:lstStyle/>
          <a:p>
            <a:r>
              <a:rPr lang="en-GB" altLang="en-US"/>
              <a:t>Female survival</a:t>
            </a:r>
          </a:p>
        </p:txBody>
      </p:sp>
      <p:graphicFrame>
        <p:nvGraphicFramePr>
          <p:cNvPr id="43011" name="Object 3">
            <a:extLst>
              <a:ext uri="{FF2B5EF4-FFF2-40B4-BE49-F238E27FC236}">
                <a16:creationId xmlns:a16="http://schemas.microsoft.com/office/drawing/2014/main" id="{193E2112-2333-4611-91E7-10398172736B}"/>
              </a:ext>
            </a:extLst>
          </p:cNvPr>
          <p:cNvGraphicFramePr>
            <a:graphicFrameLocks noGrp="1" noChangeAspect="1"/>
          </p:cNvGraphicFramePr>
          <p:nvPr>
            <p:ph idx="1"/>
          </p:nvPr>
        </p:nvGraphicFramePr>
        <p:xfrm>
          <a:off x="1476375" y="1557338"/>
          <a:ext cx="7065963" cy="3008312"/>
        </p:xfrm>
        <a:graphic>
          <a:graphicData uri="http://schemas.openxmlformats.org/presentationml/2006/ole">
            <mc:AlternateContent xmlns:mc="http://schemas.openxmlformats.org/markup-compatibility/2006">
              <mc:Choice xmlns:v="urn:schemas-microsoft-com:vml" Requires="v">
                <p:oleObj name="Document" r:id="rId2" imgW="5429250" imgH="2311047" progId="Word.Document.8">
                  <p:embed/>
                </p:oleObj>
              </mc:Choice>
              <mc:Fallback>
                <p:oleObj name="Document" r:id="rId2" imgW="5429250" imgH="2311047" progId="Word.Document.8">
                  <p:embed/>
                  <p:pic>
                    <p:nvPicPr>
                      <p:cNvPr id="43011" name="Object 3">
                        <a:extLst>
                          <a:ext uri="{FF2B5EF4-FFF2-40B4-BE49-F238E27FC236}">
                            <a16:creationId xmlns:a16="http://schemas.microsoft.com/office/drawing/2014/main" id="{193E2112-2333-4611-91E7-1039817273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76375" y="1557338"/>
                        <a:ext cx="7065963" cy="3008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3012" name="Text Box 4">
            <a:extLst>
              <a:ext uri="{FF2B5EF4-FFF2-40B4-BE49-F238E27FC236}">
                <a16:creationId xmlns:a16="http://schemas.microsoft.com/office/drawing/2014/main" id="{D31BD6AB-FFD2-4A17-B78D-5A4642744497}"/>
              </a:ext>
            </a:extLst>
          </p:cNvPr>
          <p:cNvSpPr txBox="1">
            <a:spLocks noChangeArrowheads="1"/>
          </p:cNvSpPr>
          <p:nvPr/>
        </p:nvSpPr>
        <p:spPr bwMode="auto">
          <a:xfrm>
            <a:off x="755650" y="4365625"/>
            <a:ext cx="74168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sz="2400"/>
              <a:t>Here female survival is defined as being observed breeding in later years. The average probability is 0.381 and again there isn’t much over-dispersion with differences between nestboxes and years being the main factors.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619180-A47D-4341-9151-CCD3B8E71BB2}"/>
              </a:ext>
            </a:extLst>
          </p:cNvPr>
          <p:cNvSpPr>
            <a:spLocks noGrp="1"/>
          </p:cNvSpPr>
          <p:nvPr>
            <p:ph type="title"/>
          </p:nvPr>
        </p:nvSpPr>
        <p:spPr/>
        <p:txBody>
          <a:bodyPr/>
          <a:lstStyle/>
          <a:p>
            <a:r>
              <a:rPr lang="en-GB" dirty="0"/>
              <a:t>Summary</a:t>
            </a:r>
          </a:p>
        </p:txBody>
      </p:sp>
      <p:sp>
        <p:nvSpPr>
          <p:cNvPr id="3" name="Content Placeholder 2">
            <a:extLst>
              <a:ext uri="{FF2B5EF4-FFF2-40B4-BE49-F238E27FC236}">
                <a16:creationId xmlns:a16="http://schemas.microsoft.com/office/drawing/2014/main" id="{EECA2A04-AD88-4FD9-8641-0A2AF34E5603}"/>
              </a:ext>
            </a:extLst>
          </p:cNvPr>
          <p:cNvSpPr>
            <a:spLocks noGrp="1"/>
          </p:cNvSpPr>
          <p:nvPr>
            <p:ph idx="1"/>
          </p:nvPr>
        </p:nvSpPr>
        <p:spPr/>
        <p:txBody>
          <a:bodyPr/>
          <a:lstStyle/>
          <a:p>
            <a:r>
              <a:rPr lang="en-GB" dirty="0"/>
              <a:t>In this third lecture we have shown how we can extend our cross-classified models to more than 2 higher level classifications and different response types</a:t>
            </a:r>
          </a:p>
          <a:p>
            <a:r>
              <a:rPr lang="en-GB" dirty="0"/>
              <a:t>We have also shown how the notation and classification diagrams can be extended</a:t>
            </a:r>
          </a:p>
          <a:p>
            <a:r>
              <a:rPr lang="en-GB" dirty="0"/>
              <a:t>In the first new example we have shown how we can use cross-classified models to estimate the importance of different factors within an artificial insemination dataset. Here there are 3 higher level classifications (woman, donor and donation)</a:t>
            </a:r>
          </a:p>
          <a:p>
            <a:r>
              <a:rPr lang="en-GB" dirty="0"/>
              <a:t>In the second example we have looked at the success of nesting attempts by great tits. Here there are 4 higher level classifications ( female bird, male bird, nest and year). There are also several different response measures that we can look at.</a:t>
            </a:r>
          </a:p>
          <a:p>
            <a:r>
              <a:rPr lang="en-GB" dirty="0"/>
              <a:t>Hopefully through these 3 lectures we have given you a good grounding in cross-classified models.</a:t>
            </a:r>
          </a:p>
          <a:p>
            <a:r>
              <a:rPr lang="en-GB" dirty="0"/>
              <a:t>Now you can try the cross-classified practical or watch the walk </a:t>
            </a:r>
            <a:r>
              <a:rPr lang="en-GB"/>
              <a:t>through video.</a:t>
            </a:r>
            <a:endParaRPr lang="en-GB" dirty="0"/>
          </a:p>
        </p:txBody>
      </p:sp>
    </p:spTree>
    <p:extLst>
      <p:ext uri="{BB962C8B-B14F-4D97-AF65-F5344CB8AC3E}">
        <p14:creationId xmlns:p14="http://schemas.microsoft.com/office/powerpoint/2010/main" val="2152785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pPr eaLnBrk="1" hangingPunct="1"/>
            <a:r>
              <a:rPr lang="en-GB" dirty="0">
                <a:solidFill>
                  <a:schemeClr val="tx2"/>
                </a:solidFill>
                <a:latin typeface="Cambria" pitchFamily="18" charset="0"/>
              </a:rPr>
              <a:t>Lecture outline</a:t>
            </a:r>
          </a:p>
        </p:txBody>
      </p:sp>
      <p:sp>
        <p:nvSpPr>
          <p:cNvPr id="3075" name="Content Placeholder 2"/>
          <p:cNvSpPr>
            <a:spLocks noGrp="1"/>
          </p:cNvSpPr>
          <p:nvPr>
            <p:ph idx="1"/>
          </p:nvPr>
        </p:nvSpPr>
        <p:spPr>
          <a:xfrm>
            <a:off x="467544" y="1600200"/>
            <a:ext cx="8229600" cy="5257800"/>
          </a:xfrm>
        </p:spPr>
        <p:txBody>
          <a:bodyPr/>
          <a:lstStyle/>
          <a:p>
            <a:pPr marL="514350" indent="-514350" eaLnBrk="1" hangingPunct="1">
              <a:buFont typeface="+mj-lt"/>
              <a:buAutoNum type="arabicPeriod"/>
            </a:pPr>
            <a:r>
              <a:rPr lang="en-GB" sz="1800" dirty="0">
                <a:latin typeface="Cambria" pitchFamily="18" charset="0"/>
              </a:rPr>
              <a:t>In lecture 1 we introduced cross-classified models and a practical example</a:t>
            </a:r>
          </a:p>
          <a:p>
            <a:pPr marL="514350" indent="-514350" eaLnBrk="1" hangingPunct="1">
              <a:buFont typeface="+mj-lt"/>
              <a:buAutoNum type="arabicPeriod"/>
            </a:pPr>
            <a:endParaRPr lang="en-GB" sz="1800" dirty="0">
              <a:latin typeface="Cambria" pitchFamily="18" charset="0"/>
            </a:endParaRPr>
          </a:p>
          <a:p>
            <a:pPr marL="514350" indent="-514350">
              <a:buFont typeface="+mj-lt"/>
              <a:buAutoNum type="arabicPeriod"/>
            </a:pPr>
            <a:r>
              <a:rPr lang="en-GB" dirty="0"/>
              <a:t>In lecture 2 we fitted models to our practical example that illustrated some of the basic concepts of cross-classified modelling</a:t>
            </a:r>
          </a:p>
          <a:p>
            <a:pPr marL="514350" indent="-514350">
              <a:buFont typeface="+mj-lt"/>
              <a:buAutoNum type="arabicPeriod"/>
            </a:pPr>
            <a:endParaRPr lang="en-GB" dirty="0"/>
          </a:p>
          <a:p>
            <a:pPr marL="514350" indent="-514350">
              <a:buFont typeface="+mj-lt"/>
              <a:buAutoNum type="arabicPeriod"/>
            </a:pPr>
            <a:r>
              <a:rPr lang="en-GB" dirty="0"/>
              <a:t>In this lecture we look at 2 further examples which illustrate extensions to the normal response 2 crossed classification example</a:t>
            </a:r>
          </a:p>
          <a:p>
            <a:pPr marL="514350" indent="-514350">
              <a:buFont typeface="+mj-lt"/>
              <a:buAutoNum type="arabicPeriod"/>
            </a:pPr>
            <a:endParaRPr lang="en-GB" dirty="0"/>
          </a:p>
          <a:p>
            <a:pPr marL="514350" indent="-514350">
              <a:buFont typeface="+mj-lt"/>
              <a:buAutoNum type="arabicPeriod"/>
            </a:pPr>
            <a:r>
              <a:rPr lang="en-GB" dirty="0"/>
              <a:t>Example 2 is a medical example of Artificial Insemination data</a:t>
            </a:r>
          </a:p>
          <a:p>
            <a:pPr marL="514350" indent="-514350">
              <a:buFont typeface="+mj-lt"/>
              <a:buAutoNum type="arabicPeriod"/>
            </a:pPr>
            <a:endParaRPr lang="en-GB" sz="1800" dirty="0">
              <a:latin typeface="Cambria" pitchFamily="18" charset="0"/>
            </a:endParaRPr>
          </a:p>
          <a:p>
            <a:pPr marL="514350" indent="-514350">
              <a:buFont typeface="+mj-lt"/>
              <a:buAutoNum type="arabicPeriod"/>
            </a:pPr>
            <a:r>
              <a:rPr lang="en-GB" dirty="0"/>
              <a:t>Example 3 is a biological example of nesting successes of great tits in </a:t>
            </a:r>
            <a:r>
              <a:rPr lang="en-GB" dirty="0" err="1"/>
              <a:t>Wytham</a:t>
            </a:r>
            <a:r>
              <a:rPr lang="en-GB" dirty="0"/>
              <a:t> Woods</a:t>
            </a:r>
          </a:p>
          <a:p>
            <a:pPr marL="514350" indent="-514350">
              <a:buFont typeface="+mj-lt"/>
              <a:buAutoNum type="arabicPeriod"/>
            </a:pPr>
            <a:endParaRPr lang="en-GB" sz="1800" dirty="0">
              <a:latin typeface="Cambria" pitchFamily="18" charset="0"/>
            </a:endParaRPr>
          </a:p>
          <a:p>
            <a:pPr marL="514350" indent="-514350" eaLnBrk="1" hangingPunct="1">
              <a:buFont typeface="+mj-lt"/>
              <a:buAutoNum type="arabicPeriod"/>
            </a:pPr>
            <a:endParaRPr lang="en-GB" sz="1800" dirty="0">
              <a:latin typeface="Cambria" pitchFamily="18" charset="0"/>
            </a:endParaRPr>
          </a:p>
        </p:txBody>
      </p:sp>
    </p:spTree>
    <p:extLst>
      <p:ext uri="{BB962C8B-B14F-4D97-AF65-F5344CB8AC3E}">
        <p14:creationId xmlns:p14="http://schemas.microsoft.com/office/powerpoint/2010/main" val="2632649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C5368-EEA9-43FF-935D-A134A23E8799}"/>
              </a:ext>
            </a:extLst>
          </p:cNvPr>
          <p:cNvSpPr>
            <a:spLocks noGrp="1"/>
          </p:cNvSpPr>
          <p:nvPr>
            <p:ph type="title"/>
          </p:nvPr>
        </p:nvSpPr>
        <p:spPr/>
        <p:txBody>
          <a:bodyPr/>
          <a:lstStyle/>
          <a:p>
            <a:r>
              <a:rPr lang="en-GB" dirty="0"/>
              <a:t>Extensions to the model so far</a:t>
            </a:r>
          </a:p>
        </p:txBody>
      </p:sp>
      <p:sp>
        <p:nvSpPr>
          <p:cNvPr id="3" name="Content Placeholder 2">
            <a:extLst>
              <a:ext uri="{FF2B5EF4-FFF2-40B4-BE49-F238E27FC236}">
                <a16:creationId xmlns:a16="http://schemas.microsoft.com/office/drawing/2014/main" id="{6ADEB5FC-9566-4D92-B39F-92FCA3EDCB8F}"/>
              </a:ext>
            </a:extLst>
          </p:cNvPr>
          <p:cNvSpPr txBox="1">
            <a:spLocks/>
          </p:cNvSpPr>
          <p:nvPr/>
        </p:nvSpPr>
        <p:spPr>
          <a:xfrm>
            <a:off x="457200" y="1600200"/>
            <a:ext cx="8229600" cy="5257800"/>
          </a:xfrm>
          <a:prstGeom prst="rect">
            <a:avLst/>
          </a:prstGeom>
        </p:spPr>
        <p:txBody>
          <a:bodyPr/>
          <a:lstStyle>
            <a:lvl1pPr marL="342900" indent="-342900" algn="l" defTabSz="914400" rtl="0" eaLnBrk="1" latinLnBrk="0" hangingPunct="1">
              <a:spcBef>
                <a:spcPct val="20000"/>
              </a:spcBef>
              <a:buFont typeface="Arial" pitchFamily="34" charset="0"/>
              <a:buChar char="•"/>
              <a:defRPr sz="1800" kern="1200">
                <a:solidFill>
                  <a:schemeClr val="tx1"/>
                </a:solidFill>
                <a:latin typeface="Cambria" pitchFamily="18" charset="0"/>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Cambria" pitchFamily="18" charset="0"/>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solidFill>
                <a:latin typeface="Cambria" pitchFamily="18" charset="0"/>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Cambria" pitchFamily="18" charset="0"/>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Cambria" pitchFamily="18"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GB" dirty="0"/>
              <a:t>The models we have looked at so far have assumed that we have a Normal response model as the data is assumed (approximately) continuous. As with nested models it is possible to fit other responses for example if the data is binary, count or categorical.</a:t>
            </a:r>
          </a:p>
          <a:p>
            <a:endParaRPr lang="en-GB" dirty="0"/>
          </a:p>
          <a:p>
            <a:r>
              <a:rPr lang="en-GB" dirty="0"/>
              <a:t>The example so far has 2 classifications that are crossed with each other (primary school and secondary school). It is of course possible that there are many ways that data can be classified and we may end up with several candidate classifications.</a:t>
            </a:r>
          </a:p>
          <a:p>
            <a:endParaRPr lang="en-GB" dirty="0"/>
          </a:p>
          <a:p>
            <a:r>
              <a:rPr lang="en-GB" dirty="0"/>
              <a:t>We will now explore a couple of extensions that illustrate firstly the breadth of application areas but also these two extensions to binary responses and 3 and 4 higher classifications</a:t>
            </a:r>
          </a:p>
          <a:p>
            <a:endParaRPr lang="en-GB" dirty="0"/>
          </a:p>
          <a:p>
            <a:endParaRPr lang="en-GB" dirty="0"/>
          </a:p>
        </p:txBody>
      </p:sp>
    </p:spTree>
    <p:extLst>
      <p:ext uri="{BB962C8B-B14F-4D97-AF65-F5344CB8AC3E}">
        <p14:creationId xmlns:p14="http://schemas.microsoft.com/office/powerpoint/2010/main" val="2331792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2414F861-087F-4E33-BA4F-A8EAFD15E514}"/>
              </a:ext>
            </a:extLst>
          </p:cNvPr>
          <p:cNvSpPr>
            <a:spLocks noGrp="1" noChangeArrowheads="1"/>
          </p:cNvSpPr>
          <p:nvPr>
            <p:ph type="title"/>
          </p:nvPr>
        </p:nvSpPr>
        <p:spPr>
          <a:xfrm>
            <a:off x="684213" y="476250"/>
            <a:ext cx="7772400" cy="533400"/>
          </a:xfrm>
        </p:spPr>
        <p:txBody>
          <a:bodyPr>
            <a:normAutofit fontScale="90000"/>
          </a:bodyPr>
          <a:lstStyle/>
          <a:p>
            <a:r>
              <a:rPr lang="en-US" altLang="en-US" sz="3200" dirty="0">
                <a:cs typeface="Times New Roman" panose="02020603050405020304" pitchFamily="18" charset="0"/>
              </a:rPr>
              <a:t>Example 2 : Artificial insemination by donor </a:t>
            </a:r>
            <a:endParaRPr lang="en-GB" altLang="en-US" sz="3200" dirty="0">
              <a:cs typeface="Times New Roman" panose="02020603050405020304" pitchFamily="18" charset="0"/>
            </a:endParaRPr>
          </a:p>
        </p:txBody>
      </p:sp>
      <p:sp>
        <p:nvSpPr>
          <p:cNvPr id="10243" name="Rectangle 3">
            <a:extLst>
              <a:ext uri="{FF2B5EF4-FFF2-40B4-BE49-F238E27FC236}">
                <a16:creationId xmlns:a16="http://schemas.microsoft.com/office/drawing/2014/main" id="{50EE0046-F08B-49BF-9E7C-D610C3210EA6}"/>
              </a:ext>
            </a:extLst>
          </p:cNvPr>
          <p:cNvSpPr>
            <a:spLocks noChangeArrowheads="1"/>
          </p:cNvSpPr>
          <p:nvPr/>
        </p:nvSpPr>
        <p:spPr bwMode="auto">
          <a:xfrm>
            <a:off x="1828800" y="2014538"/>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graphicFrame>
        <p:nvGraphicFramePr>
          <p:cNvPr id="10244" name="Object 4">
            <a:extLst>
              <a:ext uri="{FF2B5EF4-FFF2-40B4-BE49-F238E27FC236}">
                <a16:creationId xmlns:a16="http://schemas.microsoft.com/office/drawing/2014/main" id="{A1DE2FA0-5D90-4A77-B103-2B680BD79B9A}"/>
              </a:ext>
            </a:extLst>
          </p:cNvPr>
          <p:cNvGraphicFramePr>
            <a:graphicFrameLocks noChangeAspect="1"/>
          </p:cNvGraphicFramePr>
          <p:nvPr/>
        </p:nvGraphicFramePr>
        <p:xfrm>
          <a:off x="533400" y="3276600"/>
          <a:ext cx="5486400" cy="2828925"/>
        </p:xfrm>
        <a:graphic>
          <a:graphicData uri="http://schemas.openxmlformats.org/presentationml/2006/ole">
            <mc:AlternateContent xmlns:mc="http://schemas.openxmlformats.org/markup-compatibility/2006">
              <mc:Choice xmlns:v="urn:schemas-microsoft-com:vml" Requires="v">
                <p:oleObj r:id="rId2" imgW="5657088" imgH="2913888" progId="Word.Picture.8">
                  <p:embed/>
                </p:oleObj>
              </mc:Choice>
              <mc:Fallback>
                <p:oleObj r:id="rId2" imgW="5657088" imgH="2913888" progId="Word.Picture.8">
                  <p:embed/>
                  <p:pic>
                    <p:nvPicPr>
                      <p:cNvPr id="10244" name="Object 4">
                        <a:extLst>
                          <a:ext uri="{FF2B5EF4-FFF2-40B4-BE49-F238E27FC236}">
                            <a16:creationId xmlns:a16="http://schemas.microsoft.com/office/drawing/2014/main" id="{A1DE2FA0-5D90-4A77-B103-2B680BD79B9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276600"/>
                        <a:ext cx="5486400" cy="2828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245" name="Rectangle 5">
            <a:extLst>
              <a:ext uri="{FF2B5EF4-FFF2-40B4-BE49-F238E27FC236}">
                <a16:creationId xmlns:a16="http://schemas.microsoft.com/office/drawing/2014/main" id="{FEA0D717-0EB4-473B-B5A7-8413300B2DE8}"/>
              </a:ext>
            </a:extLst>
          </p:cNvPr>
          <p:cNvSpPr>
            <a:spLocks noChangeArrowheads="1"/>
          </p:cNvSpPr>
          <p:nvPr/>
        </p:nvSpPr>
        <p:spPr bwMode="auto">
          <a:xfrm>
            <a:off x="685799" y="1066800"/>
            <a:ext cx="752260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altLang="en-US" dirty="0">
                <a:latin typeface="Times New Roman" panose="02020603050405020304" pitchFamily="18" charset="0"/>
                <a:cs typeface="Times New Roman" panose="02020603050405020304" pitchFamily="18" charset="0"/>
              </a:rPr>
              <a:t>Data </a:t>
            </a:r>
            <a:r>
              <a:rPr lang="en-US" altLang="en-US" dirty="0" err="1">
                <a:latin typeface="Times New Roman" panose="02020603050405020304" pitchFamily="18" charset="0"/>
                <a:cs typeface="Times New Roman" panose="02020603050405020304" pitchFamily="18" charset="0"/>
              </a:rPr>
              <a:t>analysed</a:t>
            </a:r>
            <a:r>
              <a:rPr lang="en-US" altLang="en-US" dirty="0">
                <a:latin typeface="Times New Roman" panose="02020603050405020304" pitchFamily="18" charset="0"/>
                <a:cs typeface="Times New Roman" panose="02020603050405020304" pitchFamily="18" charset="0"/>
              </a:rPr>
              <a:t> by </a:t>
            </a:r>
            <a:r>
              <a:rPr lang="en-US" sz="1800" dirty="0" err="1">
                <a:effectLst/>
                <a:latin typeface="Times New Roman" panose="02020603050405020304" pitchFamily="18" charset="0"/>
                <a:ea typeface="Times New Roman" panose="02020603050405020304" pitchFamily="18" charset="0"/>
              </a:rPr>
              <a:t>Echoard</a:t>
            </a:r>
            <a:r>
              <a:rPr lang="en-US" sz="1800" dirty="0">
                <a:effectLst/>
                <a:latin typeface="Times New Roman" panose="02020603050405020304" pitchFamily="18" charset="0"/>
                <a:ea typeface="Times New Roman" panose="02020603050405020304" pitchFamily="18" charset="0"/>
              </a:rPr>
              <a:t> and Clayton (1998) and Clayton and </a:t>
            </a:r>
            <a:r>
              <a:rPr lang="en-US" sz="1800" dirty="0" err="1">
                <a:effectLst/>
                <a:latin typeface="Times New Roman" panose="02020603050405020304" pitchFamily="18" charset="0"/>
                <a:ea typeface="Times New Roman" panose="02020603050405020304" pitchFamily="18" charset="0"/>
              </a:rPr>
              <a:t>Rasbash</a:t>
            </a:r>
            <a:r>
              <a:rPr lang="en-US" sz="1800" dirty="0">
                <a:effectLst/>
                <a:latin typeface="Times New Roman" panose="02020603050405020304" pitchFamily="18" charset="0"/>
                <a:ea typeface="Times New Roman" panose="02020603050405020304" pitchFamily="18" charset="0"/>
              </a:rPr>
              <a:t>(1999) </a:t>
            </a:r>
            <a:r>
              <a:rPr lang="en-US" altLang="en-US" dirty="0">
                <a:latin typeface="Times New Roman" panose="02020603050405020304" pitchFamily="18" charset="0"/>
                <a:cs typeface="Times New Roman" panose="02020603050405020304" pitchFamily="18" charset="0"/>
              </a:rPr>
              <a:t>1901 women 279 donors 1328 donations</a:t>
            </a:r>
          </a:p>
          <a:p>
            <a:pPr eaLnBrk="0" hangingPunct="0"/>
            <a:r>
              <a:rPr lang="en-US" altLang="en-US" dirty="0">
                <a:latin typeface="Times New Roman" panose="02020603050405020304" pitchFamily="18" charset="0"/>
                <a:cs typeface="Times New Roman" panose="02020603050405020304" pitchFamily="18" charset="0"/>
              </a:rPr>
              <a:t>12100 ovulatory cycles</a:t>
            </a:r>
          </a:p>
          <a:p>
            <a:pPr eaLnBrk="0" hangingPunct="0"/>
            <a:r>
              <a:rPr lang="en-US" altLang="en-US" dirty="0">
                <a:latin typeface="Times New Roman" panose="02020603050405020304" pitchFamily="18" charset="0"/>
                <a:cs typeface="Times New Roman" panose="02020603050405020304" pitchFamily="18" charset="0"/>
              </a:rPr>
              <a:t>response is whether conception occurs in a given cycle</a:t>
            </a:r>
            <a:r>
              <a:rPr lang="en-GB" altLang="en-US" dirty="0">
                <a:latin typeface="Times New Roman" panose="02020603050405020304" pitchFamily="18" charset="0"/>
              </a:rPr>
              <a:t> </a:t>
            </a:r>
          </a:p>
        </p:txBody>
      </p:sp>
      <p:sp>
        <p:nvSpPr>
          <p:cNvPr id="10246" name="Text Box 6">
            <a:extLst>
              <a:ext uri="{FF2B5EF4-FFF2-40B4-BE49-F238E27FC236}">
                <a16:creationId xmlns:a16="http://schemas.microsoft.com/office/drawing/2014/main" id="{01324AD4-3E11-4A22-AA37-ACA73522C357}"/>
              </a:ext>
            </a:extLst>
          </p:cNvPr>
          <p:cNvSpPr txBox="1">
            <a:spLocks noChangeArrowheads="1"/>
          </p:cNvSpPr>
          <p:nvPr/>
        </p:nvSpPr>
        <p:spPr bwMode="auto">
          <a:xfrm>
            <a:off x="685800" y="2667000"/>
            <a:ext cx="4876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endParaRPr lang="en-US" altLang="en-US" sz="2400">
              <a:latin typeface="Times New Roman" panose="02020603050405020304" pitchFamily="18" charset="0"/>
            </a:endParaRPr>
          </a:p>
        </p:txBody>
      </p:sp>
      <p:sp>
        <p:nvSpPr>
          <p:cNvPr id="10247" name="Text Box 7">
            <a:extLst>
              <a:ext uri="{FF2B5EF4-FFF2-40B4-BE49-F238E27FC236}">
                <a16:creationId xmlns:a16="http://schemas.microsoft.com/office/drawing/2014/main" id="{BB3AEBA6-17B2-4BF0-9195-CE977ADC3D11}"/>
              </a:ext>
            </a:extLst>
          </p:cNvPr>
          <p:cNvSpPr txBox="1">
            <a:spLocks noChangeArrowheads="1"/>
          </p:cNvSpPr>
          <p:nvPr/>
        </p:nvSpPr>
        <p:spPr bwMode="auto">
          <a:xfrm>
            <a:off x="533400" y="2667000"/>
            <a:ext cx="3505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altLang="en-US">
                <a:latin typeface="Times New Roman" panose="02020603050405020304" pitchFamily="18" charset="0"/>
              </a:rPr>
              <a:t>In terms of a unit diagram:</a:t>
            </a:r>
          </a:p>
        </p:txBody>
      </p:sp>
      <p:grpSp>
        <p:nvGrpSpPr>
          <p:cNvPr id="10248" name="Group 8">
            <a:extLst>
              <a:ext uri="{FF2B5EF4-FFF2-40B4-BE49-F238E27FC236}">
                <a16:creationId xmlns:a16="http://schemas.microsoft.com/office/drawing/2014/main" id="{EFD8E2A8-F1BD-4416-A3C1-C6AAA96ACF33}"/>
              </a:ext>
            </a:extLst>
          </p:cNvPr>
          <p:cNvGrpSpPr>
            <a:grpSpLocks/>
          </p:cNvGrpSpPr>
          <p:nvPr/>
        </p:nvGrpSpPr>
        <p:grpSpPr bwMode="auto">
          <a:xfrm>
            <a:off x="5791200" y="3505200"/>
            <a:ext cx="2852738" cy="2063750"/>
            <a:chOff x="2670" y="10770"/>
            <a:chExt cx="4492" cy="3250"/>
          </a:xfrm>
        </p:grpSpPr>
        <p:sp>
          <p:nvSpPr>
            <p:cNvPr id="10249" name="Text Box 9">
              <a:extLst>
                <a:ext uri="{FF2B5EF4-FFF2-40B4-BE49-F238E27FC236}">
                  <a16:creationId xmlns:a16="http://schemas.microsoft.com/office/drawing/2014/main" id="{1D2E982A-E695-4F9F-83E1-26F016C1172F}"/>
                </a:ext>
              </a:extLst>
            </p:cNvPr>
            <p:cNvSpPr txBox="1">
              <a:spLocks noChangeArrowheads="1"/>
            </p:cNvSpPr>
            <p:nvPr/>
          </p:nvSpPr>
          <p:spPr bwMode="auto">
            <a:xfrm>
              <a:off x="2670" y="10770"/>
              <a:ext cx="1280" cy="480"/>
            </a:xfrm>
            <a:prstGeom prst="rect">
              <a:avLst/>
            </a:prstGeom>
            <a:solidFill>
              <a:srgbClr val="FFFFFF"/>
            </a:solidFill>
            <a:ln w="9525">
              <a:solidFill>
                <a:srgbClr val="000000"/>
              </a:solidFill>
              <a:miter lim="800000"/>
              <a:headEnd/>
              <a:tailEnd/>
            </a:ln>
          </p:spPr>
          <p:txBody>
            <a:bodyPr/>
            <a:lstStyle/>
            <a:p>
              <a:pPr eaLnBrk="0" hangingPunct="0"/>
              <a:r>
                <a:rPr lang="en-US" altLang="en-US" sz="1200">
                  <a:latin typeface="Times New Roman" panose="02020603050405020304" pitchFamily="18" charset="0"/>
                </a:rPr>
                <a:t>Donor</a:t>
              </a:r>
            </a:p>
          </p:txBody>
        </p:sp>
        <p:sp>
          <p:nvSpPr>
            <p:cNvPr id="10250" name="Text Box 10">
              <a:extLst>
                <a:ext uri="{FF2B5EF4-FFF2-40B4-BE49-F238E27FC236}">
                  <a16:creationId xmlns:a16="http://schemas.microsoft.com/office/drawing/2014/main" id="{71DA5995-6F02-43CE-84C4-E4CB9AFA2C50}"/>
                </a:ext>
              </a:extLst>
            </p:cNvPr>
            <p:cNvSpPr txBox="1">
              <a:spLocks noChangeArrowheads="1"/>
            </p:cNvSpPr>
            <p:nvPr/>
          </p:nvSpPr>
          <p:spPr bwMode="auto">
            <a:xfrm>
              <a:off x="5882" y="11860"/>
              <a:ext cx="1280" cy="480"/>
            </a:xfrm>
            <a:prstGeom prst="rect">
              <a:avLst/>
            </a:prstGeom>
            <a:solidFill>
              <a:srgbClr val="FFFFFF"/>
            </a:solidFill>
            <a:ln w="9525">
              <a:solidFill>
                <a:srgbClr val="000000"/>
              </a:solidFill>
              <a:miter lim="800000"/>
              <a:headEnd/>
              <a:tailEnd/>
            </a:ln>
          </p:spPr>
          <p:txBody>
            <a:bodyPr/>
            <a:lstStyle/>
            <a:p>
              <a:pPr eaLnBrk="0" hangingPunct="0"/>
              <a:r>
                <a:rPr lang="en-US" altLang="en-US" sz="1200">
                  <a:latin typeface="Times New Roman" panose="02020603050405020304" pitchFamily="18" charset="0"/>
                </a:rPr>
                <a:t>Woman</a:t>
              </a:r>
            </a:p>
          </p:txBody>
        </p:sp>
        <p:sp>
          <p:nvSpPr>
            <p:cNvPr id="10251" name="Text Box 11">
              <a:extLst>
                <a:ext uri="{FF2B5EF4-FFF2-40B4-BE49-F238E27FC236}">
                  <a16:creationId xmlns:a16="http://schemas.microsoft.com/office/drawing/2014/main" id="{13EDD22E-AEE4-425B-86D8-65007E6D7CDF}"/>
                </a:ext>
              </a:extLst>
            </p:cNvPr>
            <p:cNvSpPr txBox="1">
              <a:spLocks noChangeArrowheads="1"/>
            </p:cNvSpPr>
            <p:nvPr/>
          </p:nvSpPr>
          <p:spPr bwMode="auto">
            <a:xfrm>
              <a:off x="4392" y="13540"/>
              <a:ext cx="1280" cy="480"/>
            </a:xfrm>
            <a:prstGeom prst="rect">
              <a:avLst/>
            </a:prstGeom>
            <a:solidFill>
              <a:srgbClr val="FFFFFF"/>
            </a:solidFill>
            <a:ln w="9525">
              <a:solidFill>
                <a:srgbClr val="000000"/>
              </a:solidFill>
              <a:miter lim="800000"/>
              <a:headEnd/>
              <a:tailEnd/>
            </a:ln>
          </p:spPr>
          <p:txBody>
            <a:bodyPr/>
            <a:lstStyle/>
            <a:p>
              <a:pPr eaLnBrk="0" hangingPunct="0"/>
              <a:r>
                <a:rPr lang="en-US" altLang="en-US" sz="1200">
                  <a:latin typeface="Times New Roman" panose="02020603050405020304" pitchFamily="18" charset="0"/>
                </a:rPr>
                <a:t>Cycle</a:t>
              </a:r>
            </a:p>
          </p:txBody>
        </p:sp>
        <p:sp>
          <p:nvSpPr>
            <p:cNvPr id="10252" name="Text Box 12">
              <a:extLst>
                <a:ext uri="{FF2B5EF4-FFF2-40B4-BE49-F238E27FC236}">
                  <a16:creationId xmlns:a16="http://schemas.microsoft.com/office/drawing/2014/main" id="{47918857-11A8-4B2A-9A82-C058E90BE414}"/>
                </a:ext>
              </a:extLst>
            </p:cNvPr>
            <p:cNvSpPr txBox="1">
              <a:spLocks noChangeArrowheads="1"/>
            </p:cNvSpPr>
            <p:nvPr/>
          </p:nvSpPr>
          <p:spPr bwMode="auto">
            <a:xfrm>
              <a:off x="2670" y="11860"/>
              <a:ext cx="1280" cy="480"/>
            </a:xfrm>
            <a:prstGeom prst="rect">
              <a:avLst/>
            </a:prstGeom>
            <a:solidFill>
              <a:srgbClr val="FFFFFF"/>
            </a:solidFill>
            <a:ln w="9525">
              <a:solidFill>
                <a:srgbClr val="000000"/>
              </a:solidFill>
              <a:miter lim="800000"/>
              <a:headEnd/>
              <a:tailEnd/>
            </a:ln>
          </p:spPr>
          <p:txBody>
            <a:bodyPr/>
            <a:lstStyle/>
            <a:p>
              <a:pPr eaLnBrk="0" hangingPunct="0"/>
              <a:r>
                <a:rPr lang="en-US" altLang="en-US" sz="1200">
                  <a:latin typeface="Times New Roman" panose="02020603050405020304" pitchFamily="18" charset="0"/>
                </a:rPr>
                <a:t>Donation</a:t>
              </a:r>
            </a:p>
          </p:txBody>
        </p:sp>
        <p:sp>
          <p:nvSpPr>
            <p:cNvPr id="10253" name="Line 13">
              <a:extLst>
                <a:ext uri="{FF2B5EF4-FFF2-40B4-BE49-F238E27FC236}">
                  <a16:creationId xmlns:a16="http://schemas.microsoft.com/office/drawing/2014/main" id="{8029E1F2-70AC-4BA1-88D4-94035D1F8A34}"/>
                </a:ext>
              </a:extLst>
            </p:cNvPr>
            <p:cNvSpPr>
              <a:spLocks noChangeShapeType="1"/>
            </p:cNvSpPr>
            <p:nvPr/>
          </p:nvSpPr>
          <p:spPr bwMode="auto">
            <a:xfrm flipH="1" flipV="1">
              <a:off x="3502" y="12400"/>
              <a:ext cx="1418" cy="10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0254" name="Line 14">
              <a:extLst>
                <a:ext uri="{FF2B5EF4-FFF2-40B4-BE49-F238E27FC236}">
                  <a16:creationId xmlns:a16="http://schemas.microsoft.com/office/drawing/2014/main" id="{E71CDC67-AB70-48D4-B90B-8B1616A68722}"/>
                </a:ext>
              </a:extLst>
            </p:cNvPr>
            <p:cNvSpPr>
              <a:spLocks noChangeShapeType="1"/>
            </p:cNvSpPr>
            <p:nvPr/>
          </p:nvSpPr>
          <p:spPr bwMode="auto">
            <a:xfrm flipV="1">
              <a:off x="3230" y="11250"/>
              <a:ext cx="0" cy="61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10255" name="Line 15">
              <a:extLst>
                <a:ext uri="{FF2B5EF4-FFF2-40B4-BE49-F238E27FC236}">
                  <a16:creationId xmlns:a16="http://schemas.microsoft.com/office/drawing/2014/main" id="{80B20AD9-AD9E-4402-9326-1A63CED3B9E6}"/>
                </a:ext>
              </a:extLst>
            </p:cNvPr>
            <p:cNvSpPr>
              <a:spLocks noChangeShapeType="1"/>
            </p:cNvSpPr>
            <p:nvPr/>
          </p:nvSpPr>
          <p:spPr bwMode="auto">
            <a:xfrm flipV="1">
              <a:off x="4920" y="12400"/>
              <a:ext cx="1440" cy="106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grpSp>
      <p:sp>
        <p:nvSpPr>
          <p:cNvPr id="10256" name="Text Box 16">
            <a:extLst>
              <a:ext uri="{FF2B5EF4-FFF2-40B4-BE49-F238E27FC236}">
                <a16:creationId xmlns:a16="http://schemas.microsoft.com/office/drawing/2014/main" id="{017A693F-4A7C-4F2C-92DD-A95A5033A239}"/>
              </a:ext>
            </a:extLst>
          </p:cNvPr>
          <p:cNvSpPr txBox="1">
            <a:spLocks noChangeArrowheads="1"/>
          </p:cNvSpPr>
          <p:nvPr/>
        </p:nvSpPr>
        <p:spPr bwMode="auto">
          <a:xfrm>
            <a:off x="5638800" y="2743200"/>
            <a:ext cx="3505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altLang="en-US">
                <a:latin typeface="Times New Roman" panose="02020603050405020304" pitchFamily="18" charset="0"/>
              </a:rPr>
              <a:t>Or a classification diagram: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08C16FDD-8CBA-45FA-B1DD-1AADCED541AB}"/>
              </a:ext>
            </a:extLst>
          </p:cNvPr>
          <p:cNvSpPr>
            <a:spLocks noGrp="1" noChangeArrowheads="1"/>
          </p:cNvSpPr>
          <p:nvPr>
            <p:ph type="title"/>
          </p:nvPr>
        </p:nvSpPr>
        <p:spPr>
          <a:xfrm>
            <a:off x="457200" y="274638"/>
            <a:ext cx="8229600" cy="533400"/>
          </a:xfrm>
        </p:spPr>
        <p:txBody>
          <a:bodyPr>
            <a:normAutofit fontScale="90000"/>
          </a:bodyPr>
          <a:lstStyle/>
          <a:p>
            <a:r>
              <a:rPr lang="en-GB" altLang="en-US" sz="3200"/>
              <a:t>Model for artificial insemination data</a:t>
            </a:r>
            <a:endParaRPr lang="en-GB" altLang="en-US" sz="2400"/>
          </a:p>
        </p:txBody>
      </p:sp>
      <p:sp>
        <p:nvSpPr>
          <p:cNvPr id="11267" name="Rectangle 3">
            <a:extLst>
              <a:ext uri="{FF2B5EF4-FFF2-40B4-BE49-F238E27FC236}">
                <a16:creationId xmlns:a16="http://schemas.microsoft.com/office/drawing/2014/main" id="{012BD02C-C6BD-4E6C-A3B0-BAA355E4D1C6}"/>
              </a:ext>
            </a:extLst>
          </p:cNvPr>
          <p:cNvSpPr>
            <a:spLocks noChangeArrowheads="1"/>
          </p:cNvSpPr>
          <p:nvPr/>
        </p:nvSpPr>
        <p:spPr bwMode="auto">
          <a:xfrm>
            <a:off x="2571750" y="255746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graphicFrame>
        <p:nvGraphicFramePr>
          <p:cNvPr id="11268" name="Object 4">
            <a:extLst>
              <a:ext uri="{FF2B5EF4-FFF2-40B4-BE49-F238E27FC236}">
                <a16:creationId xmlns:a16="http://schemas.microsoft.com/office/drawing/2014/main" id="{3620E2AC-1313-44BC-9F1B-A29A2E51C8A1}"/>
              </a:ext>
            </a:extLst>
          </p:cNvPr>
          <p:cNvGraphicFramePr>
            <a:graphicFrameLocks noChangeAspect="1"/>
          </p:cNvGraphicFramePr>
          <p:nvPr/>
        </p:nvGraphicFramePr>
        <p:xfrm>
          <a:off x="457200" y="2133600"/>
          <a:ext cx="3759200" cy="1652588"/>
        </p:xfrm>
        <a:graphic>
          <a:graphicData uri="http://schemas.openxmlformats.org/presentationml/2006/ole">
            <mc:AlternateContent xmlns:mc="http://schemas.openxmlformats.org/markup-compatibility/2006">
              <mc:Choice xmlns:v="urn:schemas-microsoft-com:vml" Requires="v">
                <p:oleObj name="Equation" r:id="rId2" imgW="3759120" imgH="1650960" progId="Equation.3">
                  <p:embed/>
                </p:oleObj>
              </mc:Choice>
              <mc:Fallback>
                <p:oleObj name="Equation" r:id="rId2" imgW="3759120" imgH="1650960" progId="Equation.3">
                  <p:embed/>
                  <p:pic>
                    <p:nvPicPr>
                      <p:cNvPr id="11268" name="Object 4">
                        <a:extLst>
                          <a:ext uri="{FF2B5EF4-FFF2-40B4-BE49-F238E27FC236}">
                            <a16:creationId xmlns:a16="http://schemas.microsoft.com/office/drawing/2014/main" id="{3620E2AC-1313-44BC-9F1B-A29A2E51C8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2133600"/>
                        <a:ext cx="3759200" cy="1652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269" name="Text Box 5">
            <a:extLst>
              <a:ext uri="{FF2B5EF4-FFF2-40B4-BE49-F238E27FC236}">
                <a16:creationId xmlns:a16="http://schemas.microsoft.com/office/drawing/2014/main" id="{0CA532E0-B986-46EF-BC9D-C42C3EB6C9BD}"/>
              </a:ext>
            </a:extLst>
          </p:cNvPr>
          <p:cNvSpPr txBox="1">
            <a:spLocks noChangeArrowheads="1"/>
          </p:cNvSpPr>
          <p:nvPr/>
        </p:nvSpPr>
        <p:spPr bwMode="auto">
          <a:xfrm>
            <a:off x="381000" y="1524000"/>
            <a:ext cx="38100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altLang="en-US" sz="2000">
                <a:latin typeface="Times New Roman" panose="02020603050405020304" pitchFamily="18" charset="0"/>
              </a:rPr>
              <a:t>We can write the model as</a:t>
            </a:r>
          </a:p>
        </p:txBody>
      </p:sp>
      <p:grpSp>
        <p:nvGrpSpPr>
          <p:cNvPr id="11270" name="Group 6">
            <a:extLst>
              <a:ext uri="{FF2B5EF4-FFF2-40B4-BE49-F238E27FC236}">
                <a16:creationId xmlns:a16="http://schemas.microsoft.com/office/drawing/2014/main" id="{A14B5AB0-758C-4554-9C71-8B9FCA26270F}"/>
              </a:ext>
            </a:extLst>
          </p:cNvPr>
          <p:cNvGrpSpPr>
            <a:grpSpLocks/>
          </p:cNvGrpSpPr>
          <p:nvPr/>
        </p:nvGrpSpPr>
        <p:grpSpPr bwMode="auto">
          <a:xfrm>
            <a:off x="4419600" y="2057400"/>
            <a:ext cx="4419600" cy="4305300"/>
            <a:chOff x="2064" y="1440"/>
            <a:chExt cx="3264" cy="2712"/>
          </a:xfrm>
        </p:grpSpPr>
        <p:graphicFrame>
          <p:nvGraphicFramePr>
            <p:cNvPr id="11271" name="Object 7">
              <a:extLst>
                <a:ext uri="{FF2B5EF4-FFF2-40B4-BE49-F238E27FC236}">
                  <a16:creationId xmlns:a16="http://schemas.microsoft.com/office/drawing/2014/main" id="{440F135E-5B95-4CAA-BF71-EC79D5FF58E5}"/>
                </a:ext>
              </a:extLst>
            </p:cNvPr>
            <p:cNvGraphicFramePr>
              <a:graphicFrameLocks noChangeAspect="1"/>
            </p:cNvGraphicFramePr>
            <p:nvPr/>
          </p:nvGraphicFramePr>
          <p:xfrm>
            <a:off x="2448" y="3936"/>
            <a:ext cx="276" cy="216"/>
          </p:xfrm>
          <a:graphic>
            <a:graphicData uri="http://schemas.openxmlformats.org/presentationml/2006/ole">
              <mc:AlternateContent xmlns:mc="http://schemas.openxmlformats.org/markup-compatibility/2006">
                <mc:Choice xmlns:v="urn:schemas-microsoft-com:vml" Requires="v">
                  <p:oleObj r:id="rId4" imgW="419100" imgH="330200" progId="Equation.3">
                    <p:embed/>
                  </p:oleObj>
                </mc:Choice>
                <mc:Fallback>
                  <p:oleObj r:id="rId4" imgW="419100" imgH="330200" progId="Equation.3">
                    <p:embed/>
                    <p:pic>
                      <p:nvPicPr>
                        <p:cNvPr id="11271" name="Object 7">
                          <a:extLst>
                            <a:ext uri="{FF2B5EF4-FFF2-40B4-BE49-F238E27FC236}">
                              <a16:creationId xmlns:a16="http://schemas.microsoft.com/office/drawing/2014/main" id="{440F135E-5B95-4CAA-BF71-EC79D5FF58E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48" y="3936"/>
                          <a:ext cx="276" cy="2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nvGrpSpPr>
            <p:cNvPr id="11272" name="Group 8">
              <a:extLst>
                <a:ext uri="{FF2B5EF4-FFF2-40B4-BE49-F238E27FC236}">
                  <a16:creationId xmlns:a16="http://schemas.microsoft.com/office/drawing/2014/main" id="{BED37042-222D-4843-A273-A7C9FAA2A907}"/>
                </a:ext>
              </a:extLst>
            </p:cNvPr>
            <p:cNvGrpSpPr>
              <a:grpSpLocks/>
            </p:cNvGrpSpPr>
            <p:nvPr/>
          </p:nvGrpSpPr>
          <p:grpSpPr bwMode="auto">
            <a:xfrm>
              <a:off x="2064" y="1440"/>
              <a:ext cx="3264" cy="2688"/>
              <a:chOff x="1968" y="1632"/>
              <a:chExt cx="3397" cy="2688"/>
            </a:xfrm>
          </p:grpSpPr>
          <p:grpSp>
            <p:nvGrpSpPr>
              <p:cNvPr id="11273" name="Group 9">
                <a:extLst>
                  <a:ext uri="{FF2B5EF4-FFF2-40B4-BE49-F238E27FC236}">
                    <a16:creationId xmlns:a16="http://schemas.microsoft.com/office/drawing/2014/main" id="{4F4A9C33-FD8C-41B0-BB35-890AC8317642}"/>
                  </a:ext>
                </a:extLst>
              </p:cNvPr>
              <p:cNvGrpSpPr>
                <a:grpSpLocks/>
              </p:cNvGrpSpPr>
              <p:nvPr/>
            </p:nvGrpSpPr>
            <p:grpSpPr bwMode="auto">
              <a:xfrm>
                <a:off x="2352" y="1920"/>
                <a:ext cx="276" cy="2184"/>
                <a:chOff x="2352" y="1920"/>
                <a:chExt cx="276" cy="2184"/>
              </a:xfrm>
            </p:grpSpPr>
            <p:graphicFrame>
              <p:nvGraphicFramePr>
                <p:cNvPr id="11274" name="Object 10">
                  <a:extLst>
                    <a:ext uri="{FF2B5EF4-FFF2-40B4-BE49-F238E27FC236}">
                      <a16:creationId xmlns:a16="http://schemas.microsoft.com/office/drawing/2014/main" id="{56E319EB-ADAE-4707-A2B2-0083E53B5952}"/>
                    </a:ext>
                  </a:extLst>
                </p:cNvPr>
                <p:cNvGraphicFramePr>
                  <a:graphicFrameLocks noChangeAspect="1"/>
                </p:cNvGraphicFramePr>
                <p:nvPr/>
              </p:nvGraphicFramePr>
              <p:xfrm>
                <a:off x="2400" y="1920"/>
                <a:ext cx="138" cy="144"/>
              </p:xfrm>
              <a:graphic>
                <a:graphicData uri="http://schemas.openxmlformats.org/presentationml/2006/ole">
                  <mc:AlternateContent xmlns:mc="http://schemas.openxmlformats.org/markup-compatibility/2006">
                    <mc:Choice xmlns:v="urn:schemas-microsoft-com:vml" Requires="v">
                      <p:oleObj r:id="rId6" imgW="190417" imgH="203112" progId="Equation.2">
                        <p:embed/>
                      </p:oleObj>
                    </mc:Choice>
                    <mc:Fallback>
                      <p:oleObj r:id="rId6" imgW="190417" imgH="203112" progId="Equation.2">
                        <p:embed/>
                        <p:pic>
                          <p:nvPicPr>
                            <p:cNvPr id="11274" name="Object 10">
                              <a:extLst>
                                <a:ext uri="{FF2B5EF4-FFF2-40B4-BE49-F238E27FC236}">
                                  <a16:creationId xmlns:a16="http://schemas.microsoft.com/office/drawing/2014/main" id="{56E319EB-ADAE-4707-A2B2-0083E53B595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00" y="1920"/>
                              <a:ext cx="138" cy="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5" name="Object 11">
                  <a:extLst>
                    <a:ext uri="{FF2B5EF4-FFF2-40B4-BE49-F238E27FC236}">
                      <a16:creationId xmlns:a16="http://schemas.microsoft.com/office/drawing/2014/main" id="{49E64D35-4375-4A1F-8C7B-E512EA20A30C}"/>
                    </a:ext>
                  </a:extLst>
                </p:cNvPr>
                <p:cNvGraphicFramePr>
                  <a:graphicFrameLocks noChangeAspect="1"/>
                </p:cNvGraphicFramePr>
                <p:nvPr/>
              </p:nvGraphicFramePr>
              <p:xfrm>
                <a:off x="2400" y="2160"/>
                <a:ext cx="132" cy="144"/>
              </p:xfrm>
              <a:graphic>
                <a:graphicData uri="http://schemas.openxmlformats.org/presentationml/2006/ole">
                  <mc:AlternateContent xmlns:mc="http://schemas.openxmlformats.org/markup-compatibility/2006">
                    <mc:Choice xmlns:v="urn:schemas-microsoft-com:vml" Requires="v">
                      <p:oleObj r:id="rId8" imgW="177415" imgH="202760" progId="Equation.2">
                        <p:embed/>
                      </p:oleObj>
                    </mc:Choice>
                    <mc:Fallback>
                      <p:oleObj r:id="rId8" imgW="177415" imgH="202760" progId="Equation.2">
                        <p:embed/>
                        <p:pic>
                          <p:nvPicPr>
                            <p:cNvPr id="11275" name="Object 11">
                              <a:extLst>
                                <a:ext uri="{FF2B5EF4-FFF2-40B4-BE49-F238E27FC236}">
                                  <a16:creationId xmlns:a16="http://schemas.microsoft.com/office/drawing/2014/main" id="{49E64D35-4375-4A1F-8C7B-E512EA20A30C}"/>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00" y="2160"/>
                              <a:ext cx="132" cy="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6" name="Object 12">
                  <a:extLst>
                    <a:ext uri="{FF2B5EF4-FFF2-40B4-BE49-F238E27FC236}">
                      <a16:creationId xmlns:a16="http://schemas.microsoft.com/office/drawing/2014/main" id="{C9019154-31FD-4883-B3C0-CEABC45678E1}"/>
                    </a:ext>
                  </a:extLst>
                </p:cNvPr>
                <p:cNvGraphicFramePr>
                  <a:graphicFrameLocks noChangeAspect="1"/>
                </p:cNvGraphicFramePr>
                <p:nvPr/>
              </p:nvGraphicFramePr>
              <p:xfrm>
                <a:off x="2400" y="2352"/>
                <a:ext cx="138" cy="144"/>
              </p:xfrm>
              <a:graphic>
                <a:graphicData uri="http://schemas.openxmlformats.org/presentationml/2006/ole">
                  <mc:AlternateContent xmlns:mc="http://schemas.openxmlformats.org/markup-compatibility/2006">
                    <mc:Choice xmlns:v="urn:schemas-microsoft-com:vml" Requires="v">
                      <p:oleObj r:id="rId10" imgW="190417" imgH="203112" progId="Equation.2">
                        <p:embed/>
                      </p:oleObj>
                    </mc:Choice>
                    <mc:Fallback>
                      <p:oleObj r:id="rId10" imgW="190417" imgH="203112" progId="Equation.2">
                        <p:embed/>
                        <p:pic>
                          <p:nvPicPr>
                            <p:cNvPr id="11276" name="Object 12">
                              <a:extLst>
                                <a:ext uri="{FF2B5EF4-FFF2-40B4-BE49-F238E27FC236}">
                                  <a16:creationId xmlns:a16="http://schemas.microsoft.com/office/drawing/2014/main" id="{C9019154-31FD-4883-B3C0-CEABC45678E1}"/>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00" y="2352"/>
                              <a:ext cx="138" cy="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7" name="Object 13">
                  <a:extLst>
                    <a:ext uri="{FF2B5EF4-FFF2-40B4-BE49-F238E27FC236}">
                      <a16:creationId xmlns:a16="http://schemas.microsoft.com/office/drawing/2014/main" id="{51C1F870-2436-414A-94AD-A67964AD05A0}"/>
                    </a:ext>
                  </a:extLst>
                </p:cNvPr>
                <p:cNvGraphicFramePr>
                  <a:graphicFrameLocks noChangeAspect="1"/>
                </p:cNvGraphicFramePr>
                <p:nvPr/>
              </p:nvGraphicFramePr>
              <p:xfrm>
                <a:off x="2400" y="2592"/>
                <a:ext cx="138" cy="144"/>
              </p:xfrm>
              <a:graphic>
                <a:graphicData uri="http://schemas.openxmlformats.org/presentationml/2006/ole">
                  <mc:AlternateContent xmlns:mc="http://schemas.openxmlformats.org/markup-compatibility/2006">
                    <mc:Choice xmlns:v="urn:schemas-microsoft-com:vml" Requires="v">
                      <p:oleObj r:id="rId12" imgW="190417" imgH="203112" progId="Equation.2">
                        <p:embed/>
                      </p:oleObj>
                    </mc:Choice>
                    <mc:Fallback>
                      <p:oleObj r:id="rId12" imgW="190417" imgH="203112" progId="Equation.2">
                        <p:embed/>
                        <p:pic>
                          <p:nvPicPr>
                            <p:cNvPr id="11277" name="Object 13">
                              <a:extLst>
                                <a:ext uri="{FF2B5EF4-FFF2-40B4-BE49-F238E27FC236}">
                                  <a16:creationId xmlns:a16="http://schemas.microsoft.com/office/drawing/2014/main" id="{51C1F870-2436-414A-94AD-A67964AD05A0}"/>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400" y="2592"/>
                              <a:ext cx="138" cy="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8" name="Object 14">
                  <a:extLst>
                    <a:ext uri="{FF2B5EF4-FFF2-40B4-BE49-F238E27FC236}">
                      <a16:creationId xmlns:a16="http://schemas.microsoft.com/office/drawing/2014/main" id="{F20818E4-1BE9-4913-8A28-68E8E88E2A2B}"/>
                    </a:ext>
                  </a:extLst>
                </p:cNvPr>
                <p:cNvGraphicFramePr>
                  <a:graphicFrameLocks noChangeAspect="1"/>
                </p:cNvGraphicFramePr>
                <p:nvPr/>
              </p:nvGraphicFramePr>
              <p:xfrm>
                <a:off x="2400" y="2784"/>
                <a:ext cx="138" cy="144"/>
              </p:xfrm>
              <a:graphic>
                <a:graphicData uri="http://schemas.openxmlformats.org/presentationml/2006/ole">
                  <mc:AlternateContent xmlns:mc="http://schemas.openxmlformats.org/markup-compatibility/2006">
                    <mc:Choice xmlns:v="urn:schemas-microsoft-com:vml" Requires="v">
                      <p:oleObj r:id="rId14" imgW="190417" imgH="203112" progId="Equation.2">
                        <p:embed/>
                      </p:oleObj>
                    </mc:Choice>
                    <mc:Fallback>
                      <p:oleObj r:id="rId14" imgW="190417" imgH="203112" progId="Equation.2">
                        <p:embed/>
                        <p:pic>
                          <p:nvPicPr>
                            <p:cNvPr id="11278" name="Object 14">
                              <a:extLst>
                                <a:ext uri="{FF2B5EF4-FFF2-40B4-BE49-F238E27FC236}">
                                  <a16:creationId xmlns:a16="http://schemas.microsoft.com/office/drawing/2014/main" id="{F20818E4-1BE9-4913-8A28-68E8E88E2A2B}"/>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400" y="2784"/>
                              <a:ext cx="138" cy="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9" name="Object 15">
                  <a:extLst>
                    <a:ext uri="{FF2B5EF4-FFF2-40B4-BE49-F238E27FC236}">
                      <a16:creationId xmlns:a16="http://schemas.microsoft.com/office/drawing/2014/main" id="{9E62F207-8858-46CF-9042-C725541833D4}"/>
                    </a:ext>
                  </a:extLst>
                </p:cNvPr>
                <p:cNvGraphicFramePr>
                  <a:graphicFrameLocks noChangeAspect="1"/>
                </p:cNvGraphicFramePr>
                <p:nvPr/>
              </p:nvGraphicFramePr>
              <p:xfrm>
                <a:off x="2400" y="3024"/>
                <a:ext cx="138" cy="144"/>
              </p:xfrm>
              <a:graphic>
                <a:graphicData uri="http://schemas.openxmlformats.org/presentationml/2006/ole">
                  <mc:AlternateContent xmlns:mc="http://schemas.openxmlformats.org/markup-compatibility/2006">
                    <mc:Choice xmlns:v="urn:schemas-microsoft-com:vml" Requires="v">
                      <p:oleObj r:id="rId16" imgW="190417" imgH="203112" progId="Equation.2">
                        <p:embed/>
                      </p:oleObj>
                    </mc:Choice>
                    <mc:Fallback>
                      <p:oleObj r:id="rId16" imgW="190417" imgH="203112" progId="Equation.2">
                        <p:embed/>
                        <p:pic>
                          <p:nvPicPr>
                            <p:cNvPr id="11279" name="Object 15">
                              <a:extLst>
                                <a:ext uri="{FF2B5EF4-FFF2-40B4-BE49-F238E27FC236}">
                                  <a16:creationId xmlns:a16="http://schemas.microsoft.com/office/drawing/2014/main" id="{9E62F207-8858-46CF-9042-C725541833D4}"/>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400" y="3024"/>
                              <a:ext cx="138" cy="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80" name="Object 16">
                  <a:extLst>
                    <a:ext uri="{FF2B5EF4-FFF2-40B4-BE49-F238E27FC236}">
                      <a16:creationId xmlns:a16="http://schemas.microsoft.com/office/drawing/2014/main" id="{3944D09B-1711-4EB1-9B9E-D44E70164D20}"/>
                    </a:ext>
                  </a:extLst>
                </p:cNvPr>
                <p:cNvGraphicFramePr>
                  <a:graphicFrameLocks noChangeAspect="1"/>
                </p:cNvGraphicFramePr>
                <p:nvPr/>
              </p:nvGraphicFramePr>
              <p:xfrm>
                <a:off x="2400" y="3264"/>
                <a:ext cx="138" cy="144"/>
              </p:xfrm>
              <a:graphic>
                <a:graphicData uri="http://schemas.openxmlformats.org/presentationml/2006/ole">
                  <mc:AlternateContent xmlns:mc="http://schemas.openxmlformats.org/markup-compatibility/2006">
                    <mc:Choice xmlns:v="urn:schemas-microsoft-com:vml" Requires="v">
                      <p:oleObj r:id="rId18" imgW="190417" imgH="203112" progId="Equation.2">
                        <p:embed/>
                      </p:oleObj>
                    </mc:Choice>
                    <mc:Fallback>
                      <p:oleObj r:id="rId18" imgW="190417" imgH="203112" progId="Equation.2">
                        <p:embed/>
                        <p:pic>
                          <p:nvPicPr>
                            <p:cNvPr id="11280" name="Object 16">
                              <a:extLst>
                                <a:ext uri="{FF2B5EF4-FFF2-40B4-BE49-F238E27FC236}">
                                  <a16:creationId xmlns:a16="http://schemas.microsoft.com/office/drawing/2014/main" id="{3944D09B-1711-4EB1-9B9E-D44E70164D20}"/>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400" y="3264"/>
                              <a:ext cx="138" cy="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81" name="Object 17">
                  <a:extLst>
                    <a:ext uri="{FF2B5EF4-FFF2-40B4-BE49-F238E27FC236}">
                      <a16:creationId xmlns:a16="http://schemas.microsoft.com/office/drawing/2014/main" id="{E18A9640-D299-4C18-8163-A083B51943FA}"/>
                    </a:ext>
                  </a:extLst>
                </p:cNvPr>
                <p:cNvGraphicFramePr>
                  <a:graphicFrameLocks noChangeAspect="1"/>
                </p:cNvGraphicFramePr>
                <p:nvPr/>
              </p:nvGraphicFramePr>
              <p:xfrm>
                <a:off x="2400" y="3504"/>
                <a:ext cx="138" cy="144"/>
              </p:xfrm>
              <a:graphic>
                <a:graphicData uri="http://schemas.openxmlformats.org/presentationml/2006/ole">
                  <mc:AlternateContent xmlns:mc="http://schemas.openxmlformats.org/markup-compatibility/2006">
                    <mc:Choice xmlns:v="urn:schemas-microsoft-com:vml" Requires="v">
                      <p:oleObj r:id="rId20" imgW="190417" imgH="203112" progId="Equation.2">
                        <p:embed/>
                      </p:oleObj>
                    </mc:Choice>
                    <mc:Fallback>
                      <p:oleObj r:id="rId20" imgW="190417" imgH="203112" progId="Equation.2">
                        <p:embed/>
                        <p:pic>
                          <p:nvPicPr>
                            <p:cNvPr id="11281" name="Object 17">
                              <a:extLst>
                                <a:ext uri="{FF2B5EF4-FFF2-40B4-BE49-F238E27FC236}">
                                  <a16:creationId xmlns:a16="http://schemas.microsoft.com/office/drawing/2014/main" id="{E18A9640-D299-4C18-8163-A083B51943FA}"/>
                                </a:ext>
                              </a:extLst>
                            </p:cNvPr>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400" y="3504"/>
                              <a:ext cx="138" cy="1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82" name="Object 18">
                  <a:extLst>
                    <a:ext uri="{FF2B5EF4-FFF2-40B4-BE49-F238E27FC236}">
                      <a16:creationId xmlns:a16="http://schemas.microsoft.com/office/drawing/2014/main" id="{CEF8E58E-C700-4F25-BA7E-146BE428F5A6}"/>
                    </a:ext>
                  </a:extLst>
                </p:cNvPr>
                <p:cNvGraphicFramePr>
                  <a:graphicFrameLocks noChangeAspect="1"/>
                </p:cNvGraphicFramePr>
                <p:nvPr/>
              </p:nvGraphicFramePr>
              <p:xfrm>
                <a:off x="2352" y="3648"/>
                <a:ext cx="276" cy="216"/>
              </p:xfrm>
              <a:graphic>
                <a:graphicData uri="http://schemas.openxmlformats.org/presentationml/2006/ole">
                  <mc:AlternateContent xmlns:mc="http://schemas.openxmlformats.org/markup-compatibility/2006">
                    <mc:Choice xmlns:v="urn:schemas-microsoft-com:vml" Requires="v">
                      <p:oleObj r:id="rId22" imgW="419100" imgH="330200" progId="Equation.3">
                        <p:embed/>
                      </p:oleObj>
                    </mc:Choice>
                    <mc:Fallback>
                      <p:oleObj r:id="rId22" imgW="419100" imgH="330200" progId="Equation.3">
                        <p:embed/>
                        <p:pic>
                          <p:nvPicPr>
                            <p:cNvPr id="11282" name="Object 18">
                              <a:extLst>
                                <a:ext uri="{FF2B5EF4-FFF2-40B4-BE49-F238E27FC236}">
                                  <a16:creationId xmlns:a16="http://schemas.microsoft.com/office/drawing/2014/main" id="{CEF8E58E-C700-4F25-BA7E-146BE428F5A6}"/>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352" y="3648"/>
                              <a:ext cx="276" cy="2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83" name="Object 19">
                  <a:extLst>
                    <a:ext uri="{FF2B5EF4-FFF2-40B4-BE49-F238E27FC236}">
                      <a16:creationId xmlns:a16="http://schemas.microsoft.com/office/drawing/2014/main" id="{3C005A5A-2DE3-476B-8B64-630946C8D0A1}"/>
                    </a:ext>
                  </a:extLst>
                </p:cNvPr>
                <p:cNvGraphicFramePr>
                  <a:graphicFrameLocks noChangeAspect="1"/>
                </p:cNvGraphicFramePr>
                <p:nvPr/>
              </p:nvGraphicFramePr>
              <p:xfrm>
                <a:off x="2352" y="3888"/>
                <a:ext cx="270" cy="216"/>
              </p:xfrm>
              <a:graphic>
                <a:graphicData uri="http://schemas.openxmlformats.org/presentationml/2006/ole">
                  <mc:AlternateContent xmlns:mc="http://schemas.openxmlformats.org/markup-compatibility/2006">
                    <mc:Choice xmlns:v="urn:schemas-microsoft-com:vml" Requires="v">
                      <p:oleObj r:id="rId24" imgW="406224" imgH="330057" progId="Equation.3">
                        <p:embed/>
                      </p:oleObj>
                    </mc:Choice>
                    <mc:Fallback>
                      <p:oleObj r:id="rId24" imgW="406224" imgH="330057" progId="Equation.3">
                        <p:embed/>
                        <p:pic>
                          <p:nvPicPr>
                            <p:cNvPr id="11283" name="Object 19">
                              <a:extLst>
                                <a:ext uri="{FF2B5EF4-FFF2-40B4-BE49-F238E27FC236}">
                                  <a16:creationId xmlns:a16="http://schemas.microsoft.com/office/drawing/2014/main" id="{3C005A5A-2DE3-476B-8B64-630946C8D0A1}"/>
                                </a:ext>
                              </a:extLst>
                            </p:cNvPr>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2352" y="3888"/>
                              <a:ext cx="270" cy="2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grpSp>
            <p:nvGrpSpPr>
              <p:cNvPr id="11284" name="Group 20">
                <a:extLst>
                  <a:ext uri="{FF2B5EF4-FFF2-40B4-BE49-F238E27FC236}">
                    <a16:creationId xmlns:a16="http://schemas.microsoft.com/office/drawing/2014/main" id="{53FE99AE-573C-46DF-B2CC-0DB47E98DBB7}"/>
                  </a:ext>
                </a:extLst>
              </p:cNvPr>
              <p:cNvGrpSpPr>
                <a:grpSpLocks/>
              </p:cNvGrpSpPr>
              <p:nvPr/>
            </p:nvGrpSpPr>
            <p:grpSpPr bwMode="auto">
              <a:xfrm>
                <a:off x="1968" y="1632"/>
                <a:ext cx="3397" cy="2688"/>
                <a:chOff x="0" y="0"/>
                <a:chExt cx="3397" cy="4836"/>
              </a:xfrm>
            </p:grpSpPr>
            <p:grpSp>
              <p:nvGrpSpPr>
                <p:cNvPr id="11285" name="Group 21">
                  <a:extLst>
                    <a:ext uri="{FF2B5EF4-FFF2-40B4-BE49-F238E27FC236}">
                      <a16:creationId xmlns:a16="http://schemas.microsoft.com/office/drawing/2014/main" id="{3B611FCE-DDA3-4DFA-9EAE-40AC3F28AEC7}"/>
                    </a:ext>
                  </a:extLst>
                </p:cNvPr>
                <p:cNvGrpSpPr>
                  <a:grpSpLocks/>
                </p:cNvGrpSpPr>
                <p:nvPr/>
              </p:nvGrpSpPr>
              <p:grpSpPr bwMode="auto">
                <a:xfrm>
                  <a:off x="0" y="0"/>
                  <a:ext cx="753" cy="403"/>
                  <a:chOff x="0" y="0"/>
                  <a:chExt cx="753" cy="403"/>
                </a:xfrm>
              </p:grpSpPr>
              <p:sp>
                <p:nvSpPr>
                  <p:cNvPr id="11286" name="Rectangle 22">
                    <a:extLst>
                      <a:ext uri="{FF2B5EF4-FFF2-40B4-BE49-F238E27FC236}">
                        <a16:creationId xmlns:a16="http://schemas.microsoft.com/office/drawing/2014/main" id="{9900A47C-9A71-41B2-9DA6-D9FB84531C90}"/>
                      </a:ext>
                    </a:extLst>
                  </p:cNvPr>
                  <p:cNvSpPr>
                    <a:spLocks noChangeArrowheads="1"/>
                  </p:cNvSpPr>
                  <p:nvPr/>
                </p:nvSpPr>
                <p:spPr bwMode="auto">
                  <a:xfrm>
                    <a:off x="43" y="0"/>
                    <a:ext cx="667"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fr-FR" altLang="en-US" sz="1200">
                        <a:latin typeface="Times New Roman" panose="02020603050405020304" pitchFamily="18" charset="0"/>
                        <a:cs typeface="Times New Roman" panose="02020603050405020304" pitchFamily="18" charset="0"/>
                      </a:rPr>
                      <a:t>Parameter</a:t>
                    </a:r>
                    <a:endParaRPr lang="en-US" altLang="en-US" sz="1200">
                      <a:latin typeface="Times New Roman" panose="02020603050405020304" pitchFamily="18" charset="0"/>
                      <a:cs typeface="Times New Roman" panose="02020603050405020304" pitchFamily="18" charset="0"/>
                    </a:endParaRPr>
                  </a:p>
                  <a:p>
                    <a:pPr eaLnBrk="0" hangingPunct="0"/>
                    <a:endParaRPr lang="en-US" altLang="en-US" sz="2400">
                      <a:latin typeface="Times New Roman" panose="02020603050405020304" pitchFamily="18" charset="0"/>
                    </a:endParaRPr>
                  </a:p>
                </p:txBody>
              </p:sp>
              <p:sp>
                <p:nvSpPr>
                  <p:cNvPr id="11287" name="Rectangle 23">
                    <a:extLst>
                      <a:ext uri="{FF2B5EF4-FFF2-40B4-BE49-F238E27FC236}">
                        <a16:creationId xmlns:a16="http://schemas.microsoft.com/office/drawing/2014/main" id="{A611DC6D-DD48-40A2-9ABF-5677BD9BD4A9}"/>
                      </a:ext>
                    </a:extLst>
                  </p:cNvPr>
                  <p:cNvSpPr>
                    <a:spLocks noChangeArrowheads="1"/>
                  </p:cNvSpPr>
                  <p:nvPr/>
                </p:nvSpPr>
                <p:spPr bwMode="auto">
                  <a:xfrm>
                    <a:off x="0" y="0"/>
                    <a:ext cx="753"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288" name="Group 24">
                  <a:extLst>
                    <a:ext uri="{FF2B5EF4-FFF2-40B4-BE49-F238E27FC236}">
                      <a16:creationId xmlns:a16="http://schemas.microsoft.com/office/drawing/2014/main" id="{A28899EC-2B35-4FE4-B2A7-0027229CB4D4}"/>
                    </a:ext>
                  </a:extLst>
                </p:cNvPr>
                <p:cNvGrpSpPr>
                  <a:grpSpLocks/>
                </p:cNvGrpSpPr>
                <p:nvPr/>
              </p:nvGrpSpPr>
              <p:grpSpPr bwMode="auto">
                <a:xfrm>
                  <a:off x="753" y="0"/>
                  <a:ext cx="1802" cy="403"/>
                  <a:chOff x="753" y="0"/>
                  <a:chExt cx="1802" cy="403"/>
                </a:xfrm>
              </p:grpSpPr>
              <p:sp>
                <p:nvSpPr>
                  <p:cNvPr id="11289" name="Rectangle 25">
                    <a:extLst>
                      <a:ext uri="{FF2B5EF4-FFF2-40B4-BE49-F238E27FC236}">
                        <a16:creationId xmlns:a16="http://schemas.microsoft.com/office/drawing/2014/main" id="{0879711A-F8AC-48C4-A968-9E8DC8EF0F4B}"/>
                      </a:ext>
                    </a:extLst>
                  </p:cNvPr>
                  <p:cNvSpPr>
                    <a:spLocks noChangeArrowheads="1"/>
                  </p:cNvSpPr>
                  <p:nvPr/>
                </p:nvSpPr>
                <p:spPr bwMode="auto">
                  <a:xfrm>
                    <a:off x="796" y="0"/>
                    <a:ext cx="171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bIns="0"/>
                  <a:lstStyle/>
                  <a:p>
                    <a:r>
                      <a:rPr lang="fr-FR" altLang="en-US" sz="1200" b="1">
                        <a:latin typeface="Times New Roman" panose="02020603050405020304" pitchFamily="18" charset="0"/>
                        <a:cs typeface="Times New Roman" panose="02020603050405020304" pitchFamily="18" charset="0"/>
                      </a:rPr>
                      <a:t>Description</a:t>
                    </a:r>
                    <a:endParaRPr lang="en-US" altLang="en-US" sz="2000" b="1">
                      <a:latin typeface="Times New Roman" panose="02020603050405020304" pitchFamily="18" charset="0"/>
                      <a:cs typeface="Times New Roman" panose="02020603050405020304" pitchFamily="18" charset="0"/>
                    </a:endParaRPr>
                  </a:p>
                  <a:p>
                    <a:pPr eaLnBrk="0" hangingPunct="0"/>
                    <a:endParaRPr lang="en-US" altLang="en-US" sz="2400">
                      <a:latin typeface="Times New Roman" panose="02020603050405020304" pitchFamily="18" charset="0"/>
                    </a:endParaRPr>
                  </a:p>
                </p:txBody>
              </p:sp>
              <p:sp>
                <p:nvSpPr>
                  <p:cNvPr id="11290" name="Rectangle 26">
                    <a:extLst>
                      <a:ext uri="{FF2B5EF4-FFF2-40B4-BE49-F238E27FC236}">
                        <a16:creationId xmlns:a16="http://schemas.microsoft.com/office/drawing/2014/main" id="{42350B86-2A82-4971-B690-B28A10E3BB02}"/>
                      </a:ext>
                    </a:extLst>
                  </p:cNvPr>
                  <p:cNvSpPr>
                    <a:spLocks noChangeArrowheads="1"/>
                  </p:cNvSpPr>
                  <p:nvPr/>
                </p:nvSpPr>
                <p:spPr bwMode="auto">
                  <a:xfrm>
                    <a:off x="753" y="0"/>
                    <a:ext cx="180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291" name="Group 27">
                  <a:extLst>
                    <a:ext uri="{FF2B5EF4-FFF2-40B4-BE49-F238E27FC236}">
                      <a16:creationId xmlns:a16="http://schemas.microsoft.com/office/drawing/2014/main" id="{6FBFD359-FD7A-4B04-B333-AF41E97167FC}"/>
                    </a:ext>
                  </a:extLst>
                </p:cNvPr>
                <p:cNvGrpSpPr>
                  <a:grpSpLocks/>
                </p:cNvGrpSpPr>
                <p:nvPr/>
              </p:nvGrpSpPr>
              <p:grpSpPr bwMode="auto">
                <a:xfrm>
                  <a:off x="2555" y="0"/>
                  <a:ext cx="842" cy="403"/>
                  <a:chOff x="2555" y="0"/>
                  <a:chExt cx="842" cy="403"/>
                </a:xfrm>
              </p:grpSpPr>
              <p:sp>
                <p:nvSpPr>
                  <p:cNvPr id="11292" name="Rectangle 28">
                    <a:extLst>
                      <a:ext uri="{FF2B5EF4-FFF2-40B4-BE49-F238E27FC236}">
                        <a16:creationId xmlns:a16="http://schemas.microsoft.com/office/drawing/2014/main" id="{3DAFB2E4-2962-46F2-91A0-861717A2ACDF}"/>
                      </a:ext>
                    </a:extLst>
                  </p:cNvPr>
                  <p:cNvSpPr>
                    <a:spLocks noChangeArrowheads="1"/>
                  </p:cNvSpPr>
                  <p:nvPr/>
                </p:nvSpPr>
                <p:spPr bwMode="auto">
                  <a:xfrm>
                    <a:off x="2598" y="0"/>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fr-FR" altLang="en-US" sz="1200">
                        <a:latin typeface="Times New Roman" panose="02020603050405020304" pitchFamily="18" charset="0"/>
                        <a:cs typeface="Times New Roman" panose="02020603050405020304" pitchFamily="18" charset="0"/>
                      </a:rPr>
                      <a:t>Estimate(se)</a:t>
                    </a:r>
                    <a:endParaRPr lang="en-US" altLang="en-US" sz="1200">
                      <a:latin typeface="Times New Roman" panose="02020603050405020304" pitchFamily="18" charset="0"/>
                      <a:cs typeface="Times New Roman" panose="02020603050405020304" pitchFamily="18" charset="0"/>
                    </a:endParaRPr>
                  </a:p>
                  <a:p>
                    <a:pPr eaLnBrk="0" hangingPunct="0"/>
                    <a:endParaRPr lang="en-US" altLang="en-US" sz="2400">
                      <a:latin typeface="Times New Roman" panose="02020603050405020304" pitchFamily="18" charset="0"/>
                    </a:endParaRPr>
                  </a:p>
                </p:txBody>
              </p:sp>
              <p:sp>
                <p:nvSpPr>
                  <p:cNvPr id="11293" name="Rectangle 29">
                    <a:extLst>
                      <a:ext uri="{FF2B5EF4-FFF2-40B4-BE49-F238E27FC236}">
                        <a16:creationId xmlns:a16="http://schemas.microsoft.com/office/drawing/2014/main" id="{338F8C60-EE1E-43C5-99B2-13B068446C98}"/>
                      </a:ext>
                    </a:extLst>
                  </p:cNvPr>
                  <p:cNvSpPr>
                    <a:spLocks noChangeArrowheads="1"/>
                  </p:cNvSpPr>
                  <p:nvPr/>
                </p:nvSpPr>
                <p:spPr bwMode="auto">
                  <a:xfrm>
                    <a:off x="2555" y="0"/>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294" name="Group 30">
                  <a:extLst>
                    <a:ext uri="{FF2B5EF4-FFF2-40B4-BE49-F238E27FC236}">
                      <a16:creationId xmlns:a16="http://schemas.microsoft.com/office/drawing/2014/main" id="{1DAD344C-4CA3-45B2-9CF2-74D8D59F1B93}"/>
                    </a:ext>
                  </a:extLst>
                </p:cNvPr>
                <p:cNvGrpSpPr>
                  <a:grpSpLocks/>
                </p:cNvGrpSpPr>
                <p:nvPr/>
              </p:nvGrpSpPr>
              <p:grpSpPr bwMode="auto">
                <a:xfrm>
                  <a:off x="0" y="403"/>
                  <a:ext cx="753" cy="403"/>
                  <a:chOff x="0" y="403"/>
                  <a:chExt cx="753" cy="403"/>
                </a:xfrm>
              </p:grpSpPr>
              <p:sp>
                <p:nvSpPr>
                  <p:cNvPr id="11295" name="Rectangle 31">
                    <a:extLst>
                      <a:ext uri="{FF2B5EF4-FFF2-40B4-BE49-F238E27FC236}">
                        <a16:creationId xmlns:a16="http://schemas.microsoft.com/office/drawing/2014/main" id="{87A3F52E-F445-4FF1-8579-9F206B5232FB}"/>
                      </a:ext>
                    </a:extLst>
                  </p:cNvPr>
                  <p:cNvSpPr>
                    <a:spLocks noChangeArrowheads="1" noTextEdit="1"/>
                  </p:cNvSpPr>
                  <p:nvPr/>
                </p:nvSpPr>
                <p:spPr bwMode="auto">
                  <a:xfrm>
                    <a:off x="43" y="403"/>
                    <a:ext cx="667"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
                <p:nvSpPr>
                  <p:cNvPr id="11296" name="Rectangle 32">
                    <a:extLst>
                      <a:ext uri="{FF2B5EF4-FFF2-40B4-BE49-F238E27FC236}">
                        <a16:creationId xmlns:a16="http://schemas.microsoft.com/office/drawing/2014/main" id="{8AF5D508-A58E-4DED-910C-0A6599C37DE7}"/>
                      </a:ext>
                    </a:extLst>
                  </p:cNvPr>
                  <p:cNvSpPr>
                    <a:spLocks noChangeArrowheads="1"/>
                  </p:cNvSpPr>
                  <p:nvPr/>
                </p:nvSpPr>
                <p:spPr bwMode="auto">
                  <a:xfrm>
                    <a:off x="0" y="403"/>
                    <a:ext cx="753"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297" name="Group 33">
                  <a:extLst>
                    <a:ext uri="{FF2B5EF4-FFF2-40B4-BE49-F238E27FC236}">
                      <a16:creationId xmlns:a16="http://schemas.microsoft.com/office/drawing/2014/main" id="{400E653D-2103-4789-BD1A-D2D72F25F341}"/>
                    </a:ext>
                  </a:extLst>
                </p:cNvPr>
                <p:cNvGrpSpPr>
                  <a:grpSpLocks/>
                </p:cNvGrpSpPr>
                <p:nvPr/>
              </p:nvGrpSpPr>
              <p:grpSpPr bwMode="auto">
                <a:xfrm>
                  <a:off x="753" y="403"/>
                  <a:ext cx="1802" cy="403"/>
                  <a:chOff x="753" y="403"/>
                  <a:chExt cx="1802" cy="403"/>
                </a:xfrm>
              </p:grpSpPr>
              <p:sp>
                <p:nvSpPr>
                  <p:cNvPr id="11298" name="Rectangle 34">
                    <a:extLst>
                      <a:ext uri="{FF2B5EF4-FFF2-40B4-BE49-F238E27FC236}">
                        <a16:creationId xmlns:a16="http://schemas.microsoft.com/office/drawing/2014/main" id="{2D69C1AE-C070-47F6-8113-0E54E200E288}"/>
                      </a:ext>
                    </a:extLst>
                  </p:cNvPr>
                  <p:cNvSpPr>
                    <a:spLocks noChangeArrowheads="1"/>
                  </p:cNvSpPr>
                  <p:nvPr/>
                </p:nvSpPr>
                <p:spPr bwMode="auto">
                  <a:xfrm>
                    <a:off x="796" y="403"/>
                    <a:ext cx="171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1200">
                        <a:latin typeface="Times New Roman" panose="02020603050405020304" pitchFamily="18" charset="0"/>
                        <a:cs typeface="Times New Roman" panose="02020603050405020304" pitchFamily="18" charset="0"/>
                      </a:rPr>
                      <a:t>intercept</a:t>
                    </a:r>
                  </a:p>
                  <a:p>
                    <a:pPr eaLnBrk="0" hangingPunct="0"/>
                    <a:endParaRPr lang="en-US" altLang="en-US" sz="2400">
                      <a:latin typeface="Times New Roman" panose="02020603050405020304" pitchFamily="18" charset="0"/>
                    </a:endParaRPr>
                  </a:p>
                </p:txBody>
              </p:sp>
              <p:sp>
                <p:nvSpPr>
                  <p:cNvPr id="11299" name="Rectangle 35">
                    <a:extLst>
                      <a:ext uri="{FF2B5EF4-FFF2-40B4-BE49-F238E27FC236}">
                        <a16:creationId xmlns:a16="http://schemas.microsoft.com/office/drawing/2014/main" id="{70ADFF3A-BB2B-4864-902D-65AAC56A1981}"/>
                      </a:ext>
                    </a:extLst>
                  </p:cNvPr>
                  <p:cNvSpPr>
                    <a:spLocks noChangeArrowheads="1"/>
                  </p:cNvSpPr>
                  <p:nvPr/>
                </p:nvSpPr>
                <p:spPr bwMode="auto">
                  <a:xfrm>
                    <a:off x="753" y="403"/>
                    <a:ext cx="180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00" name="Group 36">
                  <a:extLst>
                    <a:ext uri="{FF2B5EF4-FFF2-40B4-BE49-F238E27FC236}">
                      <a16:creationId xmlns:a16="http://schemas.microsoft.com/office/drawing/2014/main" id="{E6689190-E0D7-4545-9830-CAFFE0590EFD}"/>
                    </a:ext>
                  </a:extLst>
                </p:cNvPr>
                <p:cNvGrpSpPr>
                  <a:grpSpLocks/>
                </p:cNvGrpSpPr>
                <p:nvPr/>
              </p:nvGrpSpPr>
              <p:grpSpPr bwMode="auto">
                <a:xfrm>
                  <a:off x="2555" y="403"/>
                  <a:ext cx="842" cy="403"/>
                  <a:chOff x="2555" y="403"/>
                  <a:chExt cx="842" cy="403"/>
                </a:xfrm>
              </p:grpSpPr>
              <p:sp>
                <p:nvSpPr>
                  <p:cNvPr id="11301" name="Rectangle 37">
                    <a:extLst>
                      <a:ext uri="{FF2B5EF4-FFF2-40B4-BE49-F238E27FC236}">
                        <a16:creationId xmlns:a16="http://schemas.microsoft.com/office/drawing/2014/main" id="{F2CC81A0-EF37-492C-BCD7-6EFA03C38A14}"/>
                      </a:ext>
                    </a:extLst>
                  </p:cNvPr>
                  <p:cNvSpPr>
                    <a:spLocks noChangeArrowheads="1"/>
                  </p:cNvSpPr>
                  <p:nvPr/>
                </p:nvSpPr>
                <p:spPr bwMode="auto">
                  <a:xfrm>
                    <a:off x="2598" y="403"/>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altLang="en-US" sz="1200">
                        <a:latin typeface="Times New Roman" panose="02020603050405020304" pitchFamily="18" charset="0"/>
                        <a:cs typeface="Times New Roman" panose="02020603050405020304" pitchFamily="18" charset="0"/>
                      </a:rPr>
                      <a:t>-4.04(2.30)</a:t>
                    </a:r>
                  </a:p>
                  <a:p>
                    <a:pPr algn="r" eaLnBrk="0" hangingPunct="0"/>
                    <a:endParaRPr lang="en-US" altLang="en-US" sz="2400">
                      <a:latin typeface="Times New Roman" panose="02020603050405020304" pitchFamily="18" charset="0"/>
                    </a:endParaRPr>
                  </a:p>
                </p:txBody>
              </p:sp>
              <p:sp>
                <p:nvSpPr>
                  <p:cNvPr id="11302" name="Rectangle 38">
                    <a:extLst>
                      <a:ext uri="{FF2B5EF4-FFF2-40B4-BE49-F238E27FC236}">
                        <a16:creationId xmlns:a16="http://schemas.microsoft.com/office/drawing/2014/main" id="{28C7AA29-110E-458F-8905-F1BF9C208276}"/>
                      </a:ext>
                    </a:extLst>
                  </p:cNvPr>
                  <p:cNvSpPr>
                    <a:spLocks noChangeArrowheads="1"/>
                  </p:cNvSpPr>
                  <p:nvPr/>
                </p:nvSpPr>
                <p:spPr bwMode="auto">
                  <a:xfrm>
                    <a:off x="2555" y="403"/>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03" name="Group 39">
                  <a:extLst>
                    <a:ext uri="{FF2B5EF4-FFF2-40B4-BE49-F238E27FC236}">
                      <a16:creationId xmlns:a16="http://schemas.microsoft.com/office/drawing/2014/main" id="{5EB31BA2-E815-4858-B119-F1D61F7D1805}"/>
                    </a:ext>
                  </a:extLst>
                </p:cNvPr>
                <p:cNvGrpSpPr>
                  <a:grpSpLocks/>
                </p:cNvGrpSpPr>
                <p:nvPr/>
              </p:nvGrpSpPr>
              <p:grpSpPr bwMode="auto">
                <a:xfrm>
                  <a:off x="0" y="806"/>
                  <a:ext cx="753" cy="403"/>
                  <a:chOff x="0" y="806"/>
                  <a:chExt cx="753" cy="403"/>
                </a:xfrm>
              </p:grpSpPr>
              <p:sp>
                <p:nvSpPr>
                  <p:cNvPr id="11304" name="Rectangle 40">
                    <a:extLst>
                      <a:ext uri="{FF2B5EF4-FFF2-40B4-BE49-F238E27FC236}">
                        <a16:creationId xmlns:a16="http://schemas.microsoft.com/office/drawing/2014/main" id="{3ED25103-8CFB-48BD-A98E-26EC6C745292}"/>
                      </a:ext>
                    </a:extLst>
                  </p:cNvPr>
                  <p:cNvSpPr>
                    <a:spLocks noChangeArrowheads="1" noTextEdit="1"/>
                  </p:cNvSpPr>
                  <p:nvPr/>
                </p:nvSpPr>
                <p:spPr bwMode="auto">
                  <a:xfrm>
                    <a:off x="43" y="806"/>
                    <a:ext cx="667"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
                <p:nvSpPr>
                  <p:cNvPr id="11305" name="Rectangle 41">
                    <a:extLst>
                      <a:ext uri="{FF2B5EF4-FFF2-40B4-BE49-F238E27FC236}">
                        <a16:creationId xmlns:a16="http://schemas.microsoft.com/office/drawing/2014/main" id="{3B91322A-E728-4F36-A675-73080F32B635}"/>
                      </a:ext>
                    </a:extLst>
                  </p:cNvPr>
                  <p:cNvSpPr>
                    <a:spLocks noChangeArrowheads="1"/>
                  </p:cNvSpPr>
                  <p:nvPr/>
                </p:nvSpPr>
                <p:spPr bwMode="auto">
                  <a:xfrm>
                    <a:off x="0" y="806"/>
                    <a:ext cx="753"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06" name="Group 42">
                  <a:extLst>
                    <a:ext uri="{FF2B5EF4-FFF2-40B4-BE49-F238E27FC236}">
                      <a16:creationId xmlns:a16="http://schemas.microsoft.com/office/drawing/2014/main" id="{D43C90C1-ED64-40A8-869F-F995583E1B9D}"/>
                    </a:ext>
                  </a:extLst>
                </p:cNvPr>
                <p:cNvGrpSpPr>
                  <a:grpSpLocks/>
                </p:cNvGrpSpPr>
                <p:nvPr/>
              </p:nvGrpSpPr>
              <p:grpSpPr bwMode="auto">
                <a:xfrm>
                  <a:off x="753" y="806"/>
                  <a:ext cx="1802" cy="403"/>
                  <a:chOff x="753" y="806"/>
                  <a:chExt cx="1802" cy="403"/>
                </a:xfrm>
              </p:grpSpPr>
              <p:sp>
                <p:nvSpPr>
                  <p:cNvPr id="11307" name="Rectangle 43">
                    <a:extLst>
                      <a:ext uri="{FF2B5EF4-FFF2-40B4-BE49-F238E27FC236}">
                        <a16:creationId xmlns:a16="http://schemas.microsoft.com/office/drawing/2014/main" id="{69481DD1-FC26-4E4F-8030-D42DFAFE0E12}"/>
                      </a:ext>
                    </a:extLst>
                  </p:cNvPr>
                  <p:cNvSpPr>
                    <a:spLocks noChangeArrowheads="1"/>
                  </p:cNvSpPr>
                  <p:nvPr/>
                </p:nvSpPr>
                <p:spPr bwMode="auto">
                  <a:xfrm>
                    <a:off x="796" y="806"/>
                    <a:ext cx="171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1200">
                        <a:latin typeface="Times New Roman" panose="02020603050405020304" pitchFamily="18" charset="0"/>
                        <a:cs typeface="Times New Roman" panose="02020603050405020304" pitchFamily="18" charset="0"/>
                      </a:rPr>
                      <a:t>azoospermia </a:t>
                    </a:r>
                  </a:p>
                  <a:p>
                    <a:pPr eaLnBrk="0" hangingPunct="0"/>
                    <a:endParaRPr lang="en-US" altLang="en-US" sz="2400">
                      <a:latin typeface="Times New Roman" panose="02020603050405020304" pitchFamily="18" charset="0"/>
                    </a:endParaRPr>
                  </a:p>
                </p:txBody>
              </p:sp>
              <p:sp>
                <p:nvSpPr>
                  <p:cNvPr id="11308" name="Rectangle 44">
                    <a:extLst>
                      <a:ext uri="{FF2B5EF4-FFF2-40B4-BE49-F238E27FC236}">
                        <a16:creationId xmlns:a16="http://schemas.microsoft.com/office/drawing/2014/main" id="{C6691E60-B1A1-4DDA-AEC9-5001C03ABCD7}"/>
                      </a:ext>
                    </a:extLst>
                  </p:cNvPr>
                  <p:cNvSpPr>
                    <a:spLocks noChangeArrowheads="1"/>
                  </p:cNvSpPr>
                  <p:nvPr/>
                </p:nvSpPr>
                <p:spPr bwMode="auto">
                  <a:xfrm>
                    <a:off x="753" y="806"/>
                    <a:ext cx="180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09" name="Group 45">
                  <a:extLst>
                    <a:ext uri="{FF2B5EF4-FFF2-40B4-BE49-F238E27FC236}">
                      <a16:creationId xmlns:a16="http://schemas.microsoft.com/office/drawing/2014/main" id="{A3A84C85-AB62-4BC4-9763-39583D0E3DFA}"/>
                    </a:ext>
                  </a:extLst>
                </p:cNvPr>
                <p:cNvGrpSpPr>
                  <a:grpSpLocks/>
                </p:cNvGrpSpPr>
                <p:nvPr/>
              </p:nvGrpSpPr>
              <p:grpSpPr bwMode="auto">
                <a:xfrm>
                  <a:off x="2555" y="806"/>
                  <a:ext cx="842" cy="403"/>
                  <a:chOff x="2555" y="806"/>
                  <a:chExt cx="842" cy="403"/>
                </a:xfrm>
              </p:grpSpPr>
              <p:sp>
                <p:nvSpPr>
                  <p:cNvPr id="11310" name="Rectangle 46">
                    <a:extLst>
                      <a:ext uri="{FF2B5EF4-FFF2-40B4-BE49-F238E27FC236}">
                        <a16:creationId xmlns:a16="http://schemas.microsoft.com/office/drawing/2014/main" id="{BE5FAD0C-55D6-49FA-845A-84F6EAB6ED0C}"/>
                      </a:ext>
                    </a:extLst>
                  </p:cNvPr>
                  <p:cNvSpPr>
                    <a:spLocks noChangeArrowheads="1"/>
                  </p:cNvSpPr>
                  <p:nvPr/>
                </p:nvSpPr>
                <p:spPr bwMode="auto">
                  <a:xfrm>
                    <a:off x="2598" y="806"/>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altLang="en-US" sz="1200">
                        <a:latin typeface="Times New Roman" panose="02020603050405020304" pitchFamily="18" charset="0"/>
                        <a:cs typeface="Times New Roman" panose="02020603050405020304" pitchFamily="18" charset="0"/>
                      </a:rPr>
                      <a:t>0.22(0.11)</a:t>
                    </a:r>
                  </a:p>
                  <a:p>
                    <a:pPr algn="r" eaLnBrk="0" hangingPunct="0"/>
                    <a:endParaRPr lang="en-US" altLang="en-US" sz="2400">
                      <a:latin typeface="Times New Roman" panose="02020603050405020304" pitchFamily="18" charset="0"/>
                    </a:endParaRPr>
                  </a:p>
                </p:txBody>
              </p:sp>
              <p:sp>
                <p:nvSpPr>
                  <p:cNvPr id="11311" name="Rectangle 47">
                    <a:extLst>
                      <a:ext uri="{FF2B5EF4-FFF2-40B4-BE49-F238E27FC236}">
                        <a16:creationId xmlns:a16="http://schemas.microsoft.com/office/drawing/2014/main" id="{9AF3D2AE-8482-40C4-9E75-3C7753340967}"/>
                      </a:ext>
                    </a:extLst>
                  </p:cNvPr>
                  <p:cNvSpPr>
                    <a:spLocks noChangeArrowheads="1"/>
                  </p:cNvSpPr>
                  <p:nvPr/>
                </p:nvSpPr>
                <p:spPr bwMode="auto">
                  <a:xfrm>
                    <a:off x="2555" y="806"/>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12" name="Group 48">
                  <a:extLst>
                    <a:ext uri="{FF2B5EF4-FFF2-40B4-BE49-F238E27FC236}">
                      <a16:creationId xmlns:a16="http://schemas.microsoft.com/office/drawing/2014/main" id="{5CD94EFF-BFAD-4BC6-925F-C7697B079AB9}"/>
                    </a:ext>
                  </a:extLst>
                </p:cNvPr>
                <p:cNvGrpSpPr>
                  <a:grpSpLocks/>
                </p:cNvGrpSpPr>
                <p:nvPr/>
              </p:nvGrpSpPr>
              <p:grpSpPr bwMode="auto">
                <a:xfrm>
                  <a:off x="0" y="1209"/>
                  <a:ext cx="753" cy="403"/>
                  <a:chOff x="0" y="1209"/>
                  <a:chExt cx="753" cy="403"/>
                </a:xfrm>
              </p:grpSpPr>
              <p:sp>
                <p:nvSpPr>
                  <p:cNvPr id="11313" name="Rectangle 49">
                    <a:extLst>
                      <a:ext uri="{FF2B5EF4-FFF2-40B4-BE49-F238E27FC236}">
                        <a16:creationId xmlns:a16="http://schemas.microsoft.com/office/drawing/2014/main" id="{D30BD93B-5BE7-48D1-B8DC-0805B968D76D}"/>
                      </a:ext>
                    </a:extLst>
                  </p:cNvPr>
                  <p:cNvSpPr>
                    <a:spLocks noChangeArrowheads="1" noTextEdit="1"/>
                  </p:cNvSpPr>
                  <p:nvPr/>
                </p:nvSpPr>
                <p:spPr bwMode="auto">
                  <a:xfrm>
                    <a:off x="43" y="1209"/>
                    <a:ext cx="667"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
                <p:nvSpPr>
                  <p:cNvPr id="11314" name="Rectangle 50">
                    <a:extLst>
                      <a:ext uri="{FF2B5EF4-FFF2-40B4-BE49-F238E27FC236}">
                        <a16:creationId xmlns:a16="http://schemas.microsoft.com/office/drawing/2014/main" id="{08471B1D-CC2D-45E6-ABDC-1D06230E0F2A}"/>
                      </a:ext>
                    </a:extLst>
                  </p:cNvPr>
                  <p:cNvSpPr>
                    <a:spLocks noChangeArrowheads="1"/>
                  </p:cNvSpPr>
                  <p:nvPr/>
                </p:nvSpPr>
                <p:spPr bwMode="auto">
                  <a:xfrm>
                    <a:off x="0" y="1209"/>
                    <a:ext cx="753"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15" name="Group 51">
                  <a:extLst>
                    <a:ext uri="{FF2B5EF4-FFF2-40B4-BE49-F238E27FC236}">
                      <a16:creationId xmlns:a16="http://schemas.microsoft.com/office/drawing/2014/main" id="{9206A834-8378-43A8-8316-00ACA7DF8D0D}"/>
                    </a:ext>
                  </a:extLst>
                </p:cNvPr>
                <p:cNvGrpSpPr>
                  <a:grpSpLocks/>
                </p:cNvGrpSpPr>
                <p:nvPr/>
              </p:nvGrpSpPr>
              <p:grpSpPr bwMode="auto">
                <a:xfrm>
                  <a:off x="753" y="1209"/>
                  <a:ext cx="1802" cy="403"/>
                  <a:chOff x="753" y="1209"/>
                  <a:chExt cx="1802" cy="403"/>
                </a:xfrm>
              </p:grpSpPr>
              <p:sp>
                <p:nvSpPr>
                  <p:cNvPr id="11316" name="Rectangle 52">
                    <a:extLst>
                      <a:ext uri="{FF2B5EF4-FFF2-40B4-BE49-F238E27FC236}">
                        <a16:creationId xmlns:a16="http://schemas.microsoft.com/office/drawing/2014/main" id="{658203B6-0209-4FF2-A778-56AC04BA4F3E}"/>
                      </a:ext>
                    </a:extLst>
                  </p:cNvPr>
                  <p:cNvSpPr>
                    <a:spLocks noChangeArrowheads="1"/>
                  </p:cNvSpPr>
                  <p:nvPr/>
                </p:nvSpPr>
                <p:spPr bwMode="auto">
                  <a:xfrm>
                    <a:off x="796" y="1209"/>
                    <a:ext cx="171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1200">
                        <a:latin typeface="Times New Roman" panose="02020603050405020304" pitchFamily="18" charset="0"/>
                        <a:cs typeface="Times New Roman" panose="02020603050405020304" pitchFamily="18" charset="0"/>
                      </a:rPr>
                      <a:t>semen quality</a:t>
                    </a:r>
                  </a:p>
                  <a:p>
                    <a:pPr eaLnBrk="0" hangingPunct="0"/>
                    <a:endParaRPr lang="en-US" altLang="en-US" sz="2400">
                      <a:latin typeface="Times New Roman" panose="02020603050405020304" pitchFamily="18" charset="0"/>
                    </a:endParaRPr>
                  </a:p>
                </p:txBody>
              </p:sp>
              <p:sp>
                <p:nvSpPr>
                  <p:cNvPr id="11317" name="Rectangle 53">
                    <a:extLst>
                      <a:ext uri="{FF2B5EF4-FFF2-40B4-BE49-F238E27FC236}">
                        <a16:creationId xmlns:a16="http://schemas.microsoft.com/office/drawing/2014/main" id="{0AEA45B3-ECCA-435B-B722-A516463994D5}"/>
                      </a:ext>
                    </a:extLst>
                  </p:cNvPr>
                  <p:cNvSpPr>
                    <a:spLocks noChangeArrowheads="1"/>
                  </p:cNvSpPr>
                  <p:nvPr/>
                </p:nvSpPr>
                <p:spPr bwMode="auto">
                  <a:xfrm>
                    <a:off x="753" y="1209"/>
                    <a:ext cx="180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18" name="Group 54">
                  <a:extLst>
                    <a:ext uri="{FF2B5EF4-FFF2-40B4-BE49-F238E27FC236}">
                      <a16:creationId xmlns:a16="http://schemas.microsoft.com/office/drawing/2014/main" id="{C2126B3C-53E2-4A9C-BE69-E8FF6E4EB7D4}"/>
                    </a:ext>
                  </a:extLst>
                </p:cNvPr>
                <p:cNvGrpSpPr>
                  <a:grpSpLocks/>
                </p:cNvGrpSpPr>
                <p:nvPr/>
              </p:nvGrpSpPr>
              <p:grpSpPr bwMode="auto">
                <a:xfrm>
                  <a:off x="2555" y="1209"/>
                  <a:ext cx="842" cy="403"/>
                  <a:chOff x="2555" y="1209"/>
                  <a:chExt cx="842" cy="403"/>
                </a:xfrm>
              </p:grpSpPr>
              <p:sp>
                <p:nvSpPr>
                  <p:cNvPr id="11319" name="Rectangle 55">
                    <a:extLst>
                      <a:ext uri="{FF2B5EF4-FFF2-40B4-BE49-F238E27FC236}">
                        <a16:creationId xmlns:a16="http://schemas.microsoft.com/office/drawing/2014/main" id="{B8ED6938-C109-4278-B119-DBDC2E6ACBE2}"/>
                      </a:ext>
                    </a:extLst>
                  </p:cNvPr>
                  <p:cNvSpPr>
                    <a:spLocks noChangeArrowheads="1"/>
                  </p:cNvSpPr>
                  <p:nvPr/>
                </p:nvSpPr>
                <p:spPr bwMode="auto">
                  <a:xfrm>
                    <a:off x="2598" y="1209"/>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altLang="en-US" sz="1200">
                        <a:latin typeface="Times New Roman" panose="02020603050405020304" pitchFamily="18" charset="0"/>
                        <a:cs typeface="Times New Roman" panose="02020603050405020304" pitchFamily="18" charset="0"/>
                      </a:rPr>
                      <a:t>0.19(0.03)</a:t>
                    </a:r>
                  </a:p>
                  <a:p>
                    <a:pPr algn="r" eaLnBrk="0" hangingPunct="0"/>
                    <a:endParaRPr lang="en-US" altLang="en-US" sz="2400">
                      <a:latin typeface="Times New Roman" panose="02020603050405020304" pitchFamily="18" charset="0"/>
                    </a:endParaRPr>
                  </a:p>
                </p:txBody>
              </p:sp>
              <p:sp>
                <p:nvSpPr>
                  <p:cNvPr id="11320" name="Rectangle 56">
                    <a:extLst>
                      <a:ext uri="{FF2B5EF4-FFF2-40B4-BE49-F238E27FC236}">
                        <a16:creationId xmlns:a16="http://schemas.microsoft.com/office/drawing/2014/main" id="{06728620-7529-419A-B42F-E98F06556443}"/>
                      </a:ext>
                    </a:extLst>
                  </p:cNvPr>
                  <p:cNvSpPr>
                    <a:spLocks noChangeArrowheads="1"/>
                  </p:cNvSpPr>
                  <p:nvPr/>
                </p:nvSpPr>
                <p:spPr bwMode="auto">
                  <a:xfrm>
                    <a:off x="2555" y="1209"/>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21" name="Group 57">
                  <a:extLst>
                    <a:ext uri="{FF2B5EF4-FFF2-40B4-BE49-F238E27FC236}">
                      <a16:creationId xmlns:a16="http://schemas.microsoft.com/office/drawing/2014/main" id="{69F78354-09AE-462B-9DC4-1F9AD504A30B}"/>
                    </a:ext>
                  </a:extLst>
                </p:cNvPr>
                <p:cNvGrpSpPr>
                  <a:grpSpLocks/>
                </p:cNvGrpSpPr>
                <p:nvPr/>
              </p:nvGrpSpPr>
              <p:grpSpPr bwMode="auto">
                <a:xfrm>
                  <a:off x="0" y="1612"/>
                  <a:ext cx="753" cy="403"/>
                  <a:chOff x="0" y="1612"/>
                  <a:chExt cx="753" cy="403"/>
                </a:xfrm>
              </p:grpSpPr>
              <p:sp>
                <p:nvSpPr>
                  <p:cNvPr id="11322" name="Rectangle 58">
                    <a:extLst>
                      <a:ext uri="{FF2B5EF4-FFF2-40B4-BE49-F238E27FC236}">
                        <a16:creationId xmlns:a16="http://schemas.microsoft.com/office/drawing/2014/main" id="{B16DF06C-2587-4C13-BDB8-15ABFB8F81DC}"/>
                      </a:ext>
                    </a:extLst>
                  </p:cNvPr>
                  <p:cNvSpPr>
                    <a:spLocks noChangeArrowheads="1" noTextEdit="1"/>
                  </p:cNvSpPr>
                  <p:nvPr/>
                </p:nvSpPr>
                <p:spPr bwMode="auto">
                  <a:xfrm>
                    <a:off x="43" y="1612"/>
                    <a:ext cx="667"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
                <p:nvSpPr>
                  <p:cNvPr id="11323" name="Rectangle 59">
                    <a:extLst>
                      <a:ext uri="{FF2B5EF4-FFF2-40B4-BE49-F238E27FC236}">
                        <a16:creationId xmlns:a16="http://schemas.microsoft.com/office/drawing/2014/main" id="{6FD5FB02-BCDF-4664-A4AB-55B0BB4BFF9C}"/>
                      </a:ext>
                    </a:extLst>
                  </p:cNvPr>
                  <p:cNvSpPr>
                    <a:spLocks noChangeArrowheads="1"/>
                  </p:cNvSpPr>
                  <p:nvPr/>
                </p:nvSpPr>
                <p:spPr bwMode="auto">
                  <a:xfrm>
                    <a:off x="0" y="1612"/>
                    <a:ext cx="753"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24" name="Group 60">
                  <a:extLst>
                    <a:ext uri="{FF2B5EF4-FFF2-40B4-BE49-F238E27FC236}">
                      <a16:creationId xmlns:a16="http://schemas.microsoft.com/office/drawing/2014/main" id="{9F90C66C-2757-4019-9AF3-99BBE41417E7}"/>
                    </a:ext>
                  </a:extLst>
                </p:cNvPr>
                <p:cNvGrpSpPr>
                  <a:grpSpLocks/>
                </p:cNvGrpSpPr>
                <p:nvPr/>
              </p:nvGrpSpPr>
              <p:grpSpPr bwMode="auto">
                <a:xfrm>
                  <a:off x="753" y="1612"/>
                  <a:ext cx="1802" cy="403"/>
                  <a:chOff x="753" y="1612"/>
                  <a:chExt cx="1802" cy="403"/>
                </a:xfrm>
              </p:grpSpPr>
              <p:sp>
                <p:nvSpPr>
                  <p:cNvPr id="11325" name="Rectangle 61">
                    <a:extLst>
                      <a:ext uri="{FF2B5EF4-FFF2-40B4-BE49-F238E27FC236}">
                        <a16:creationId xmlns:a16="http://schemas.microsoft.com/office/drawing/2014/main" id="{C2B1D816-B0F2-4D84-95F0-5F12E37145B6}"/>
                      </a:ext>
                    </a:extLst>
                  </p:cNvPr>
                  <p:cNvSpPr>
                    <a:spLocks noChangeArrowheads="1"/>
                  </p:cNvSpPr>
                  <p:nvPr/>
                </p:nvSpPr>
                <p:spPr bwMode="auto">
                  <a:xfrm>
                    <a:off x="796" y="1612"/>
                    <a:ext cx="171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1200">
                        <a:latin typeface="Times New Roman" panose="02020603050405020304" pitchFamily="18" charset="0"/>
                        <a:cs typeface="Times New Roman" panose="02020603050405020304" pitchFamily="18" charset="0"/>
                      </a:rPr>
                      <a:t>womens age&gt;35</a:t>
                    </a:r>
                  </a:p>
                  <a:p>
                    <a:pPr eaLnBrk="0" hangingPunct="0"/>
                    <a:endParaRPr lang="en-US" altLang="en-US" sz="2400">
                      <a:latin typeface="Times New Roman" panose="02020603050405020304" pitchFamily="18" charset="0"/>
                    </a:endParaRPr>
                  </a:p>
                </p:txBody>
              </p:sp>
              <p:sp>
                <p:nvSpPr>
                  <p:cNvPr id="11326" name="Rectangle 62">
                    <a:extLst>
                      <a:ext uri="{FF2B5EF4-FFF2-40B4-BE49-F238E27FC236}">
                        <a16:creationId xmlns:a16="http://schemas.microsoft.com/office/drawing/2014/main" id="{3D04472F-E2F9-496C-9170-9F84F9F524A9}"/>
                      </a:ext>
                    </a:extLst>
                  </p:cNvPr>
                  <p:cNvSpPr>
                    <a:spLocks noChangeArrowheads="1"/>
                  </p:cNvSpPr>
                  <p:nvPr/>
                </p:nvSpPr>
                <p:spPr bwMode="auto">
                  <a:xfrm>
                    <a:off x="753" y="1612"/>
                    <a:ext cx="180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27" name="Group 63">
                  <a:extLst>
                    <a:ext uri="{FF2B5EF4-FFF2-40B4-BE49-F238E27FC236}">
                      <a16:creationId xmlns:a16="http://schemas.microsoft.com/office/drawing/2014/main" id="{36C7585B-1C87-4D74-AF64-14C149FA2A9C}"/>
                    </a:ext>
                  </a:extLst>
                </p:cNvPr>
                <p:cNvGrpSpPr>
                  <a:grpSpLocks/>
                </p:cNvGrpSpPr>
                <p:nvPr/>
              </p:nvGrpSpPr>
              <p:grpSpPr bwMode="auto">
                <a:xfrm>
                  <a:off x="2555" y="1612"/>
                  <a:ext cx="842" cy="403"/>
                  <a:chOff x="2555" y="1612"/>
                  <a:chExt cx="842" cy="403"/>
                </a:xfrm>
              </p:grpSpPr>
              <p:sp>
                <p:nvSpPr>
                  <p:cNvPr id="11328" name="Rectangle 64">
                    <a:extLst>
                      <a:ext uri="{FF2B5EF4-FFF2-40B4-BE49-F238E27FC236}">
                        <a16:creationId xmlns:a16="http://schemas.microsoft.com/office/drawing/2014/main" id="{B5D3B97C-CE1D-4320-A59D-F35DB3A52922}"/>
                      </a:ext>
                    </a:extLst>
                  </p:cNvPr>
                  <p:cNvSpPr>
                    <a:spLocks noChangeArrowheads="1"/>
                  </p:cNvSpPr>
                  <p:nvPr/>
                </p:nvSpPr>
                <p:spPr bwMode="auto">
                  <a:xfrm>
                    <a:off x="2598" y="1612"/>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altLang="en-US" sz="1200">
                        <a:latin typeface="Times New Roman" panose="02020603050405020304" pitchFamily="18" charset="0"/>
                        <a:cs typeface="Times New Roman" panose="02020603050405020304" pitchFamily="18" charset="0"/>
                      </a:rPr>
                      <a:t>-0.30(0.14)</a:t>
                    </a:r>
                  </a:p>
                  <a:p>
                    <a:pPr algn="r" eaLnBrk="0" hangingPunct="0"/>
                    <a:endParaRPr lang="en-US" altLang="en-US" sz="2400">
                      <a:latin typeface="Times New Roman" panose="02020603050405020304" pitchFamily="18" charset="0"/>
                    </a:endParaRPr>
                  </a:p>
                </p:txBody>
              </p:sp>
              <p:sp>
                <p:nvSpPr>
                  <p:cNvPr id="11329" name="Rectangle 65">
                    <a:extLst>
                      <a:ext uri="{FF2B5EF4-FFF2-40B4-BE49-F238E27FC236}">
                        <a16:creationId xmlns:a16="http://schemas.microsoft.com/office/drawing/2014/main" id="{BFF45B9D-29FE-467C-8761-266221E7F67F}"/>
                      </a:ext>
                    </a:extLst>
                  </p:cNvPr>
                  <p:cNvSpPr>
                    <a:spLocks noChangeArrowheads="1"/>
                  </p:cNvSpPr>
                  <p:nvPr/>
                </p:nvSpPr>
                <p:spPr bwMode="auto">
                  <a:xfrm>
                    <a:off x="2555" y="1612"/>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30" name="Group 66">
                  <a:extLst>
                    <a:ext uri="{FF2B5EF4-FFF2-40B4-BE49-F238E27FC236}">
                      <a16:creationId xmlns:a16="http://schemas.microsoft.com/office/drawing/2014/main" id="{4379E374-F779-413F-9712-DB7D56E99E94}"/>
                    </a:ext>
                  </a:extLst>
                </p:cNvPr>
                <p:cNvGrpSpPr>
                  <a:grpSpLocks/>
                </p:cNvGrpSpPr>
                <p:nvPr/>
              </p:nvGrpSpPr>
              <p:grpSpPr bwMode="auto">
                <a:xfrm>
                  <a:off x="0" y="2015"/>
                  <a:ext cx="753" cy="403"/>
                  <a:chOff x="0" y="2015"/>
                  <a:chExt cx="753" cy="403"/>
                </a:xfrm>
              </p:grpSpPr>
              <p:sp>
                <p:nvSpPr>
                  <p:cNvPr id="11331" name="Rectangle 67">
                    <a:extLst>
                      <a:ext uri="{FF2B5EF4-FFF2-40B4-BE49-F238E27FC236}">
                        <a16:creationId xmlns:a16="http://schemas.microsoft.com/office/drawing/2014/main" id="{9D85C078-7A04-4B84-A878-DB2BC814C464}"/>
                      </a:ext>
                    </a:extLst>
                  </p:cNvPr>
                  <p:cNvSpPr>
                    <a:spLocks noChangeArrowheads="1" noTextEdit="1"/>
                  </p:cNvSpPr>
                  <p:nvPr/>
                </p:nvSpPr>
                <p:spPr bwMode="auto">
                  <a:xfrm>
                    <a:off x="43" y="2015"/>
                    <a:ext cx="667"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
                <p:nvSpPr>
                  <p:cNvPr id="11332" name="Rectangle 68">
                    <a:extLst>
                      <a:ext uri="{FF2B5EF4-FFF2-40B4-BE49-F238E27FC236}">
                        <a16:creationId xmlns:a16="http://schemas.microsoft.com/office/drawing/2014/main" id="{46DC55B1-FB28-4934-82B0-8ADE078D1C58}"/>
                      </a:ext>
                    </a:extLst>
                  </p:cNvPr>
                  <p:cNvSpPr>
                    <a:spLocks noChangeArrowheads="1"/>
                  </p:cNvSpPr>
                  <p:nvPr/>
                </p:nvSpPr>
                <p:spPr bwMode="auto">
                  <a:xfrm>
                    <a:off x="0" y="2015"/>
                    <a:ext cx="753"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33" name="Group 69">
                  <a:extLst>
                    <a:ext uri="{FF2B5EF4-FFF2-40B4-BE49-F238E27FC236}">
                      <a16:creationId xmlns:a16="http://schemas.microsoft.com/office/drawing/2014/main" id="{10D58F4D-6750-42FE-9367-F21CCD5806EB}"/>
                    </a:ext>
                  </a:extLst>
                </p:cNvPr>
                <p:cNvGrpSpPr>
                  <a:grpSpLocks/>
                </p:cNvGrpSpPr>
                <p:nvPr/>
              </p:nvGrpSpPr>
              <p:grpSpPr bwMode="auto">
                <a:xfrm>
                  <a:off x="753" y="2015"/>
                  <a:ext cx="1802" cy="403"/>
                  <a:chOff x="753" y="2015"/>
                  <a:chExt cx="1802" cy="403"/>
                </a:xfrm>
              </p:grpSpPr>
              <p:sp>
                <p:nvSpPr>
                  <p:cNvPr id="11334" name="Rectangle 70">
                    <a:extLst>
                      <a:ext uri="{FF2B5EF4-FFF2-40B4-BE49-F238E27FC236}">
                        <a16:creationId xmlns:a16="http://schemas.microsoft.com/office/drawing/2014/main" id="{92E6410F-FDC6-4163-BE27-2DEB93796B31}"/>
                      </a:ext>
                    </a:extLst>
                  </p:cNvPr>
                  <p:cNvSpPr>
                    <a:spLocks noChangeArrowheads="1"/>
                  </p:cNvSpPr>
                  <p:nvPr/>
                </p:nvSpPr>
                <p:spPr bwMode="auto">
                  <a:xfrm>
                    <a:off x="796" y="2015"/>
                    <a:ext cx="171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1200">
                        <a:latin typeface="Times New Roman" panose="02020603050405020304" pitchFamily="18" charset="0"/>
                        <a:cs typeface="Times New Roman" panose="02020603050405020304" pitchFamily="18" charset="0"/>
                      </a:rPr>
                      <a:t>sperm count</a:t>
                    </a:r>
                  </a:p>
                  <a:p>
                    <a:pPr eaLnBrk="0" hangingPunct="0"/>
                    <a:endParaRPr lang="en-US" altLang="en-US" sz="2400">
                      <a:latin typeface="Times New Roman" panose="02020603050405020304" pitchFamily="18" charset="0"/>
                    </a:endParaRPr>
                  </a:p>
                </p:txBody>
              </p:sp>
              <p:sp>
                <p:nvSpPr>
                  <p:cNvPr id="11335" name="Rectangle 71">
                    <a:extLst>
                      <a:ext uri="{FF2B5EF4-FFF2-40B4-BE49-F238E27FC236}">
                        <a16:creationId xmlns:a16="http://schemas.microsoft.com/office/drawing/2014/main" id="{7A60A367-844F-449C-A184-203C89890C0B}"/>
                      </a:ext>
                    </a:extLst>
                  </p:cNvPr>
                  <p:cNvSpPr>
                    <a:spLocks noChangeArrowheads="1"/>
                  </p:cNvSpPr>
                  <p:nvPr/>
                </p:nvSpPr>
                <p:spPr bwMode="auto">
                  <a:xfrm>
                    <a:off x="753" y="2015"/>
                    <a:ext cx="180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36" name="Group 72">
                  <a:extLst>
                    <a:ext uri="{FF2B5EF4-FFF2-40B4-BE49-F238E27FC236}">
                      <a16:creationId xmlns:a16="http://schemas.microsoft.com/office/drawing/2014/main" id="{A9FEDFA4-3BD0-4A1A-B80A-0456FB3EED82}"/>
                    </a:ext>
                  </a:extLst>
                </p:cNvPr>
                <p:cNvGrpSpPr>
                  <a:grpSpLocks/>
                </p:cNvGrpSpPr>
                <p:nvPr/>
              </p:nvGrpSpPr>
              <p:grpSpPr bwMode="auto">
                <a:xfrm>
                  <a:off x="2555" y="2015"/>
                  <a:ext cx="842" cy="403"/>
                  <a:chOff x="2555" y="2015"/>
                  <a:chExt cx="842" cy="403"/>
                </a:xfrm>
              </p:grpSpPr>
              <p:sp>
                <p:nvSpPr>
                  <p:cNvPr id="11337" name="Rectangle 73">
                    <a:extLst>
                      <a:ext uri="{FF2B5EF4-FFF2-40B4-BE49-F238E27FC236}">
                        <a16:creationId xmlns:a16="http://schemas.microsoft.com/office/drawing/2014/main" id="{A775D310-AB86-4650-AF49-918A7AF83D3C}"/>
                      </a:ext>
                    </a:extLst>
                  </p:cNvPr>
                  <p:cNvSpPr>
                    <a:spLocks noChangeArrowheads="1"/>
                  </p:cNvSpPr>
                  <p:nvPr/>
                </p:nvSpPr>
                <p:spPr bwMode="auto">
                  <a:xfrm>
                    <a:off x="2598" y="2015"/>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altLang="en-US" sz="1200">
                        <a:latin typeface="Times New Roman" panose="02020603050405020304" pitchFamily="18" charset="0"/>
                        <a:cs typeface="Times New Roman" panose="02020603050405020304" pitchFamily="18" charset="0"/>
                      </a:rPr>
                      <a:t>0.20(0.07)</a:t>
                    </a:r>
                  </a:p>
                  <a:p>
                    <a:pPr algn="r" eaLnBrk="0" hangingPunct="0"/>
                    <a:endParaRPr lang="en-US" altLang="en-US" sz="2400">
                      <a:latin typeface="Times New Roman" panose="02020603050405020304" pitchFamily="18" charset="0"/>
                    </a:endParaRPr>
                  </a:p>
                </p:txBody>
              </p:sp>
              <p:sp>
                <p:nvSpPr>
                  <p:cNvPr id="11338" name="Rectangle 74">
                    <a:extLst>
                      <a:ext uri="{FF2B5EF4-FFF2-40B4-BE49-F238E27FC236}">
                        <a16:creationId xmlns:a16="http://schemas.microsoft.com/office/drawing/2014/main" id="{387A35CA-903A-4960-97DF-A9837929A200}"/>
                      </a:ext>
                    </a:extLst>
                  </p:cNvPr>
                  <p:cNvSpPr>
                    <a:spLocks noChangeArrowheads="1"/>
                  </p:cNvSpPr>
                  <p:nvPr/>
                </p:nvSpPr>
                <p:spPr bwMode="auto">
                  <a:xfrm>
                    <a:off x="2555" y="2015"/>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39" name="Group 75">
                  <a:extLst>
                    <a:ext uri="{FF2B5EF4-FFF2-40B4-BE49-F238E27FC236}">
                      <a16:creationId xmlns:a16="http://schemas.microsoft.com/office/drawing/2014/main" id="{FEB79D07-BEFF-4FBA-9A8B-C1F2105A02A5}"/>
                    </a:ext>
                  </a:extLst>
                </p:cNvPr>
                <p:cNvGrpSpPr>
                  <a:grpSpLocks/>
                </p:cNvGrpSpPr>
                <p:nvPr/>
              </p:nvGrpSpPr>
              <p:grpSpPr bwMode="auto">
                <a:xfrm>
                  <a:off x="0" y="2418"/>
                  <a:ext cx="753" cy="403"/>
                  <a:chOff x="0" y="2418"/>
                  <a:chExt cx="753" cy="403"/>
                </a:xfrm>
              </p:grpSpPr>
              <p:sp>
                <p:nvSpPr>
                  <p:cNvPr id="11340" name="Rectangle 76">
                    <a:extLst>
                      <a:ext uri="{FF2B5EF4-FFF2-40B4-BE49-F238E27FC236}">
                        <a16:creationId xmlns:a16="http://schemas.microsoft.com/office/drawing/2014/main" id="{85E62C5E-29B3-4D74-A5F8-F1222F5126DF}"/>
                      </a:ext>
                    </a:extLst>
                  </p:cNvPr>
                  <p:cNvSpPr>
                    <a:spLocks noChangeArrowheads="1" noTextEdit="1"/>
                  </p:cNvSpPr>
                  <p:nvPr/>
                </p:nvSpPr>
                <p:spPr bwMode="auto">
                  <a:xfrm>
                    <a:off x="43" y="2418"/>
                    <a:ext cx="667"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
                <p:nvSpPr>
                  <p:cNvPr id="11341" name="Rectangle 77">
                    <a:extLst>
                      <a:ext uri="{FF2B5EF4-FFF2-40B4-BE49-F238E27FC236}">
                        <a16:creationId xmlns:a16="http://schemas.microsoft.com/office/drawing/2014/main" id="{3D3001A3-6A7D-41F6-88EB-05C383229014}"/>
                      </a:ext>
                    </a:extLst>
                  </p:cNvPr>
                  <p:cNvSpPr>
                    <a:spLocks noChangeArrowheads="1"/>
                  </p:cNvSpPr>
                  <p:nvPr/>
                </p:nvSpPr>
                <p:spPr bwMode="auto">
                  <a:xfrm>
                    <a:off x="0" y="2418"/>
                    <a:ext cx="753"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42" name="Group 78">
                  <a:extLst>
                    <a:ext uri="{FF2B5EF4-FFF2-40B4-BE49-F238E27FC236}">
                      <a16:creationId xmlns:a16="http://schemas.microsoft.com/office/drawing/2014/main" id="{A04C52BF-18E3-4F52-BEA2-AA568FAA5137}"/>
                    </a:ext>
                  </a:extLst>
                </p:cNvPr>
                <p:cNvGrpSpPr>
                  <a:grpSpLocks/>
                </p:cNvGrpSpPr>
                <p:nvPr/>
              </p:nvGrpSpPr>
              <p:grpSpPr bwMode="auto">
                <a:xfrm>
                  <a:off x="753" y="2418"/>
                  <a:ext cx="1802" cy="403"/>
                  <a:chOff x="753" y="2418"/>
                  <a:chExt cx="1802" cy="403"/>
                </a:xfrm>
              </p:grpSpPr>
              <p:sp>
                <p:nvSpPr>
                  <p:cNvPr id="11343" name="Rectangle 79">
                    <a:extLst>
                      <a:ext uri="{FF2B5EF4-FFF2-40B4-BE49-F238E27FC236}">
                        <a16:creationId xmlns:a16="http://schemas.microsoft.com/office/drawing/2014/main" id="{1CB1752C-8A59-465C-ACAF-A9A6D9345931}"/>
                      </a:ext>
                    </a:extLst>
                  </p:cNvPr>
                  <p:cNvSpPr>
                    <a:spLocks noChangeArrowheads="1"/>
                  </p:cNvSpPr>
                  <p:nvPr/>
                </p:nvSpPr>
                <p:spPr bwMode="auto">
                  <a:xfrm>
                    <a:off x="796" y="2418"/>
                    <a:ext cx="171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1200">
                        <a:latin typeface="Times New Roman" panose="02020603050405020304" pitchFamily="18" charset="0"/>
                        <a:cs typeface="Times New Roman" panose="02020603050405020304" pitchFamily="18" charset="0"/>
                      </a:rPr>
                      <a:t>sperm motility</a:t>
                    </a:r>
                  </a:p>
                  <a:p>
                    <a:pPr eaLnBrk="0" hangingPunct="0"/>
                    <a:endParaRPr lang="en-US" altLang="en-US" sz="2400">
                      <a:latin typeface="Times New Roman" panose="02020603050405020304" pitchFamily="18" charset="0"/>
                    </a:endParaRPr>
                  </a:p>
                </p:txBody>
              </p:sp>
              <p:sp>
                <p:nvSpPr>
                  <p:cNvPr id="11344" name="Rectangle 80">
                    <a:extLst>
                      <a:ext uri="{FF2B5EF4-FFF2-40B4-BE49-F238E27FC236}">
                        <a16:creationId xmlns:a16="http://schemas.microsoft.com/office/drawing/2014/main" id="{7AF49A11-DBA5-4A64-8F32-C149FBE5B12F}"/>
                      </a:ext>
                    </a:extLst>
                  </p:cNvPr>
                  <p:cNvSpPr>
                    <a:spLocks noChangeArrowheads="1"/>
                  </p:cNvSpPr>
                  <p:nvPr/>
                </p:nvSpPr>
                <p:spPr bwMode="auto">
                  <a:xfrm>
                    <a:off x="753" y="2418"/>
                    <a:ext cx="180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45" name="Group 81">
                  <a:extLst>
                    <a:ext uri="{FF2B5EF4-FFF2-40B4-BE49-F238E27FC236}">
                      <a16:creationId xmlns:a16="http://schemas.microsoft.com/office/drawing/2014/main" id="{9F77C865-0C6C-4E81-B185-1E995A48E5FD}"/>
                    </a:ext>
                  </a:extLst>
                </p:cNvPr>
                <p:cNvGrpSpPr>
                  <a:grpSpLocks/>
                </p:cNvGrpSpPr>
                <p:nvPr/>
              </p:nvGrpSpPr>
              <p:grpSpPr bwMode="auto">
                <a:xfrm>
                  <a:off x="2555" y="2418"/>
                  <a:ext cx="842" cy="403"/>
                  <a:chOff x="2555" y="2418"/>
                  <a:chExt cx="842" cy="403"/>
                </a:xfrm>
              </p:grpSpPr>
              <p:sp>
                <p:nvSpPr>
                  <p:cNvPr id="11346" name="Rectangle 82">
                    <a:extLst>
                      <a:ext uri="{FF2B5EF4-FFF2-40B4-BE49-F238E27FC236}">
                        <a16:creationId xmlns:a16="http://schemas.microsoft.com/office/drawing/2014/main" id="{D3205ADD-B4C8-48FA-97F0-B15839D19DF6}"/>
                      </a:ext>
                    </a:extLst>
                  </p:cNvPr>
                  <p:cNvSpPr>
                    <a:spLocks noChangeArrowheads="1"/>
                  </p:cNvSpPr>
                  <p:nvPr/>
                </p:nvSpPr>
                <p:spPr bwMode="auto">
                  <a:xfrm>
                    <a:off x="2598" y="2418"/>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altLang="en-US" sz="1200">
                        <a:latin typeface="Times New Roman" panose="02020603050405020304" pitchFamily="18" charset="0"/>
                        <a:cs typeface="Times New Roman" panose="02020603050405020304" pitchFamily="18" charset="0"/>
                      </a:rPr>
                      <a:t>0.02(0.06)</a:t>
                    </a:r>
                  </a:p>
                  <a:p>
                    <a:pPr algn="r" eaLnBrk="0" hangingPunct="0"/>
                    <a:endParaRPr lang="en-US" altLang="en-US" sz="2400">
                      <a:latin typeface="Times New Roman" panose="02020603050405020304" pitchFamily="18" charset="0"/>
                    </a:endParaRPr>
                  </a:p>
                </p:txBody>
              </p:sp>
              <p:sp>
                <p:nvSpPr>
                  <p:cNvPr id="11347" name="Rectangle 83">
                    <a:extLst>
                      <a:ext uri="{FF2B5EF4-FFF2-40B4-BE49-F238E27FC236}">
                        <a16:creationId xmlns:a16="http://schemas.microsoft.com/office/drawing/2014/main" id="{4E3246E1-FA71-461C-BF3F-742241C1147F}"/>
                      </a:ext>
                    </a:extLst>
                  </p:cNvPr>
                  <p:cNvSpPr>
                    <a:spLocks noChangeArrowheads="1"/>
                  </p:cNvSpPr>
                  <p:nvPr/>
                </p:nvSpPr>
                <p:spPr bwMode="auto">
                  <a:xfrm>
                    <a:off x="2555" y="2418"/>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48" name="Group 84">
                  <a:extLst>
                    <a:ext uri="{FF2B5EF4-FFF2-40B4-BE49-F238E27FC236}">
                      <a16:creationId xmlns:a16="http://schemas.microsoft.com/office/drawing/2014/main" id="{E6536BD9-6983-4582-812B-84510657A24A}"/>
                    </a:ext>
                  </a:extLst>
                </p:cNvPr>
                <p:cNvGrpSpPr>
                  <a:grpSpLocks/>
                </p:cNvGrpSpPr>
                <p:nvPr/>
              </p:nvGrpSpPr>
              <p:grpSpPr bwMode="auto">
                <a:xfrm>
                  <a:off x="0" y="2821"/>
                  <a:ext cx="753" cy="403"/>
                  <a:chOff x="0" y="2821"/>
                  <a:chExt cx="753" cy="403"/>
                </a:xfrm>
              </p:grpSpPr>
              <p:sp>
                <p:nvSpPr>
                  <p:cNvPr id="11349" name="Rectangle 85">
                    <a:extLst>
                      <a:ext uri="{FF2B5EF4-FFF2-40B4-BE49-F238E27FC236}">
                        <a16:creationId xmlns:a16="http://schemas.microsoft.com/office/drawing/2014/main" id="{6F010C9A-062B-499A-B860-0B96117D3FD6}"/>
                      </a:ext>
                    </a:extLst>
                  </p:cNvPr>
                  <p:cNvSpPr>
                    <a:spLocks noChangeArrowheads="1" noTextEdit="1"/>
                  </p:cNvSpPr>
                  <p:nvPr/>
                </p:nvSpPr>
                <p:spPr bwMode="auto">
                  <a:xfrm>
                    <a:off x="43" y="2821"/>
                    <a:ext cx="667"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
                <p:nvSpPr>
                  <p:cNvPr id="11350" name="Rectangle 86">
                    <a:extLst>
                      <a:ext uri="{FF2B5EF4-FFF2-40B4-BE49-F238E27FC236}">
                        <a16:creationId xmlns:a16="http://schemas.microsoft.com/office/drawing/2014/main" id="{A2FAB649-7A5B-4A5C-AB25-C173ACB40AA2}"/>
                      </a:ext>
                    </a:extLst>
                  </p:cNvPr>
                  <p:cNvSpPr>
                    <a:spLocks noChangeArrowheads="1"/>
                  </p:cNvSpPr>
                  <p:nvPr/>
                </p:nvSpPr>
                <p:spPr bwMode="auto">
                  <a:xfrm>
                    <a:off x="0" y="2821"/>
                    <a:ext cx="753"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51" name="Group 87">
                  <a:extLst>
                    <a:ext uri="{FF2B5EF4-FFF2-40B4-BE49-F238E27FC236}">
                      <a16:creationId xmlns:a16="http://schemas.microsoft.com/office/drawing/2014/main" id="{F41E2505-62B1-4C00-8F4E-9812CD4F18C0}"/>
                    </a:ext>
                  </a:extLst>
                </p:cNvPr>
                <p:cNvGrpSpPr>
                  <a:grpSpLocks/>
                </p:cNvGrpSpPr>
                <p:nvPr/>
              </p:nvGrpSpPr>
              <p:grpSpPr bwMode="auto">
                <a:xfrm>
                  <a:off x="753" y="2821"/>
                  <a:ext cx="1802" cy="403"/>
                  <a:chOff x="753" y="2821"/>
                  <a:chExt cx="1802" cy="403"/>
                </a:xfrm>
              </p:grpSpPr>
              <p:sp>
                <p:nvSpPr>
                  <p:cNvPr id="11352" name="Rectangle 88">
                    <a:extLst>
                      <a:ext uri="{FF2B5EF4-FFF2-40B4-BE49-F238E27FC236}">
                        <a16:creationId xmlns:a16="http://schemas.microsoft.com/office/drawing/2014/main" id="{BDF6CA18-B6D1-4D19-93CC-6D64502059FA}"/>
                      </a:ext>
                    </a:extLst>
                  </p:cNvPr>
                  <p:cNvSpPr>
                    <a:spLocks noChangeArrowheads="1"/>
                  </p:cNvSpPr>
                  <p:nvPr/>
                </p:nvSpPr>
                <p:spPr bwMode="auto">
                  <a:xfrm>
                    <a:off x="796" y="2821"/>
                    <a:ext cx="171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1200" dirty="0">
                        <a:latin typeface="Times New Roman" panose="02020603050405020304" pitchFamily="18" charset="0"/>
                        <a:cs typeface="Times New Roman" panose="02020603050405020304" pitchFamily="18" charset="0"/>
                      </a:rPr>
                      <a:t>insemination too early</a:t>
                    </a:r>
                  </a:p>
                  <a:p>
                    <a:pPr eaLnBrk="0" hangingPunct="0"/>
                    <a:endParaRPr lang="en-US" altLang="en-US" sz="2400" dirty="0">
                      <a:latin typeface="Times New Roman" panose="02020603050405020304" pitchFamily="18" charset="0"/>
                    </a:endParaRPr>
                  </a:p>
                </p:txBody>
              </p:sp>
              <p:sp>
                <p:nvSpPr>
                  <p:cNvPr id="11353" name="Rectangle 89">
                    <a:extLst>
                      <a:ext uri="{FF2B5EF4-FFF2-40B4-BE49-F238E27FC236}">
                        <a16:creationId xmlns:a16="http://schemas.microsoft.com/office/drawing/2014/main" id="{D921E303-DBB0-4286-9834-99A323489630}"/>
                      </a:ext>
                    </a:extLst>
                  </p:cNvPr>
                  <p:cNvSpPr>
                    <a:spLocks noChangeArrowheads="1"/>
                  </p:cNvSpPr>
                  <p:nvPr/>
                </p:nvSpPr>
                <p:spPr bwMode="auto">
                  <a:xfrm>
                    <a:off x="753" y="2821"/>
                    <a:ext cx="180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54" name="Group 90">
                  <a:extLst>
                    <a:ext uri="{FF2B5EF4-FFF2-40B4-BE49-F238E27FC236}">
                      <a16:creationId xmlns:a16="http://schemas.microsoft.com/office/drawing/2014/main" id="{A7AB64AA-D930-4EE9-A2D4-10DEF1A33C5C}"/>
                    </a:ext>
                  </a:extLst>
                </p:cNvPr>
                <p:cNvGrpSpPr>
                  <a:grpSpLocks/>
                </p:cNvGrpSpPr>
                <p:nvPr/>
              </p:nvGrpSpPr>
              <p:grpSpPr bwMode="auto">
                <a:xfrm>
                  <a:off x="2555" y="2821"/>
                  <a:ext cx="842" cy="403"/>
                  <a:chOff x="2555" y="2821"/>
                  <a:chExt cx="842" cy="403"/>
                </a:xfrm>
              </p:grpSpPr>
              <p:sp>
                <p:nvSpPr>
                  <p:cNvPr id="11355" name="Rectangle 91">
                    <a:extLst>
                      <a:ext uri="{FF2B5EF4-FFF2-40B4-BE49-F238E27FC236}">
                        <a16:creationId xmlns:a16="http://schemas.microsoft.com/office/drawing/2014/main" id="{F00A9B1C-5971-4749-82DA-3501D1F1F0B9}"/>
                      </a:ext>
                    </a:extLst>
                  </p:cNvPr>
                  <p:cNvSpPr>
                    <a:spLocks noChangeArrowheads="1"/>
                  </p:cNvSpPr>
                  <p:nvPr/>
                </p:nvSpPr>
                <p:spPr bwMode="auto">
                  <a:xfrm>
                    <a:off x="2598" y="2821"/>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altLang="en-US" sz="1200">
                        <a:latin typeface="Times New Roman" panose="02020603050405020304" pitchFamily="18" charset="0"/>
                        <a:cs typeface="Times New Roman" panose="02020603050405020304" pitchFamily="18" charset="0"/>
                      </a:rPr>
                      <a:t>-0.72(0.19)</a:t>
                    </a:r>
                  </a:p>
                  <a:p>
                    <a:pPr algn="r" eaLnBrk="0" hangingPunct="0"/>
                    <a:endParaRPr lang="en-US" altLang="en-US" sz="2400">
                      <a:latin typeface="Times New Roman" panose="02020603050405020304" pitchFamily="18" charset="0"/>
                    </a:endParaRPr>
                  </a:p>
                </p:txBody>
              </p:sp>
              <p:sp>
                <p:nvSpPr>
                  <p:cNvPr id="11356" name="Rectangle 92">
                    <a:extLst>
                      <a:ext uri="{FF2B5EF4-FFF2-40B4-BE49-F238E27FC236}">
                        <a16:creationId xmlns:a16="http://schemas.microsoft.com/office/drawing/2014/main" id="{6CCF67E0-DA64-4A54-87DA-C7761AF629B7}"/>
                      </a:ext>
                    </a:extLst>
                  </p:cNvPr>
                  <p:cNvSpPr>
                    <a:spLocks noChangeArrowheads="1"/>
                  </p:cNvSpPr>
                  <p:nvPr/>
                </p:nvSpPr>
                <p:spPr bwMode="auto">
                  <a:xfrm>
                    <a:off x="2555" y="2821"/>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57" name="Group 93">
                  <a:extLst>
                    <a:ext uri="{FF2B5EF4-FFF2-40B4-BE49-F238E27FC236}">
                      <a16:creationId xmlns:a16="http://schemas.microsoft.com/office/drawing/2014/main" id="{C5042DF7-F4AB-4EC6-B4B0-2FDFAAC587FE}"/>
                    </a:ext>
                  </a:extLst>
                </p:cNvPr>
                <p:cNvGrpSpPr>
                  <a:grpSpLocks/>
                </p:cNvGrpSpPr>
                <p:nvPr/>
              </p:nvGrpSpPr>
              <p:grpSpPr bwMode="auto">
                <a:xfrm>
                  <a:off x="0" y="3224"/>
                  <a:ext cx="753" cy="403"/>
                  <a:chOff x="0" y="3224"/>
                  <a:chExt cx="753" cy="403"/>
                </a:xfrm>
              </p:grpSpPr>
              <p:sp>
                <p:nvSpPr>
                  <p:cNvPr id="11358" name="Rectangle 94">
                    <a:extLst>
                      <a:ext uri="{FF2B5EF4-FFF2-40B4-BE49-F238E27FC236}">
                        <a16:creationId xmlns:a16="http://schemas.microsoft.com/office/drawing/2014/main" id="{25EEFA75-CD92-4FDE-98F9-D3F5B783A6AC}"/>
                      </a:ext>
                    </a:extLst>
                  </p:cNvPr>
                  <p:cNvSpPr>
                    <a:spLocks noChangeArrowheads="1" noTextEdit="1"/>
                  </p:cNvSpPr>
                  <p:nvPr/>
                </p:nvSpPr>
                <p:spPr bwMode="auto">
                  <a:xfrm>
                    <a:off x="43" y="3224"/>
                    <a:ext cx="667"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
                <p:nvSpPr>
                  <p:cNvPr id="11359" name="Rectangle 95">
                    <a:extLst>
                      <a:ext uri="{FF2B5EF4-FFF2-40B4-BE49-F238E27FC236}">
                        <a16:creationId xmlns:a16="http://schemas.microsoft.com/office/drawing/2014/main" id="{61325F23-11BB-49AF-B27A-35F23561520C}"/>
                      </a:ext>
                    </a:extLst>
                  </p:cNvPr>
                  <p:cNvSpPr>
                    <a:spLocks noChangeArrowheads="1"/>
                  </p:cNvSpPr>
                  <p:nvPr/>
                </p:nvSpPr>
                <p:spPr bwMode="auto">
                  <a:xfrm>
                    <a:off x="0" y="3224"/>
                    <a:ext cx="753"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60" name="Group 96">
                  <a:extLst>
                    <a:ext uri="{FF2B5EF4-FFF2-40B4-BE49-F238E27FC236}">
                      <a16:creationId xmlns:a16="http://schemas.microsoft.com/office/drawing/2014/main" id="{0BD7FFF4-06DE-4184-B209-3C7425949AB5}"/>
                    </a:ext>
                  </a:extLst>
                </p:cNvPr>
                <p:cNvGrpSpPr>
                  <a:grpSpLocks/>
                </p:cNvGrpSpPr>
                <p:nvPr/>
              </p:nvGrpSpPr>
              <p:grpSpPr bwMode="auto">
                <a:xfrm>
                  <a:off x="753" y="3224"/>
                  <a:ext cx="1802" cy="403"/>
                  <a:chOff x="753" y="3224"/>
                  <a:chExt cx="1802" cy="403"/>
                </a:xfrm>
              </p:grpSpPr>
              <p:sp>
                <p:nvSpPr>
                  <p:cNvPr id="11361" name="Rectangle 97">
                    <a:extLst>
                      <a:ext uri="{FF2B5EF4-FFF2-40B4-BE49-F238E27FC236}">
                        <a16:creationId xmlns:a16="http://schemas.microsoft.com/office/drawing/2014/main" id="{7F684988-E46C-4631-9412-7CB64574C362}"/>
                      </a:ext>
                    </a:extLst>
                  </p:cNvPr>
                  <p:cNvSpPr>
                    <a:spLocks noChangeArrowheads="1"/>
                  </p:cNvSpPr>
                  <p:nvPr/>
                </p:nvSpPr>
                <p:spPr bwMode="auto">
                  <a:xfrm>
                    <a:off x="796" y="3224"/>
                    <a:ext cx="171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1200" dirty="0">
                        <a:latin typeface="Times New Roman" panose="02020603050405020304" pitchFamily="18" charset="0"/>
                        <a:cs typeface="Times New Roman" panose="02020603050405020304" pitchFamily="18" charset="0"/>
                      </a:rPr>
                      <a:t>insemination too late</a:t>
                    </a:r>
                  </a:p>
                  <a:p>
                    <a:pPr eaLnBrk="0" hangingPunct="0"/>
                    <a:endParaRPr lang="en-US" altLang="en-US" sz="2400" dirty="0">
                      <a:latin typeface="Times New Roman" panose="02020603050405020304" pitchFamily="18" charset="0"/>
                    </a:endParaRPr>
                  </a:p>
                </p:txBody>
              </p:sp>
              <p:sp>
                <p:nvSpPr>
                  <p:cNvPr id="11362" name="Rectangle 98">
                    <a:extLst>
                      <a:ext uri="{FF2B5EF4-FFF2-40B4-BE49-F238E27FC236}">
                        <a16:creationId xmlns:a16="http://schemas.microsoft.com/office/drawing/2014/main" id="{D17B2926-D8E3-4DC0-91EC-918199227B24}"/>
                      </a:ext>
                    </a:extLst>
                  </p:cNvPr>
                  <p:cNvSpPr>
                    <a:spLocks noChangeArrowheads="1"/>
                  </p:cNvSpPr>
                  <p:nvPr/>
                </p:nvSpPr>
                <p:spPr bwMode="auto">
                  <a:xfrm>
                    <a:off x="753" y="3224"/>
                    <a:ext cx="180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63" name="Group 99">
                  <a:extLst>
                    <a:ext uri="{FF2B5EF4-FFF2-40B4-BE49-F238E27FC236}">
                      <a16:creationId xmlns:a16="http://schemas.microsoft.com/office/drawing/2014/main" id="{1767EE73-9686-4B41-B93B-2DEC73FB9BE2}"/>
                    </a:ext>
                  </a:extLst>
                </p:cNvPr>
                <p:cNvGrpSpPr>
                  <a:grpSpLocks/>
                </p:cNvGrpSpPr>
                <p:nvPr/>
              </p:nvGrpSpPr>
              <p:grpSpPr bwMode="auto">
                <a:xfrm>
                  <a:off x="2555" y="3224"/>
                  <a:ext cx="842" cy="403"/>
                  <a:chOff x="2555" y="3224"/>
                  <a:chExt cx="842" cy="403"/>
                </a:xfrm>
              </p:grpSpPr>
              <p:sp>
                <p:nvSpPr>
                  <p:cNvPr id="11364" name="Rectangle 100">
                    <a:extLst>
                      <a:ext uri="{FF2B5EF4-FFF2-40B4-BE49-F238E27FC236}">
                        <a16:creationId xmlns:a16="http://schemas.microsoft.com/office/drawing/2014/main" id="{85E39A70-7DDA-4560-9021-24644E56E217}"/>
                      </a:ext>
                    </a:extLst>
                  </p:cNvPr>
                  <p:cNvSpPr>
                    <a:spLocks noChangeArrowheads="1"/>
                  </p:cNvSpPr>
                  <p:nvPr/>
                </p:nvSpPr>
                <p:spPr bwMode="auto">
                  <a:xfrm>
                    <a:off x="2598" y="3224"/>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altLang="en-US" sz="1200">
                        <a:latin typeface="Times New Roman" panose="02020603050405020304" pitchFamily="18" charset="0"/>
                        <a:cs typeface="Times New Roman" panose="02020603050405020304" pitchFamily="18" charset="0"/>
                      </a:rPr>
                      <a:t>-0.27(0.10)</a:t>
                    </a:r>
                  </a:p>
                  <a:p>
                    <a:pPr algn="r" eaLnBrk="0" hangingPunct="0"/>
                    <a:endParaRPr lang="en-US" altLang="en-US" sz="2400">
                      <a:latin typeface="Times New Roman" panose="02020603050405020304" pitchFamily="18" charset="0"/>
                    </a:endParaRPr>
                  </a:p>
                </p:txBody>
              </p:sp>
              <p:sp>
                <p:nvSpPr>
                  <p:cNvPr id="11365" name="Rectangle 101">
                    <a:extLst>
                      <a:ext uri="{FF2B5EF4-FFF2-40B4-BE49-F238E27FC236}">
                        <a16:creationId xmlns:a16="http://schemas.microsoft.com/office/drawing/2014/main" id="{739BA7FD-4B0C-46A5-8081-399981D4A2B9}"/>
                      </a:ext>
                    </a:extLst>
                  </p:cNvPr>
                  <p:cNvSpPr>
                    <a:spLocks noChangeArrowheads="1"/>
                  </p:cNvSpPr>
                  <p:nvPr/>
                </p:nvSpPr>
                <p:spPr bwMode="auto">
                  <a:xfrm>
                    <a:off x="2555" y="3224"/>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66" name="Group 102">
                  <a:extLst>
                    <a:ext uri="{FF2B5EF4-FFF2-40B4-BE49-F238E27FC236}">
                      <a16:creationId xmlns:a16="http://schemas.microsoft.com/office/drawing/2014/main" id="{8BFD33DC-F134-4CFF-97A9-F52BD471325A}"/>
                    </a:ext>
                  </a:extLst>
                </p:cNvPr>
                <p:cNvGrpSpPr>
                  <a:grpSpLocks/>
                </p:cNvGrpSpPr>
                <p:nvPr/>
              </p:nvGrpSpPr>
              <p:grpSpPr bwMode="auto">
                <a:xfrm>
                  <a:off x="0" y="3627"/>
                  <a:ext cx="753" cy="403"/>
                  <a:chOff x="0" y="3627"/>
                  <a:chExt cx="753" cy="403"/>
                </a:xfrm>
              </p:grpSpPr>
              <p:sp>
                <p:nvSpPr>
                  <p:cNvPr id="11367" name="Rectangle 103">
                    <a:extLst>
                      <a:ext uri="{FF2B5EF4-FFF2-40B4-BE49-F238E27FC236}">
                        <a16:creationId xmlns:a16="http://schemas.microsoft.com/office/drawing/2014/main" id="{C4059035-DE6A-48A9-822D-E28EBCB436F2}"/>
                      </a:ext>
                    </a:extLst>
                  </p:cNvPr>
                  <p:cNvSpPr>
                    <a:spLocks noChangeArrowheads="1" noTextEdit="1"/>
                  </p:cNvSpPr>
                  <p:nvPr/>
                </p:nvSpPr>
                <p:spPr bwMode="auto">
                  <a:xfrm>
                    <a:off x="43" y="3627"/>
                    <a:ext cx="667"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
                <p:nvSpPr>
                  <p:cNvPr id="11368" name="Rectangle 104">
                    <a:extLst>
                      <a:ext uri="{FF2B5EF4-FFF2-40B4-BE49-F238E27FC236}">
                        <a16:creationId xmlns:a16="http://schemas.microsoft.com/office/drawing/2014/main" id="{A1CC42C1-CDDB-40E5-A240-3DABB10CC454}"/>
                      </a:ext>
                    </a:extLst>
                  </p:cNvPr>
                  <p:cNvSpPr>
                    <a:spLocks noChangeArrowheads="1"/>
                  </p:cNvSpPr>
                  <p:nvPr/>
                </p:nvSpPr>
                <p:spPr bwMode="auto">
                  <a:xfrm>
                    <a:off x="0" y="3627"/>
                    <a:ext cx="753"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69" name="Group 105">
                  <a:extLst>
                    <a:ext uri="{FF2B5EF4-FFF2-40B4-BE49-F238E27FC236}">
                      <a16:creationId xmlns:a16="http://schemas.microsoft.com/office/drawing/2014/main" id="{910A6DDB-F3E6-450D-B00D-68F39E243EF5}"/>
                    </a:ext>
                  </a:extLst>
                </p:cNvPr>
                <p:cNvGrpSpPr>
                  <a:grpSpLocks/>
                </p:cNvGrpSpPr>
                <p:nvPr/>
              </p:nvGrpSpPr>
              <p:grpSpPr bwMode="auto">
                <a:xfrm>
                  <a:off x="753" y="3627"/>
                  <a:ext cx="1802" cy="403"/>
                  <a:chOff x="753" y="3627"/>
                  <a:chExt cx="1802" cy="403"/>
                </a:xfrm>
              </p:grpSpPr>
              <p:sp>
                <p:nvSpPr>
                  <p:cNvPr id="11370" name="Rectangle 106">
                    <a:extLst>
                      <a:ext uri="{FF2B5EF4-FFF2-40B4-BE49-F238E27FC236}">
                        <a16:creationId xmlns:a16="http://schemas.microsoft.com/office/drawing/2014/main" id="{5D473927-DF38-4810-8E31-E283A2BBCD04}"/>
                      </a:ext>
                    </a:extLst>
                  </p:cNvPr>
                  <p:cNvSpPr>
                    <a:spLocks noChangeArrowheads="1"/>
                  </p:cNvSpPr>
                  <p:nvPr/>
                </p:nvSpPr>
                <p:spPr bwMode="auto">
                  <a:xfrm>
                    <a:off x="796" y="3627"/>
                    <a:ext cx="171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1200" dirty="0">
                        <a:latin typeface="Times New Roman" panose="02020603050405020304" pitchFamily="18" charset="0"/>
                        <a:cs typeface="Times New Roman" panose="02020603050405020304" pitchFamily="18" charset="0"/>
                      </a:rPr>
                      <a:t>woman variance</a:t>
                    </a:r>
                  </a:p>
                  <a:p>
                    <a:pPr eaLnBrk="0" hangingPunct="0"/>
                    <a:endParaRPr lang="en-US" altLang="en-US" sz="2400" dirty="0">
                      <a:latin typeface="Times New Roman" panose="02020603050405020304" pitchFamily="18" charset="0"/>
                    </a:endParaRPr>
                  </a:p>
                </p:txBody>
              </p:sp>
              <p:sp>
                <p:nvSpPr>
                  <p:cNvPr id="11371" name="Rectangle 107">
                    <a:extLst>
                      <a:ext uri="{FF2B5EF4-FFF2-40B4-BE49-F238E27FC236}">
                        <a16:creationId xmlns:a16="http://schemas.microsoft.com/office/drawing/2014/main" id="{4488AEFB-D678-4F26-AA1F-443446A842C4}"/>
                      </a:ext>
                    </a:extLst>
                  </p:cNvPr>
                  <p:cNvSpPr>
                    <a:spLocks noChangeArrowheads="1"/>
                  </p:cNvSpPr>
                  <p:nvPr/>
                </p:nvSpPr>
                <p:spPr bwMode="auto">
                  <a:xfrm>
                    <a:off x="753" y="3627"/>
                    <a:ext cx="180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72" name="Group 108">
                  <a:extLst>
                    <a:ext uri="{FF2B5EF4-FFF2-40B4-BE49-F238E27FC236}">
                      <a16:creationId xmlns:a16="http://schemas.microsoft.com/office/drawing/2014/main" id="{D93785F3-E46E-4CCD-8D85-C46D3698320A}"/>
                    </a:ext>
                  </a:extLst>
                </p:cNvPr>
                <p:cNvGrpSpPr>
                  <a:grpSpLocks/>
                </p:cNvGrpSpPr>
                <p:nvPr/>
              </p:nvGrpSpPr>
              <p:grpSpPr bwMode="auto">
                <a:xfrm>
                  <a:off x="2555" y="3627"/>
                  <a:ext cx="842" cy="403"/>
                  <a:chOff x="2555" y="3627"/>
                  <a:chExt cx="842" cy="403"/>
                </a:xfrm>
              </p:grpSpPr>
              <p:sp>
                <p:nvSpPr>
                  <p:cNvPr id="11373" name="Rectangle 109">
                    <a:extLst>
                      <a:ext uri="{FF2B5EF4-FFF2-40B4-BE49-F238E27FC236}">
                        <a16:creationId xmlns:a16="http://schemas.microsoft.com/office/drawing/2014/main" id="{781DA29F-D466-444F-BB4B-10C3452BE465}"/>
                      </a:ext>
                    </a:extLst>
                  </p:cNvPr>
                  <p:cNvSpPr>
                    <a:spLocks noChangeArrowheads="1"/>
                  </p:cNvSpPr>
                  <p:nvPr/>
                </p:nvSpPr>
                <p:spPr bwMode="auto">
                  <a:xfrm>
                    <a:off x="2598" y="3627"/>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altLang="en-US" sz="1200">
                        <a:latin typeface="Times New Roman" panose="02020603050405020304" pitchFamily="18" charset="0"/>
                        <a:cs typeface="Times New Roman" panose="02020603050405020304" pitchFamily="18" charset="0"/>
                      </a:rPr>
                      <a:t>1.02(0.21)</a:t>
                    </a:r>
                  </a:p>
                  <a:p>
                    <a:pPr algn="r" eaLnBrk="0" hangingPunct="0"/>
                    <a:endParaRPr lang="en-US" altLang="en-US" sz="2400">
                      <a:latin typeface="Times New Roman" panose="02020603050405020304" pitchFamily="18" charset="0"/>
                    </a:endParaRPr>
                  </a:p>
                </p:txBody>
              </p:sp>
              <p:sp>
                <p:nvSpPr>
                  <p:cNvPr id="11374" name="Rectangle 110">
                    <a:extLst>
                      <a:ext uri="{FF2B5EF4-FFF2-40B4-BE49-F238E27FC236}">
                        <a16:creationId xmlns:a16="http://schemas.microsoft.com/office/drawing/2014/main" id="{6F09CC5F-9949-4201-971D-39E6E273A8CC}"/>
                      </a:ext>
                    </a:extLst>
                  </p:cNvPr>
                  <p:cNvSpPr>
                    <a:spLocks noChangeArrowheads="1"/>
                  </p:cNvSpPr>
                  <p:nvPr/>
                </p:nvSpPr>
                <p:spPr bwMode="auto">
                  <a:xfrm>
                    <a:off x="2555" y="3627"/>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75" name="Group 111">
                  <a:extLst>
                    <a:ext uri="{FF2B5EF4-FFF2-40B4-BE49-F238E27FC236}">
                      <a16:creationId xmlns:a16="http://schemas.microsoft.com/office/drawing/2014/main" id="{C094401A-F2A0-4693-BC75-1BEA09C83DF1}"/>
                    </a:ext>
                  </a:extLst>
                </p:cNvPr>
                <p:cNvGrpSpPr>
                  <a:grpSpLocks/>
                </p:cNvGrpSpPr>
                <p:nvPr/>
              </p:nvGrpSpPr>
              <p:grpSpPr bwMode="auto">
                <a:xfrm>
                  <a:off x="0" y="4030"/>
                  <a:ext cx="753" cy="403"/>
                  <a:chOff x="0" y="4030"/>
                  <a:chExt cx="753" cy="403"/>
                </a:xfrm>
              </p:grpSpPr>
              <p:sp>
                <p:nvSpPr>
                  <p:cNvPr id="11376" name="Rectangle 112">
                    <a:extLst>
                      <a:ext uri="{FF2B5EF4-FFF2-40B4-BE49-F238E27FC236}">
                        <a16:creationId xmlns:a16="http://schemas.microsoft.com/office/drawing/2014/main" id="{9C7627B4-C7D1-42C4-8AAE-D3D869A787F0}"/>
                      </a:ext>
                    </a:extLst>
                  </p:cNvPr>
                  <p:cNvSpPr>
                    <a:spLocks noChangeArrowheads="1" noTextEdit="1"/>
                  </p:cNvSpPr>
                  <p:nvPr/>
                </p:nvSpPr>
                <p:spPr bwMode="auto">
                  <a:xfrm>
                    <a:off x="43" y="4030"/>
                    <a:ext cx="667"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
                <p:nvSpPr>
                  <p:cNvPr id="11377" name="Rectangle 113">
                    <a:extLst>
                      <a:ext uri="{FF2B5EF4-FFF2-40B4-BE49-F238E27FC236}">
                        <a16:creationId xmlns:a16="http://schemas.microsoft.com/office/drawing/2014/main" id="{992D7992-FDCF-40BA-8562-E1A96E98B1CA}"/>
                      </a:ext>
                    </a:extLst>
                  </p:cNvPr>
                  <p:cNvSpPr>
                    <a:spLocks noChangeArrowheads="1"/>
                  </p:cNvSpPr>
                  <p:nvPr/>
                </p:nvSpPr>
                <p:spPr bwMode="auto">
                  <a:xfrm>
                    <a:off x="0" y="4030"/>
                    <a:ext cx="753"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78" name="Group 114">
                  <a:extLst>
                    <a:ext uri="{FF2B5EF4-FFF2-40B4-BE49-F238E27FC236}">
                      <a16:creationId xmlns:a16="http://schemas.microsoft.com/office/drawing/2014/main" id="{EA6E9B88-E45D-46C7-A1AD-62ED8613AE93}"/>
                    </a:ext>
                  </a:extLst>
                </p:cNvPr>
                <p:cNvGrpSpPr>
                  <a:grpSpLocks/>
                </p:cNvGrpSpPr>
                <p:nvPr/>
              </p:nvGrpSpPr>
              <p:grpSpPr bwMode="auto">
                <a:xfrm>
                  <a:off x="753" y="4030"/>
                  <a:ext cx="1802" cy="403"/>
                  <a:chOff x="753" y="4030"/>
                  <a:chExt cx="1802" cy="403"/>
                </a:xfrm>
              </p:grpSpPr>
              <p:sp>
                <p:nvSpPr>
                  <p:cNvPr id="11379" name="Rectangle 115">
                    <a:extLst>
                      <a:ext uri="{FF2B5EF4-FFF2-40B4-BE49-F238E27FC236}">
                        <a16:creationId xmlns:a16="http://schemas.microsoft.com/office/drawing/2014/main" id="{14F1B59D-CDD3-4BF1-B180-8DC17255856B}"/>
                      </a:ext>
                    </a:extLst>
                  </p:cNvPr>
                  <p:cNvSpPr>
                    <a:spLocks noChangeArrowheads="1"/>
                  </p:cNvSpPr>
                  <p:nvPr/>
                </p:nvSpPr>
                <p:spPr bwMode="auto">
                  <a:xfrm>
                    <a:off x="796" y="4030"/>
                    <a:ext cx="171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1200">
                        <a:latin typeface="Times New Roman" panose="02020603050405020304" pitchFamily="18" charset="0"/>
                        <a:cs typeface="Times New Roman" panose="02020603050405020304" pitchFamily="18" charset="0"/>
                      </a:rPr>
                      <a:t>donation variance</a:t>
                    </a:r>
                  </a:p>
                  <a:p>
                    <a:pPr eaLnBrk="0" hangingPunct="0"/>
                    <a:endParaRPr lang="en-US" altLang="en-US" sz="2400">
                      <a:latin typeface="Times New Roman" panose="02020603050405020304" pitchFamily="18" charset="0"/>
                    </a:endParaRPr>
                  </a:p>
                </p:txBody>
              </p:sp>
              <p:sp>
                <p:nvSpPr>
                  <p:cNvPr id="11380" name="Rectangle 116">
                    <a:extLst>
                      <a:ext uri="{FF2B5EF4-FFF2-40B4-BE49-F238E27FC236}">
                        <a16:creationId xmlns:a16="http://schemas.microsoft.com/office/drawing/2014/main" id="{A5017E78-632C-425E-A75B-4F702E4E0756}"/>
                      </a:ext>
                    </a:extLst>
                  </p:cNvPr>
                  <p:cNvSpPr>
                    <a:spLocks noChangeArrowheads="1"/>
                  </p:cNvSpPr>
                  <p:nvPr/>
                </p:nvSpPr>
                <p:spPr bwMode="auto">
                  <a:xfrm>
                    <a:off x="753" y="4030"/>
                    <a:ext cx="180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81" name="Group 117">
                  <a:extLst>
                    <a:ext uri="{FF2B5EF4-FFF2-40B4-BE49-F238E27FC236}">
                      <a16:creationId xmlns:a16="http://schemas.microsoft.com/office/drawing/2014/main" id="{78F39831-7F50-46A0-AFDB-8E66DC048DDA}"/>
                    </a:ext>
                  </a:extLst>
                </p:cNvPr>
                <p:cNvGrpSpPr>
                  <a:grpSpLocks/>
                </p:cNvGrpSpPr>
                <p:nvPr/>
              </p:nvGrpSpPr>
              <p:grpSpPr bwMode="auto">
                <a:xfrm>
                  <a:off x="2555" y="4030"/>
                  <a:ext cx="842" cy="403"/>
                  <a:chOff x="2555" y="4030"/>
                  <a:chExt cx="842" cy="403"/>
                </a:xfrm>
              </p:grpSpPr>
              <p:sp>
                <p:nvSpPr>
                  <p:cNvPr id="11382" name="Rectangle 118">
                    <a:extLst>
                      <a:ext uri="{FF2B5EF4-FFF2-40B4-BE49-F238E27FC236}">
                        <a16:creationId xmlns:a16="http://schemas.microsoft.com/office/drawing/2014/main" id="{50872349-BD32-4DC5-8200-956281EACC99}"/>
                      </a:ext>
                    </a:extLst>
                  </p:cNvPr>
                  <p:cNvSpPr>
                    <a:spLocks noChangeArrowheads="1"/>
                  </p:cNvSpPr>
                  <p:nvPr/>
                </p:nvSpPr>
                <p:spPr bwMode="auto">
                  <a:xfrm>
                    <a:off x="2598" y="4030"/>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altLang="en-US" sz="1200">
                        <a:latin typeface="Times New Roman" panose="02020603050405020304" pitchFamily="18" charset="0"/>
                        <a:cs typeface="Times New Roman" panose="02020603050405020304" pitchFamily="18" charset="0"/>
                      </a:rPr>
                      <a:t>0.644(0.21)</a:t>
                    </a:r>
                  </a:p>
                  <a:p>
                    <a:pPr algn="r" eaLnBrk="0" hangingPunct="0"/>
                    <a:endParaRPr lang="en-US" altLang="en-US" sz="2400">
                      <a:latin typeface="Times New Roman" panose="02020603050405020304" pitchFamily="18" charset="0"/>
                    </a:endParaRPr>
                  </a:p>
                </p:txBody>
              </p:sp>
              <p:sp>
                <p:nvSpPr>
                  <p:cNvPr id="11383" name="Rectangle 119">
                    <a:extLst>
                      <a:ext uri="{FF2B5EF4-FFF2-40B4-BE49-F238E27FC236}">
                        <a16:creationId xmlns:a16="http://schemas.microsoft.com/office/drawing/2014/main" id="{B9D9E9B8-4E72-47AB-BEE2-613CFABB3CF9}"/>
                      </a:ext>
                    </a:extLst>
                  </p:cNvPr>
                  <p:cNvSpPr>
                    <a:spLocks noChangeArrowheads="1"/>
                  </p:cNvSpPr>
                  <p:nvPr/>
                </p:nvSpPr>
                <p:spPr bwMode="auto">
                  <a:xfrm>
                    <a:off x="2555" y="4030"/>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84" name="Group 120">
                  <a:extLst>
                    <a:ext uri="{FF2B5EF4-FFF2-40B4-BE49-F238E27FC236}">
                      <a16:creationId xmlns:a16="http://schemas.microsoft.com/office/drawing/2014/main" id="{DF1E0053-3981-4A38-8DAB-56E1C437D9CE}"/>
                    </a:ext>
                  </a:extLst>
                </p:cNvPr>
                <p:cNvGrpSpPr>
                  <a:grpSpLocks/>
                </p:cNvGrpSpPr>
                <p:nvPr/>
              </p:nvGrpSpPr>
              <p:grpSpPr bwMode="auto">
                <a:xfrm>
                  <a:off x="0" y="4433"/>
                  <a:ext cx="753" cy="403"/>
                  <a:chOff x="0" y="4433"/>
                  <a:chExt cx="753" cy="403"/>
                </a:xfrm>
              </p:grpSpPr>
              <p:sp>
                <p:nvSpPr>
                  <p:cNvPr id="11385" name="Rectangle 121">
                    <a:extLst>
                      <a:ext uri="{FF2B5EF4-FFF2-40B4-BE49-F238E27FC236}">
                        <a16:creationId xmlns:a16="http://schemas.microsoft.com/office/drawing/2014/main" id="{45427C42-C7B4-484D-A1FD-486C0500B881}"/>
                      </a:ext>
                    </a:extLst>
                  </p:cNvPr>
                  <p:cNvSpPr>
                    <a:spLocks noChangeArrowheads="1" noTextEdit="1"/>
                  </p:cNvSpPr>
                  <p:nvPr/>
                </p:nvSpPr>
                <p:spPr bwMode="auto">
                  <a:xfrm>
                    <a:off x="43" y="4433"/>
                    <a:ext cx="667"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endParaRPr lang="en-GB"/>
                  </a:p>
                </p:txBody>
              </p:sp>
              <p:sp>
                <p:nvSpPr>
                  <p:cNvPr id="11386" name="Rectangle 122">
                    <a:extLst>
                      <a:ext uri="{FF2B5EF4-FFF2-40B4-BE49-F238E27FC236}">
                        <a16:creationId xmlns:a16="http://schemas.microsoft.com/office/drawing/2014/main" id="{80945430-E18C-4251-9F35-E91796F0E23B}"/>
                      </a:ext>
                    </a:extLst>
                  </p:cNvPr>
                  <p:cNvSpPr>
                    <a:spLocks noChangeArrowheads="1"/>
                  </p:cNvSpPr>
                  <p:nvPr/>
                </p:nvSpPr>
                <p:spPr bwMode="auto">
                  <a:xfrm>
                    <a:off x="0" y="4433"/>
                    <a:ext cx="753"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87" name="Group 123">
                  <a:extLst>
                    <a:ext uri="{FF2B5EF4-FFF2-40B4-BE49-F238E27FC236}">
                      <a16:creationId xmlns:a16="http://schemas.microsoft.com/office/drawing/2014/main" id="{5988CBE2-0673-45BC-9674-ABC62F52791E}"/>
                    </a:ext>
                  </a:extLst>
                </p:cNvPr>
                <p:cNvGrpSpPr>
                  <a:grpSpLocks/>
                </p:cNvGrpSpPr>
                <p:nvPr/>
              </p:nvGrpSpPr>
              <p:grpSpPr bwMode="auto">
                <a:xfrm>
                  <a:off x="753" y="4433"/>
                  <a:ext cx="1802" cy="403"/>
                  <a:chOff x="753" y="4433"/>
                  <a:chExt cx="1802" cy="403"/>
                </a:xfrm>
              </p:grpSpPr>
              <p:sp>
                <p:nvSpPr>
                  <p:cNvPr id="11388" name="Rectangle 124">
                    <a:extLst>
                      <a:ext uri="{FF2B5EF4-FFF2-40B4-BE49-F238E27FC236}">
                        <a16:creationId xmlns:a16="http://schemas.microsoft.com/office/drawing/2014/main" id="{02C3B6CB-E3B1-4B7C-96F6-31EDE2D8B2D9}"/>
                      </a:ext>
                    </a:extLst>
                  </p:cNvPr>
                  <p:cNvSpPr>
                    <a:spLocks noChangeArrowheads="1"/>
                  </p:cNvSpPr>
                  <p:nvPr/>
                </p:nvSpPr>
                <p:spPr bwMode="auto">
                  <a:xfrm>
                    <a:off x="796" y="4433"/>
                    <a:ext cx="171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sz="1200">
                        <a:latin typeface="Times New Roman" panose="02020603050405020304" pitchFamily="18" charset="0"/>
                        <a:cs typeface="Times New Roman" panose="02020603050405020304" pitchFamily="18" charset="0"/>
                      </a:rPr>
                      <a:t>donor variance</a:t>
                    </a:r>
                  </a:p>
                  <a:p>
                    <a:pPr eaLnBrk="0" hangingPunct="0"/>
                    <a:endParaRPr lang="en-US" altLang="en-US" sz="2400">
                      <a:latin typeface="Times New Roman" panose="02020603050405020304" pitchFamily="18" charset="0"/>
                    </a:endParaRPr>
                  </a:p>
                </p:txBody>
              </p:sp>
              <p:sp>
                <p:nvSpPr>
                  <p:cNvPr id="11389" name="Rectangle 125">
                    <a:extLst>
                      <a:ext uri="{FF2B5EF4-FFF2-40B4-BE49-F238E27FC236}">
                        <a16:creationId xmlns:a16="http://schemas.microsoft.com/office/drawing/2014/main" id="{C7A23C4F-D543-4250-9109-0C190EF487C9}"/>
                      </a:ext>
                    </a:extLst>
                  </p:cNvPr>
                  <p:cNvSpPr>
                    <a:spLocks noChangeArrowheads="1"/>
                  </p:cNvSpPr>
                  <p:nvPr/>
                </p:nvSpPr>
                <p:spPr bwMode="auto">
                  <a:xfrm>
                    <a:off x="753" y="4433"/>
                    <a:ext cx="180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nvGrpSpPr>
                <p:cNvPr id="11390" name="Group 126">
                  <a:extLst>
                    <a:ext uri="{FF2B5EF4-FFF2-40B4-BE49-F238E27FC236}">
                      <a16:creationId xmlns:a16="http://schemas.microsoft.com/office/drawing/2014/main" id="{53F2A9CF-2690-43F2-87BA-787ED6C0EBB1}"/>
                    </a:ext>
                  </a:extLst>
                </p:cNvPr>
                <p:cNvGrpSpPr>
                  <a:grpSpLocks/>
                </p:cNvGrpSpPr>
                <p:nvPr/>
              </p:nvGrpSpPr>
              <p:grpSpPr bwMode="auto">
                <a:xfrm>
                  <a:off x="2555" y="4433"/>
                  <a:ext cx="842" cy="403"/>
                  <a:chOff x="2555" y="4433"/>
                  <a:chExt cx="842" cy="403"/>
                </a:xfrm>
              </p:grpSpPr>
              <p:sp>
                <p:nvSpPr>
                  <p:cNvPr id="11391" name="Rectangle 127">
                    <a:extLst>
                      <a:ext uri="{FF2B5EF4-FFF2-40B4-BE49-F238E27FC236}">
                        <a16:creationId xmlns:a16="http://schemas.microsoft.com/office/drawing/2014/main" id="{F25B038B-EC68-4211-8717-6D77732CA4DC}"/>
                      </a:ext>
                    </a:extLst>
                  </p:cNvPr>
                  <p:cNvSpPr>
                    <a:spLocks noChangeArrowheads="1"/>
                  </p:cNvSpPr>
                  <p:nvPr/>
                </p:nvSpPr>
                <p:spPr bwMode="auto">
                  <a:xfrm>
                    <a:off x="2598" y="4433"/>
                    <a:ext cx="756" cy="4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r"/>
                    <a:r>
                      <a:rPr lang="en-US" altLang="en-US" sz="1200">
                        <a:latin typeface="Times New Roman" panose="02020603050405020304" pitchFamily="18" charset="0"/>
                        <a:cs typeface="Times New Roman" panose="02020603050405020304" pitchFamily="18" charset="0"/>
                      </a:rPr>
                      <a:t>0.338(0.07)</a:t>
                    </a:r>
                  </a:p>
                  <a:p>
                    <a:pPr algn="r" eaLnBrk="0" hangingPunct="0"/>
                    <a:endParaRPr lang="en-US" altLang="en-US" sz="2400">
                      <a:latin typeface="Times New Roman" panose="02020603050405020304" pitchFamily="18" charset="0"/>
                    </a:endParaRPr>
                  </a:p>
                </p:txBody>
              </p:sp>
              <p:sp>
                <p:nvSpPr>
                  <p:cNvPr id="11392" name="Rectangle 128">
                    <a:extLst>
                      <a:ext uri="{FF2B5EF4-FFF2-40B4-BE49-F238E27FC236}">
                        <a16:creationId xmlns:a16="http://schemas.microsoft.com/office/drawing/2014/main" id="{6EE899EB-D147-48C7-8E22-FF627D1C8402}"/>
                      </a:ext>
                    </a:extLst>
                  </p:cNvPr>
                  <p:cNvSpPr>
                    <a:spLocks noChangeArrowheads="1"/>
                  </p:cNvSpPr>
                  <p:nvPr/>
                </p:nvSpPr>
                <p:spPr bwMode="auto">
                  <a:xfrm>
                    <a:off x="2555" y="4433"/>
                    <a:ext cx="842" cy="403"/>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grpSp>
          </p:grpSp>
        </p:grpSp>
      </p:grpSp>
      <p:sp>
        <p:nvSpPr>
          <p:cNvPr id="11393" name="Text Box 129">
            <a:extLst>
              <a:ext uri="{FF2B5EF4-FFF2-40B4-BE49-F238E27FC236}">
                <a16:creationId xmlns:a16="http://schemas.microsoft.com/office/drawing/2014/main" id="{42380218-0401-4AE0-99BF-FC3880B085C1}"/>
              </a:ext>
            </a:extLst>
          </p:cNvPr>
          <p:cNvSpPr txBox="1">
            <a:spLocks noChangeArrowheads="1"/>
          </p:cNvSpPr>
          <p:nvPr/>
        </p:nvSpPr>
        <p:spPr bwMode="auto">
          <a:xfrm>
            <a:off x="4648200" y="1524000"/>
            <a:ext cx="31242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spcBef>
                <a:spcPct val="50000"/>
              </a:spcBef>
            </a:pPr>
            <a:r>
              <a:rPr lang="en-GB" altLang="en-US" sz="2000">
                <a:latin typeface="Times New Roman" panose="02020603050405020304" pitchFamily="18" charset="0"/>
              </a:rPr>
              <a:t>Results:</a:t>
            </a:r>
          </a:p>
        </p:txBody>
      </p:sp>
      <p:sp>
        <p:nvSpPr>
          <p:cNvPr id="11394" name="Text Box 130">
            <a:extLst>
              <a:ext uri="{FF2B5EF4-FFF2-40B4-BE49-F238E27FC236}">
                <a16:creationId xmlns:a16="http://schemas.microsoft.com/office/drawing/2014/main" id="{491F7B3D-B908-4770-9019-6AF08EE04EC7}"/>
              </a:ext>
            </a:extLst>
          </p:cNvPr>
          <p:cNvSpPr txBox="1">
            <a:spLocks noChangeArrowheads="1"/>
          </p:cNvSpPr>
          <p:nvPr/>
        </p:nvSpPr>
        <p:spPr bwMode="auto">
          <a:xfrm>
            <a:off x="395288" y="4149725"/>
            <a:ext cx="3671887"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GB" altLang="en-US" dirty="0"/>
              <a:t>Note cross-classified models can be fitted in IGLS but are far easier to fit using MCMC estimation.</a:t>
            </a:r>
            <a:endParaRPr lang="en-US"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113D1633-725E-4C4F-882A-2B2915AE1217}"/>
              </a:ext>
            </a:extLst>
          </p:cNvPr>
          <p:cNvSpPr>
            <a:spLocks noGrp="1" noChangeArrowheads="1"/>
          </p:cNvSpPr>
          <p:nvPr>
            <p:ph type="title"/>
          </p:nvPr>
        </p:nvSpPr>
        <p:spPr/>
        <p:txBody>
          <a:bodyPr>
            <a:normAutofit fontScale="90000"/>
          </a:bodyPr>
          <a:lstStyle/>
          <a:p>
            <a:r>
              <a:rPr lang="en-GB" altLang="en-US" dirty="0"/>
              <a:t>Example 3 </a:t>
            </a:r>
            <a:r>
              <a:rPr lang="en-GB" altLang="en-US" dirty="0" err="1"/>
              <a:t>Wytham</a:t>
            </a:r>
            <a:r>
              <a:rPr lang="en-GB" altLang="en-US" dirty="0"/>
              <a:t> woods great tit dataset</a:t>
            </a:r>
          </a:p>
        </p:txBody>
      </p:sp>
      <p:sp>
        <p:nvSpPr>
          <p:cNvPr id="31747" name="Rectangle 3">
            <a:extLst>
              <a:ext uri="{FF2B5EF4-FFF2-40B4-BE49-F238E27FC236}">
                <a16:creationId xmlns:a16="http://schemas.microsoft.com/office/drawing/2014/main" id="{93DD6FD1-5FC9-40C4-8420-5111595F4630}"/>
              </a:ext>
            </a:extLst>
          </p:cNvPr>
          <p:cNvSpPr>
            <a:spLocks noGrp="1" noChangeArrowheads="1"/>
          </p:cNvSpPr>
          <p:nvPr>
            <p:ph type="body" idx="1"/>
          </p:nvPr>
        </p:nvSpPr>
        <p:spPr>
          <a:xfrm>
            <a:off x="457200" y="1600200"/>
            <a:ext cx="5770563" cy="4525963"/>
          </a:xfrm>
        </p:spPr>
        <p:txBody>
          <a:bodyPr/>
          <a:lstStyle/>
          <a:p>
            <a:pPr>
              <a:lnSpc>
                <a:spcPct val="80000"/>
              </a:lnSpc>
            </a:pPr>
            <a:r>
              <a:rPr lang="en-GB" altLang="en-US" sz="2400" dirty="0">
                <a:cs typeface="Times New Roman" panose="02020603050405020304" pitchFamily="18" charset="0"/>
              </a:rPr>
              <a:t>A longitudinal study of great tits nesting in </a:t>
            </a:r>
            <a:r>
              <a:rPr lang="en-GB" altLang="en-US" sz="2400" dirty="0" err="1">
                <a:cs typeface="Times New Roman" panose="02020603050405020304" pitchFamily="18" charset="0"/>
              </a:rPr>
              <a:t>Wytham</a:t>
            </a:r>
            <a:r>
              <a:rPr lang="en-GB" altLang="en-US" sz="2400" dirty="0">
                <a:cs typeface="Times New Roman" panose="02020603050405020304" pitchFamily="18" charset="0"/>
              </a:rPr>
              <a:t> Woods, Oxfordshire.</a:t>
            </a:r>
          </a:p>
          <a:p>
            <a:pPr>
              <a:lnSpc>
                <a:spcPct val="80000"/>
              </a:lnSpc>
            </a:pPr>
            <a:r>
              <a:rPr lang="en-GB" altLang="en-US" sz="2400" dirty="0">
                <a:cs typeface="Times New Roman" panose="02020603050405020304" pitchFamily="18" charset="0"/>
              </a:rPr>
              <a:t>6 responses : 3 continuous &amp; 3 binary. </a:t>
            </a:r>
          </a:p>
          <a:p>
            <a:pPr>
              <a:lnSpc>
                <a:spcPct val="80000"/>
              </a:lnSpc>
            </a:pPr>
            <a:r>
              <a:rPr lang="en-GB" altLang="en-US" sz="2400" i="1" dirty="0">
                <a:cs typeface="Times New Roman" panose="02020603050405020304" pitchFamily="18" charset="0"/>
              </a:rPr>
              <a:t>Clutch size, lay date</a:t>
            </a:r>
            <a:r>
              <a:rPr lang="en-GB" altLang="en-US" sz="2400" dirty="0">
                <a:cs typeface="Times New Roman" panose="02020603050405020304" pitchFamily="18" charset="0"/>
              </a:rPr>
              <a:t> and </a:t>
            </a:r>
            <a:r>
              <a:rPr lang="en-GB" altLang="en-US" sz="2400" i="1" dirty="0">
                <a:cs typeface="Times New Roman" panose="02020603050405020304" pitchFamily="18" charset="0"/>
              </a:rPr>
              <a:t>mean nestling mass.</a:t>
            </a:r>
          </a:p>
          <a:p>
            <a:pPr>
              <a:lnSpc>
                <a:spcPct val="80000"/>
              </a:lnSpc>
            </a:pPr>
            <a:r>
              <a:rPr lang="en-GB" altLang="en-US" sz="2400" i="1" dirty="0">
                <a:cs typeface="Times New Roman" panose="02020603050405020304" pitchFamily="18" charset="0"/>
              </a:rPr>
              <a:t>Nest success</a:t>
            </a:r>
            <a:r>
              <a:rPr lang="en-GB" altLang="en-US" sz="2400" dirty="0">
                <a:cs typeface="Times New Roman" panose="02020603050405020304" pitchFamily="18" charset="0"/>
              </a:rPr>
              <a:t>, </a:t>
            </a:r>
            <a:r>
              <a:rPr lang="en-GB" altLang="en-US" sz="2400" i="1" dirty="0">
                <a:cs typeface="Times New Roman" panose="02020603050405020304" pitchFamily="18" charset="0"/>
              </a:rPr>
              <a:t>male</a:t>
            </a:r>
            <a:r>
              <a:rPr lang="en-GB" altLang="en-US" sz="2400" dirty="0">
                <a:cs typeface="Times New Roman" panose="02020603050405020304" pitchFamily="18" charset="0"/>
              </a:rPr>
              <a:t> and </a:t>
            </a:r>
            <a:r>
              <a:rPr lang="en-GB" altLang="en-US" sz="2400" i="1" dirty="0">
                <a:cs typeface="Times New Roman" panose="02020603050405020304" pitchFamily="18" charset="0"/>
              </a:rPr>
              <a:t>female survival.</a:t>
            </a:r>
          </a:p>
          <a:p>
            <a:pPr>
              <a:lnSpc>
                <a:spcPct val="80000"/>
              </a:lnSpc>
            </a:pPr>
            <a:r>
              <a:rPr lang="en-GB" altLang="en-US" sz="2400" dirty="0">
                <a:cs typeface="Times New Roman" panose="02020603050405020304" pitchFamily="18" charset="0"/>
              </a:rPr>
              <a:t>Data: 4165 nesting attempts over a period of 34 years. </a:t>
            </a:r>
          </a:p>
          <a:p>
            <a:pPr>
              <a:lnSpc>
                <a:spcPct val="80000"/>
              </a:lnSpc>
            </a:pPr>
            <a:r>
              <a:rPr lang="en-GB" altLang="en-US" sz="2400" dirty="0">
                <a:cs typeface="Times New Roman" panose="02020603050405020304" pitchFamily="18" charset="0"/>
              </a:rPr>
              <a:t>There are 4 higher-level classifications of the data: female parent, male parent, </a:t>
            </a:r>
            <a:r>
              <a:rPr lang="en-GB" altLang="en-US" sz="2400" dirty="0" err="1">
                <a:cs typeface="Times New Roman" panose="02020603050405020304" pitchFamily="18" charset="0"/>
              </a:rPr>
              <a:t>nestbox</a:t>
            </a:r>
            <a:r>
              <a:rPr lang="en-GB" altLang="en-US" sz="2400" dirty="0">
                <a:cs typeface="Times New Roman" panose="02020603050405020304" pitchFamily="18" charset="0"/>
              </a:rPr>
              <a:t> and year.</a:t>
            </a:r>
            <a:r>
              <a:rPr lang="en-GB" altLang="en-US" sz="2400" dirty="0"/>
              <a:t> </a:t>
            </a:r>
          </a:p>
        </p:txBody>
      </p:sp>
      <p:pic>
        <p:nvPicPr>
          <p:cNvPr id="31748" name="Picture 4">
            <a:extLst>
              <a:ext uri="{FF2B5EF4-FFF2-40B4-BE49-F238E27FC236}">
                <a16:creationId xmlns:a16="http://schemas.microsoft.com/office/drawing/2014/main" id="{9A0D9FC6-D095-4927-A056-518880E0D7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72225" y="1989138"/>
            <a:ext cx="2371725" cy="33337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8A1FD677-6FA0-4F51-97A8-D96DF6A031AD}"/>
              </a:ext>
            </a:extLst>
          </p:cNvPr>
          <p:cNvSpPr>
            <a:spLocks noGrp="1" noChangeArrowheads="1"/>
          </p:cNvSpPr>
          <p:nvPr>
            <p:ph type="title"/>
          </p:nvPr>
        </p:nvSpPr>
        <p:spPr/>
        <p:txBody>
          <a:bodyPr/>
          <a:lstStyle/>
          <a:p>
            <a:r>
              <a:rPr lang="en-GB" altLang="en-US"/>
              <a:t>Data background</a:t>
            </a:r>
          </a:p>
        </p:txBody>
      </p:sp>
      <p:grpSp>
        <p:nvGrpSpPr>
          <p:cNvPr id="32771" name="Group 3">
            <a:extLst>
              <a:ext uri="{FF2B5EF4-FFF2-40B4-BE49-F238E27FC236}">
                <a16:creationId xmlns:a16="http://schemas.microsoft.com/office/drawing/2014/main" id="{DD9BD998-25B0-4257-AF0E-CB1C2A4B1414}"/>
              </a:ext>
            </a:extLst>
          </p:cNvPr>
          <p:cNvGrpSpPr>
            <a:grpSpLocks/>
          </p:cNvGrpSpPr>
          <p:nvPr/>
        </p:nvGrpSpPr>
        <p:grpSpPr bwMode="auto">
          <a:xfrm>
            <a:off x="1676400" y="2209800"/>
            <a:ext cx="5962650" cy="2428875"/>
            <a:chOff x="-2" y="-2"/>
            <a:chExt cx="3756" cy="2368"/>
          </a:xfrm>
        </p:grpSpPr>
        <p:grpSp>
          <p:nvGrpSpPr>
            <p:cNvPr id="32772" name="Group 4">
              <a:extLst>
                <a:ext uri="{FF2B5EF4-FFF2-40B4-BE49-F238E27FC236}">
                  <a16:creationId xmlns:a16="http://schemas.microsoft.com/office/drawing/2014/main" id="{1946B5F0-0A95-49F9-911D-4E9DBBEC368A}"/>
                </a:ext>
              </a:extLst>
            </p:cNvPr>
            <p:cNvGrpSpPr>
              <a:grpSpLocks/>
            </p:cNvGrpSpPr>
            <p:nvPr/>
          </p:nvGrpSpPr>
          <p:grpSpPr bwMode="auto">
            <a:xfrm>
              <a:off x="0" y="0"/>
              <a:ext cx="3752" cy="2364"/>
              <a:chOff x="0" y="0"/>
              <a:chExt cx="3752" cy="2364"/>
            </a:xfrm>
          </p:grpSpPr>
          <p:grpSp>
            <p:nvGrpSpPr>
              <p:cNvPr id="32773" name="Group 5">
                <a:extLst>
                  <a:ext uri="{FF2B5EF4-FFF2-40B4-BE49-F238E27FC236}">
                    <a16:creationId xmlns:a16="http://schemas.microsoft.com/office/drawing/2014/main" id="{D97FFC48-5CC2-4D5B-BBFF-DABA0E36FAF4}"/>
                  </a:ext>
                </a:extLst>
              </p:cNvPr>
              <p:cNvGrpSpPr>
                <a:grpSpLocks/>
              </p:cNvGrpSpPr>
              <p:nvPr/>
            </p:nvGrpSpPr>
            <p:grpSpPr bwMode="auto">
              <a:xfrm>
                <a:off x="0" y="0"/>
                <a:ext cx="938" cy="596"/>
                <a:chOff x="0" y="0"/>
                <a:chExt cx="938" cy="596"/>
              </a:xfrm>
            </p:grpSpPr>
            <p:sp>
              <p:nvSpPr>
                <p:cNvPr id="32774" name="Rectangle 6">
                  <a:extLst>
                    <a:ext uri="{FF2B5EF4-FFF2-40B4-BE49-F238E27FC236}">
                      <a16:creationId xmlns:a16="http://schemas.microsoft.com/office/drawing/2014/main" id="{A1CFDB8C-D152-4F49-B5BB-F6145202A614}"/>
                    </a:ext>
                  </a:extLst>
                </p:cNvPr>
                <p:cNvSpPr>
                  <a:spLocks noChangeArrowheads="1"/>
                </p:cNvSpPr>
                <p:nvPr/>
              </p:nvSpPr>
              <p:spPr bwMode="auto">
                <a:xfrm>
                  <a:off x="43" y="0"/>
                  <a:ext cx="852" cy="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Source</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775" name="Rectangle 7">
                  <a:extLst>
                    <a:ext uri="{FF2B5EF4-FFF2-40B4-BE49-F238E27FC236}">
                      <a16:creationId xmlns:a16="http://schemas.microsoft.com/office/drawing/2014/main" id="{443EEBC9-C828-47F8-A65B-B0DF14D0502D}"/>
                    </a:ext>
                  </a:extLst>
                </p:cNvPr>
                <p:cNvSpPr>
                  <a:spLocks noChangeArrowheads="1"/>
                </p:cNvSpPr>
                <p:nvPr/>
              </p:nvSpPr>
              <p:spPr bwMode="auto">
                <a:xfrm>
                  <a:off x="0" y="0"/>
                  <a:ext cx="938" cy="596"/>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776" name="Group 8">
                <a:extLst>
                  <a:ext uri="{FF2B5EF4-FFF2-40B4-BE49-F238E27FC236}">
                    <a16:creationId xmlns:a16="http://schemas.microsoft.com/office/drawing/2014/main" id="{19335819-66AA-42FB-A8FB-FC500B9C6C48}"/>
                  </a:ext>
                </a:extLst>
              </p:cNvPr>
              <p:cNvGrpSpPr>
                <a:grpSpLocks/>
              </p:cNvGrpSpPr>
              <p:nvPr/>
            </p:nvGrpSpPr>
            <p:grpSpPr bwMode="auto">
              <a:xfrm>
                <a:off x="938" y="0"/>
                <a:ext cx="938" cy="596"/>
                <a:chOff x="938" y="0"/>
                <a:chExt cx="938" cy="596"/>
              </a:xfrm>
            </p:grpSpPr>
            <p:sp>
              <p:nvSpPr>
                <p:cNvPr id="32777" name="Rectangle 9">
                  <a:extLst>
                    <a:ext uri="{FF2B5EF4-FFF2-40B4-BE49-F238E27FC236}">
                      <a16:creationId xmlns:a16="http://schemas.microsoft.com/office/drawing/2014/main" id="{3ACDE968-7BA6-413C-9A2C-47445D0448E8}"/>
                    </a:ext>
                  </a:extLst>
                </p:cNvPr>
                <p:cNvSpPr>
                  <a:spLocks noChangeArrowheads="1"/>
                </p:cNvSpPr>
                <p:nvPr/>
              </p:nvSpPr>
              <p:spPr bwMode="auto">
                <a:xfrm>
                  <a:off x="981" y="0"/>
                  <a:ext cx="852" cy="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Number</a:t>
                  </a:r>
                  <a:endParaRPr lang="en-GB" altLang="en-US" sz="1200">
                    <a:latin typeface="Times New Roman" panose="02020603050405020304" pitchFamily="18" charset="0"/>
                    <a:cs typeface="Times New Roman" panose="02020603050405020304" pitchFamily="18" charset="0"/>
                  </a:endParaRPr>
                </a:p>
                <a:p>
                  <a:pPr eaLnBrk="0" hangingPunct="0"/>
                  <a:r>
                    <a:rPr lang="en-GB" altLang="en-US" sz="1600">
                      <a:latin typeface="Times New Roman" panose="02020603050405020304" pitchFamily="18" charset="0"/>
                      <a:cs typeface="Times New Roman" panose="02020603050405020304" pitchFamily="18" charset="0"/>
                    </a:rPr>
                    <a:t>of IDs</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778" name="Rectangle 10">
                  <a:extLst>
                    <a:ext uri="{FF2B5EF4-FFF2-40B4-BE49-F238E27FC236}">
                      <a16:creationId xmlns:a16="http://schemas.microsoft.com/office/drawing/2014/main" id="{BBCBD595-83D9-4E03-82A4-AFAA71FC535B}"/>
                    </a:ext>
                  </a:extLst>
                </p:cNvPr>
                <p:cNvSpPr>
                  <a:spLocks noChangeArrowheads="1"/>
                </p:cNvSpPr>
                <p:nvPr/>
              </p:nvSpPr>
              <p:spPr bwMode="auto">
                <a:xfrm>
                  <a:off x="938" y="0"/>
                  <a:ext cx="938" cy="596"/>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779" name="Group 11">
                <a:extLst>
                  <a:ext uri="{FF2B5EF4-FFF2-40B4-BE49-F238E27FC236}">
                    <a16:creationId xmlns:a16="http://schemas.microsoft.com/office/drawing/2014/main" id="{213490AF-2A3E-4555-ADEB-04A02A29BF17}"/>
                  </a:ext>
                </a:extLst>
              </p:cNvPr>
              <p:cNvGrpSpPr>
                <a:grpSpLocks/>
              </p:cNvGrpSpPr>
              <p:nvPr/>
            </p:nvGrpSpPr>
            <p:grpSpPr bwMode="auto">
              <a:xfrm>
                <a:off x="1876" y="0"/>
                <a:ext cx="938" cy="596"/>
                <a:chOff x="1876" y="0"/>
                <a:chExt cx="938" cy="596"/>
              </a:xfrm>
            </p:grpSpPr>
            <p:sp>
              <p:nvSpPr>
                <p:cNvPr id="32780" name="Rectangle 12">
                  <a:extLst>
                    <a:ext uri="{FF2B5EF4-FFF2-40B4-BE49-F238E27FC236}">
                      <a16:creationId xmlns:a16="http://schemas.microsoft.com/office/drawing/2014/main" id="{FF5FBF33-459C-42BD-9EA9-D2298780AD6C}"/>
                    </a:ext>
                  </a:extLst>
                </p:cNvPr>
                <p:cNvSpPr>
                  <a:spLocks noChangeArrowheads="1"/>
                </p:cNvSpPr>
                <p:nvPr/>
              </p:nvSpPr>
              <p:spPr bwMode="auto">
                <a:xfrm>
                  <a:off x="1919" y="0"/>
                  <a:ext cx="852" cy="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Median</a:t>
                  </a:r>
                  <a:endParaRPr lang="en-GB" altLang="en-US" sz="1200">
                    <a:latin typeface="Times New Roman" panose="02020603050405020304" pitchFamily="18" charset="0"/>
                    <a:cs typeface="Times New Roman" panose="02020603050405020304" pitchFamily="18" charset="0"/>
                  </a:endParaRPr>
                </a:p>
                <a:p>
                  <a:pPr eaLnBrk="0" hangingPunct="0"/>
                  <a:r>
                    <a:rPr lang="en-GB" altLang="en-US" sz="1600">
                      <a:latin typeface="Times New Roman" panose="02020603050405020304" pitchFamily="18" charset="0"/>
                      <a:cs typeface="Times New Roman" panose="02020603050405020304" pitchFamily="18" charset="0"/>
                    </a:rPr>
                    <a:t>#obs</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781" name="Rectangle 13">
                  <a:extLst>
                    <a:ext uri="{FF2B5EF4-FFF2-40B4-BE49-F238E27FC236}">
                      <a16:creationId xmlns:a16="http://schemas.microsoft.com/office/drawing/2014/main" id="{07C86C3B-8962-460F-9365-9407629AA567}"/>
                    </a:ext>
                  </a:extLst>
                </p:cNvPr>
                <p:cNvSpPr>
                  <a:spLocks noChangeArrowheads="1"/>
                </p:cNvSpPr>
                <p:nvPr/>
              </p:nvSpPr>
              <p:spPr bwMode="auto">
                <a:xfrm>
                  <a:off x="1876" y="0"/>
                  <a:ext cx="938" cy="596"/>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782" name="Group 14">
                <a:extLst>
                  <a:ext uri="{FF2B5EF4-FFF2-40B4-BE49-F238E27FC236}">
                    <a16:creationId xmlns:a16="http://schemas.microsoft.com/office/drawing/2014/main" id="{97C7B84C-BB2A-4A70-B677-FD0F39D33AA2}"/>
                  </a:ext>
                </a:extLst>
              </p:cNvPr>
              <p:cNvGrpSpPr>
                <a:grpSpLocks/>
              </p:cNvGrpSpPr>
              <p:nvPr/>
            </p:nvGrpSpPr>
            <p:grpSpPr bwMode="auto">
              <a:xfrm>
                <a:off x="2814" y="0"/>
                <a:ext cx="938" cy="596"/>
                <a:chOff x="2814" y="0"/>
                <a:chExt cx="938" cy="596"/>
              </a:xfrm>
            </p:grpSpPr>
            <p:sp>
              <p:nvSpPr>
                <p:cNvPr id="32783" name="Rectangle 15">
                  <a:extLst>
                    <a:ext uri="{FF2B5EF4-FFF2-40B4-BE49-F238E27FC236}">
                      <a16:creationId xmlns:a16="http://schemas.microsoft.com/office/drawing/2014/main" id="{9D70EF88-235E-4801-8FB5-2DE459B9373A}"/>
                    </a:ext>
                  </a:extLst>
                </p:cNvPr>
                <p:cNvSpPr>
                  <a:spLocks noChangeArrowheads="1"/>
                </p:cNvSpPr>
                <p:nvPr/>
              </p:nvSpPr>
              <p:spPr bwMode="auto">
                <a:xfrm>
                  <a:off x="2857" y="0"/>
                  <a:ext cx="852" cy="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Mean</a:t>
                  </a:r>
                  <a:endParaRPr lang="en-GB" altLang="en-US" sz="1200">
                    <a:latin typeface="Times New Roman" panose="02020603050405020304" pitchFamily="18" charset="0"/>
                    <a:cs typeface="Times New Roman" panose="02020603050405020304" pitchFamily="18" charset="0"/>
                  </a:endParaRPr>
                </a:p>
                <a:p>
                  <a:pPr eaLnBrk="0" hangingPunct="0"/>
                  <a:r>
                    <a:rPr lang="en-GB" altLang="en-US" sz="1600">
                      <a:latin typeface="Times New Roman" panose="02020603050405020304" pitchFamily="18" charset="0"/>
                      <a:cs typeface="Times New Roman" panose="02020603050405020304" pitchFamily="18" charset="0"/>
                    </a:rPr>
                    <a:t>#obs</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784" name="Rectangle 16">
                  <a:extLst>
                    <a:ext uri="{FF2B5EF4-FFF2-40B4-BE49-F238E27FC236}">
                      <a16:creationId xmlns:a16="http://schemas.microsoft.com/office/drawing/2014/main" id="{F94942CB-AFFD-4ED9-B2FF-8B14B7D6CEF4}"/>
                    </a:ext>
                  </a:extLst>
                </p:cNvPr>
                <p:cNvSpPr>
                  <a:spLocks noChangeArrowheads="1"/>
                </p:cNvSpPr>
                <p:nvPr/>
              </p:nvSpPr>
              <p:spPr bwMode="auto">
                <a:xfrm>
                  <a:off x="2814" y="0"/>
                  <a:ext cx="938" cy="596"/>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785" name="Group 17">
                <a:extLst>
                  <a:ext uri="{FF2B5EF4-FFF2-40B4-BE49-F238E27FC236}">
                    <a16:creationId xmlns:a16="http://schemas.microsoft.com/office/drawing/2014/main" id="{5E65F759-AB6D-4E96-861B-119231ABCE78}"/>
                  </a:ext>
                </a:extLst>
              </p:cNvPr>
              <p:cNvGrpSpPr>
                <a:grpSpLocks/>
              </p:cNvGrpSpPr>
              <p:nvPr/>
            </p:nvGrpSpPr>
            <p:grpSpPr bwMode="auto">
              <a:xfrm>
                <a:off x="0" y="596"/>
                <a:ext cx="938" cy="442"/>
                <a:chOff x="0" y="596"/>
                <a:chExt cx="938" cy="442"/>
              </a:xfrm>
            </p:grpSpPr>
            <p:sp>
              <p:nvSpPr>
                <p:cNvPr id="32786" name="Rectangle 18">
                  <a:extLst>
                    <a:ext uri="{FF2B5EF4-FFF2-40B4-BE49-F238E27FC236}">
                      <a16:creationId xmlns:a16="http://schemas.microsoft.com/office/drawing/2014/main" id="{E094DCEA-F095-49FA-A1AC-46DF7731FA6C}"/>
                    </a:ext>
                  </a:extLst>
                </p:cNvPr>
                <p:cNvSpPr>
                  <a:spLocks noChangeArrowheads="1"/>
                </p:cNvSpPr>
                <p:nvPr/>
              </p:nvSpPr>
              <p:spPr bwMode="auto">
                <a:xfrm>
                  <a:off x="43" y="596"/>
                  <a:ext cx="85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Year</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787" name="Rectangle 19">
                  <a:extLst>
                    <a:ext uri="{FF2B5EF4-FFF2-40B4-BE49-F238E27FC236}">
                      <a16:creationId xmlns:a16="http://schemas.microsoft.com/office/drawing/2014/main" id="{8B2238E4-BCDE-4431-A546-560EE42D9D66}"/>
                    </a:ext>
                  </a:extLst>
                </p:cNvPr>
                <p:cNvSpPr>
                  <a:spLocks noChangeArrowheads="1"/>
                </p:cNvSpPr>
                <p:nvPr/>
              </p:nvSpPr>
              <p:spPr bwMode="auto">
                <a:xfrm>
                  <a:off x="0" y="596"/>
                  <a:ext cx="938" cy="442"/>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788" name="Group 20">
                <a:extLst>
                  <a:ext uri="{FF2B5EF4-FFF2-40B4-BE49-F238E27FC236}">
                    <a16:creationId xmlns:a16="http://schemas.microsoft.com/office/drawing/2014/main" id="{C43AC234-A421-453B-89EF-B087806201ED}"/>
                  </a:ext>
                </a:extLst>
              </p:cNvPr>
              <p:cNvGrpSpPr>
                <a:grpSpLocks/>
              </p:cNvGrpSpPr>
              <p:nvPr/>
            </p:nvGrpSpPr>
            <p:grpSpPr bwMode="auto">
              <a:xfrm>
                <a:off x="938" y="596"/>
                <a:ext cx="938" cy="442"/>
                <a:chOff x="938" y="596"/>
                <a:chExt cx="938" cy="442"/>
              </a:xfrm>
            </p:grpSpPr>
            <p:sp>
              <p:nvSpPr>
                <p:cNvPr id="32789" name="Rectangle 21">
                  <a:extLst>
                    <a:ext uri="{FF2B5EF4-FFF2-40B4-BE49-F238E27FC236}">
                      <a16:creationId xmlns:a16="http://schemas.microsoft.com/office/drawing/2014/main" id="{EB52D786-7E0D-439E-B018-52775159597B}"/>
                    </a:ext>
                  </a:extLst>
                </p:cNvPr>
                <p:cNvSpPr>
                  <a:spLocks noChangeArrowheads="1"/>
                </p:cNvSpPr>
                <p:nvPr/>
              </p:nvSpPr>
              <p:spPr bwMode="auto">
                <a:xfrm>
                  <a:off x="981" y="596"/>
                  <a:ext cx="85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34</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790" name="Rectangle 22">
                  <a:extLst>
                    <a:ext uri="{FF2B5EF4-FFF2-40B4-BE49-F238E27FC236}">
                      <a16:creationId xmlns:a16="http://schemas.microsoft.com/office/drawing/2014/main" id="{43889075-7764-4834-9FAF-636B9FCAED2F}"/>
                    </a:ext>
                  </a:extLst>
                </p:cNvPr>
                <p:cNvSpPr>
                  <a:spLocks noChangeArrowheads="1"/>
                </p:cNvSpPr>
                <p:nvPr/>
              </p:nvSpPr>
              <p:spPr bwMode="auto">
                <a:xfrm>
                  <a:off x="938" y="596"/>
                  <a:ext cx="938" cy="442"/>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791" name="Group 23">
                <a:extLst>
                  <a:ext uri="{FF2B5EF4-FFF2-40B4-BE49-F238E27FC236}">
                    <a16:creationId xmlns:a16="http://schemas.microsoft.com/office/drawing/2014/main" id="{11F1E013-C807-4603-9662-7FA0FED62E1E}"/>
                  </a:ext>
                </a:extLst>
              </p:cNvPr>
              <p:cNvGrpSpPr>
                <a:grpSpLocks/>
              </p:cNvGrpSpPr>
              <p:nvPr/>
            </p:nvGrpSpPr>
            <p:grpSpPr bwMode="auto">
              <a:xfrm>
                <a:off x="1876" y="596"/>
                <a:ext cx="938" cy="442"/>
                <a:chOff x="1876" y="596"/>
                <a:chExt cx="938" cy="442"/>
              </a:xfrm>
            </p:grpSpPr>
            <p:sp>
              <p:nvSpPr>
                <p:cNvPr id="32792" name="Rectangle 24">
                  <a:extLst>
                    <a:ext uri="{FF2B5EF4-FFF2-40B4-BE49-F238E27FC236}">
                      <a16:creationId xmlns:a16="http://schemas.microsoft.com/office/drawing/2014/main" id="{75937F9C-1CC2-4BF0-8A6D-B5C2AFBB4391}"/>
                    </a:ext>
                  </a:extLst>
                </p:cNvPr>
                <p:cNvSpPr>
                  <a:spLocks noChangeArrowheads="1"/>
                </p:cNvSpPr>
                <p:nvPr/>
              </p:nvSpPr>
              <p:spPr bwMode="auto">
                <a:xfrm>
                  <a:off x="1919" y="596"/>
                  <a:ext cx="85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104</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793" name="Rectangle 25">
                  <a:extLst>
                    <a:ext uri="{FF2B5EF4-FFF2-40B4-BE49-F238E27FC236}">
                      <a16:creationId xmlns:a16="http://schemas.microsoft.com/office/drawing/2014/main" id="{DEDF082D-7633-4059-ADE4-3AF79C5C0F3B}"/>
                    </a:ext>
                  </a:extLst>
                </p:cNvPr>
                <p:cNvSpPr>
                  <a:spLocks noChangeArrowheads="1"/>
                </p:cNvSpPr>
                <p:nvPr/>
              </p:nvSpPr>
              <p:spPr bwMode="auto">
                <a:xfrm>
                  <a:off x="1876" y="596"/>
                  <a:ext cx="938" cy="442"/>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794" name="Group 26">
                <a:extLst>
                  <a:ext uri="{FF2B5EF4-FFF2-40B4-BE49-F238E27FC236}">
                    <a16:creationId xmlns:a16="http://schemas.microsoft.com/office/drawing/2014/main" id="{66C35D1C-21D8-43FB-9992-8DDA84019BA1}"/>
                  </a:ext>
                </a:extLst>
              </p:cNvPr>
              <p:cNvGrpSpPr>
                <a:grpSpLocks/>
              </p:cNvGrpSpPr>
              <p:nvPr/>
            </p:nvGrpSpPr>
            <p:grpSpPr bwMode="auto">
              <a:xfrm>
                <a:off x="2814" y="596"/>
                <a:ext cx="938" cy="442"/>
                <a:chOff x="2814" y="596"/>
                <a:chExt cx="938" cy="442"/>
              </a:xfrm>
            </p:grpSpPr>
            <p:sp>
              <p:nvSpPr>
                <p:cNvPr id="32795" name="Rectangle 27">
                  <a:extLst>
                    <a:ext uri="{FF2B5EF4-FFF2-40B4-BE49-F238E27FC236}">
                      <a16:creationId xmlns:a16="http://schemas.microsoft.com/office/drawing/2014/main" id="{64D2087F-3FC9-4412-84FE-18F7698624AF}"/>
                    </a:ext>
                  </a:extLst>
                </p:cNvPr>
                <p:cNvSpPr>
                  <a:spLocks noChangeArrowheads="1"/>
                </p:cNvSpPr>
                <p:nvPr/>
              </p:nvSpPr>
              <p:spPr bwMode="auto">
                <a:xfrm>
                  <a:off x="2857" y="596"/>
                  <a:ext cx="85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122.5</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796" name="Rectangle 28">
                  <a:extLst>
                    <a:ext uri="{FF2B5EF4-FFF2-40B4-BE49-F238E27FC236}">
                      <a16:creationId xmlns:a16="http://schemas.microsoft.com/office/drawing/2014/main" id="{3E5BC521-CD5A-40C2-807E-44D9DB9F201B}"/>
                    </a:ext>
                  </a:extLst>
                </p:cNvPr>
                <p:cNvSpPr>
                  <a:spLocks noChangeArrowheads="1"/>
                </p:cNvSpPr>
                <p:nvPr/>
              </p:nvSpPr>
              <p:spPr bwMode="auto">
                <a:xfrm>
                  <a:off x="2814" y="596"/>
                  <a:ext cx="938" cy="442"/>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797" name="Group 29">
                <a:extLst>
                  <a:ext uri="{FF2B5EF4-FFF2-40B4-BE49-F238E27FC236}">
                    <a16:creationId xmlns:a16="http://schemas.microsoft.com/office/drawing/2014/main" id="{525F73AA-74F0-475A-93F2-D5FEC07F9626}"/>
                  </a:ext>
                </a:extLst>
              </p:cNvPr>
              <p:cNvGrpSpPr>
                <a:grpSpLocks/>
              </p:cNvGrpSpPr>
              <p:nvPr/>
            </p:nvGrpSpPr>
            <p:grpSpPr bwMode="auto">
              <a:xfrm>
                <a:off x="0" y="1038"/>
                <a:ext cx="938" cy="442"/>
                <a:chOff x="0" y="1038"/>
                <a:chExt cx="938" cy="442"/>
              </a:xfrm>
            </p:grpSpPr>
            <p:sp>
              <p:nvSpPr>
                <p:cNvPr id="32798" name="Rectangle 30">
                  <a:extLst>
                    <a:ext uri="{FF2B5EF4-FFF2-40B4-BE49-F238E27FC236}">
                      <a16:creationId xmlns:a16="http://schemas.microsoft.com/office/drawing/2014/main" id="{92290934-E7D5-4ED3-AD54-3CF9DE972F44}"/>
                    </a:ext>
                  </a:extLst>
                </p:cNvPr>
                <p:cNvSpPr>
                  <a:spLocks noChangeArrowheads="1"/>
                </p:cNvSpPr>
                <p:nvPr/>
              </p:nvSpPr>
              <p:spPr bwMode="auto">
                <a:xfrm>
                  <a:off x="43" y="1038"/>
                  <a:ext cx="85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Nestbox</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799" name="Rectangle 31">
                  <a:extLst>
                    <a:ext uri="{FF2B5EF4-FFF2-40B4-BE49-F238E27FC236}">
                      <a16:creationId xmlns:a16="http://schemas.microsoft.com/office/drawing/2014/main" id="{716B929C-0291-4047-AABD-B5B03F3374E8}"/>
                    </a:ext>
                  </a:extLst>
                </p:cNvPr>
                <p:cNvSpPr>
                  <a:spLocks noChangeArrowheads="1"/>
                </p:cNvSpPr>
                <p:nvPr/>
              </p:nvSpPr>
              <p:spPr bwMode="auto">
                <a:xfrm>
                  <a:off x="0" y="1038"/>
                  <a:ext cx="938" cy="442"/>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800" name="Group 32">
                <a:extLst>
                  <a:ext uri="{FF2B5EF4-FFF2-40B4-BE49-F238E27FC236}">
                    <a16:creationId xmlns:a16="http://schemas.microsoft.com/office/drawing/2014/main" id="{36B74020-4AFE-40D6-A793-ADEBC8CE4233}"/>
                  </a:ext>
                </a:extLst>
              </p:cNvPr>
              <p:cNvGrpSpPr>
                <a:grpSpLocks/>
              </p:cNvGrpSpPr>
              <p:nvPr/>
            </p:nvGrpSpPr>
            <p:grpSpPr bwMode="auto">
              <a:xfrm>
                <a:off x="938" y="1038"/>
                <a:ext cx="938" cy="442"/>
                <a:chOff x="938" y="1038"/>
                <a:chExt cx="938" cy="442"/>
              </a:xfrm>
            </p:grpSpPr>
            <p:sp>
              <p:nvSpPr>
                <p:cNvPr id="32801" name="Rectangle 33">
                  <a:extLst>
                    <a:ext uri="{FF2B5EF4-FFF2-40B4-BE49-F238E27FC236}">
                      <a16:creationId xmlns:a16="http://schemas.microsoft.com/office/drawing/2014/main" id="{20498DF8-2594-4DC0-A48D-133D6404E37F}"/>
                    </a:ext>
                  </a:extLst>
                </p:cNvPr>
                <p:cNvSpPr>
                  <a:spLocks noChangeArrowheads="1"/>
                </p:cNvSpPr>
                <p:nvPr/>
              </p:nvSpPr>
              <p:spPr bwMode="auto">
                <a:xfrm>
                  <a:off x="981" y="1038"/>
                  <a:ext cx="85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968</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802" name="Rectangle 34">
                  <a:extLst>
                    <a:ext uri="{FF2B5EF4-FFF2-40B4-BE49-F238E27FC236}">
                      <a16:creationId xmlns:a16="http://schemas.microsoft.com/office/drawing/2014/main" id="{E9EBE6CC-556D-4BA2-99BB-1B59EA89D827}"/>
                    </a:ext>
                  </a:extLst>
                </p:cNvPr>
                <p:cNvSpPr>
                  <a:spLocks noChangeArrowheads="1"/>
                </p:cNvSpPr>
                <p:nvPr/>
              </p:nvSpPr>
              <p:spPr bwMode="auto">
                <a:xfrm>
                  <a:off x="938" y="1038"/>
                  <a:ext cx="938" cy="442"/>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803" name="Group 35">
                <a:extLst>
                  <a:ext uri="{FF2B5EF4-FFF2-40B4-BE49-F238E27FC236}">
                    <a16:creationId xmlns:a16="http://schemas.microsoft.com/office/drawing/2014/main" id="{12D03171-62D1-42C7-8AF2-73A6C62DC328}"/>
                  </a:ext>
                </a:extLst>
              </p:cNvPr>
              <p:cNvGrpSpPr>
                <a:grpSpLocks/>
              </p:cNvGrpSpPr>
              <p:nvPr/>
            </p:nvGrpSpPr>
            <p:grpSpPr bwMode="auto">
              <a:xfrm>
                <a:off x="1876" y="1038"/>
                <a:ext cx="938" cy="442"/>
                <a:chOff x="1876" y="1038"/>
                <a:chExt cx="938" cy="442"/>
              </a:xfrm>
            </p:grpSpPr>
            <p:sp>
              <p:nvSpPr>
                <p:cNvPr id="32804" name="Rectangle 36">
                  <a:extLst>
                    <a:ext uri="{FF2B5EF4-FFF2-40B4-BE49-F238E27FC236}">
                      <a16:creationId xmlns:a16="http://schemas.microsoft.com/office/drawing/2014/main" id="{D53E7581-C6DF-41F0-8DCA-80A082F5A3FD}"/>
                    </a:ext>
                  </a:extLst>
                </p:cNvPr>
                <p:cNvSpPr>
                  <a:spLocks noChangeArrowheads="1"/>
                </p:cNvSpPr>
                <p:nvPr/>
              </p:nvSpPr>
              <p:spPr bwMode="auto">
                <a:xfrm>
                  <a:off x="1919" y="1038"/>
                  <a:ext cx="85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4</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805" name="Rectangle 37">
                  <a:extLst>
                    <a:ext uri="{FF2B5EF4-FFF2-40B4-BE49-F238E27FC236}">
                      <a16:creationId xmlns:a16="http://schemas.microsoft.com/office/drawing/2014/main" id="{D459D85F-9289-4010-8EF5-E0AFAE40FD94}"/>
                    </a:ext>
                  </a:extLst>
                </p:cNvPr>
                <p:cNvSpPr>
                  <a:spLocks noChangeArrowheads="1"/>
                </p:cNvSpPr>
                <p:nvPr/>
              </p:nvSpPr>
              <p:spPr bwMode="auto">
                <a:xfrm>
                  <a:off x="1876" y="1038"/>
                  <a:ext cx="938" cy="442"/>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806" name="Group 38">
                <a:extLst>
                  <a:ext uri="{FF2B5EF4-FFF2-40B4-BE49-F238E27FC236}">
                    <a16:creationId xmlns:a16="http://schemas.microsoft.com/office/drawing/2014/main" id="{887C8CFF-EB1E-4992-9733-C22DE16240DA}"/>
                  </a:ext>
                </a:extLst>
              </p:cNvPr>
              <p:cNvGrpSpPr>
                <a:grpSpLocks/>
              </p:cNvGrpSpPr>
              <p:nvPr/>
            </p:nvGrpSpPr>
            <p:grpSpPr bwMode="auto">
              <a:xfrm>
                <a:off x="2814" y="1038"/>
                <a:ext cx="938" cy="442"/>
                <a:chOff x="2814" y="1038"/>
                <a:chExt cx="938" cy="442"/>
              </a:xfrm>
            </p:grpSpPr>
            <p:sp>
              <p:nvSpPr>
                <p:cNvPr id="32807" name="Rectangle 39">
                  <a:extLst>
                    <a:ext uri="{FF2B5EF4-FFF2-40B4-BE49-F238E27FC236}">
                      <a16:creationId xmlns:a16="http://schemas.microsoft.com/office/drawing/2014/main" id="{C758B7F0-ACE2-4F31-A69D-FEEEBD949F1F}"/>
                    </a:ext>
                  </a:extLst>
                </p:cNvPr>
                <p:cNvSpPr>
                  <a:spLocks noChangeArrowheads="1"/>
                </p:cNvSpPr>
                <p:nvPr/>
              </p:nvSpPr>
              <p:spPr bwMode="auto">
                <a:xfrm>
                  <a:off x="2857" y="1038"/>
                  <a:ext cx="85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4.30</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808" name="Rectangle 40">
                  <a:extLst>
                    <a:ext uri="{FF2B5EF4-FFF2-40B4-BE49-F238E27FC236}">
                      <a16:creationId xmlns:a16="http://schemas.microsoft.com/office/drawing/2014/main" id="{32386097-8130-4C61-BF62-1DEBA2E8FF4F}"/>
                    </a:ext>
                  </a:extLst>
                </p:cNvPr>
                <p:cNvSpPr>
                  <a:spLocks noChangeArrowheads="1"/>
                </p:cNvSpPr>
                <p:nvPr/>
              </p:nvSpPr>
              <p:spPr bwMode="auto">
                <a:xfrm>
                  <a:off x="2814" y="1038"/>
                  <a:ext cx="938" cy="442"/>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809" name="Group 41">
                <a:extLst>
                  <a:ext uri="{FF2B5EF4-FFF2-40B4-BE49-F238E27FC236}">
                    <a16:creationId xmlns:a16="http://schemas.microsoft.com/office/drawing/2014/main" id="{50FD8CDD-41CD-4268-A3FE-A5C160BF4819}"/>
                  </a:ext>
                </a:extLst>
              </p:cNvPr>
              <p:cNvGrpSpPr>
                <a:grpSpLocks/>
              </p:cNvGrpSpPr>
              <p:nvPr/>
            </p:nvGrpSpPr>
            <p:grpSpPr bwMode="auto">
              <a:xfrm>
                <a:off x="0" y="1480"/>
                <a:ext cx="938" cy="442"/>
                <a:chOff x="0" y="1480"/>
                <a:chExt cx="938" cy="442"/>
              </a:xfrm>
            </p:grpSpPr>
            <p:sp>
              <p:nvSpPr>
                <p:cNvPr id="32810" name="Rectangle 42">
                  <a:extLst>
                    <a:ext uri="{FF2B5EF4-FFF2-40B4-BE49-F238E27FC236}">
                      <a16:creationId xmlns:a16="http://schemas.microsoft.com/office/drawing/2014/main" id="{E6DF64E7-6216-49FC-A5A2-4CD682AFB64D}"/>
                    </a:ext>
                  </a:extLst>
                </p:cNvPr>
                <p:cNvSpPr>
                  <a:spLocks noChangeArrowheads="1"/>
                </p:cNvSpPr>
                <p:nvPr/>
              </p:nvSpPr>
              <p:spPr bwMode="auto">
                <a:xfrm>
                  <a:off x="43" y="1480"/>
                  <a:ext cx="85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Male parent</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811" name="Rectangle 43">
                  <a:extLst>
                    <a:ext uri="{FF2B5EF4-FFF2-40B4-BE49-F238E27FC236}">
                      <a16:creationId xmlns:a16="http://schemas.microsoft.com/office/drawing/2014/main" id="{00974AA6-40BB-4EDD-B747-ACBE1772E226}"/>
                    </a:ext>
                  </a:extLst>
                </p:cNvPr>
                <p:cNvSpPr>
                  <a:spLocks noChangeArrowheads="1"/>
                </p:cNvSpPr>
                <p:nvPr/>
              </p:nvSpPr>
              <p:spPr bwMode="auto">
                <a:xfrm>
                  <a:off x="0" y="1480"/>
                  <a:ext cx="938" cy="442"/>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812" name="Group 44">
                <a:extLst>
                  <a:ext uri="{FF2B5EF4-FFF2-40B4-BE49-F238E27FC236}">
                    <a16:creationId xmlns:a16="http://schemas.microsoft.com/office/drawing/2014/main" id="{B6D782BC-F65A-458E-82B1-04863032C5EB}"/>
                  </a:ext>
                </a:extLst>
              </p:cNvPr>
              <p:cNvGrpSpPr>
                <a:grpSpLocks/>
              </p:cNvGrpSpPr>
              <p:nvPr/>
            </p:nvGrpSpPr>
            <p:grpSpPr bwMode="auto">
              <a:xfrm>
                <a:off x="938" y="1480"/>
                <a:ext cx="938" cy="442"/>
                <a:chOff x="938" y="1480"/>
                <a:chExt cx="938" cy="442"/>
              </a:xfrm>
            </p:grpSpPr>
            <p:sp>
              <p:nvSpPr>
                <p:cNvPr id="32813" name="Rectangle 45">
                  <a:extLst>
                    <a:ext uri="{FF2B5EF4-FFF2-40B4-BE49-F238E27FC236}">
                      <a16:creationId xmlns:a16="http://schemas.microsoft.com/office/drawing/2014/main" id="{74265015-7DC5-484F-B36D-D3FEFA934821}"/>
                    </a:ext>
                  </a:extLst>
                </p:cNvPr>
                <p:cNvSpPr>
                  <a:spLocks noChangeArrowheads="1"/>
                </p:cNvSpPr>
                <p:nvPr/>
              </p:nvSpPr>
              <p:spPr bwMode="auto">
                <a:xfrm>
                  <a:off x="981" y="1480"/>
                  <a:ext cx="85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2986</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814" name="Rectangle 46">
                  <a:extLst>
                    <a:ext uri="{FF2B5EF4-FFF2-40B4-BE49-F238E27FC236}">
                      <a16:creationId xmlns:a16="http://schemas.microsoft.com/office/drawing/2014/main" id="{ACD0908B-06CB-4EC0-BE91-F6858E4E9FFA}"/>
                    </a:ext>
                  </a:extLst>
                </p:cNvPr>
                <p:cNvSpPr>
                  <a:spLocks noChangeArrowheads="1"/>
                </p:cNvSpPr>
                <p:nvPr/>
              </p:nvSpPr>
              <p:spPr bwMode="auto">
                <a:xfrm>
                  <a:off x="938" y="1480"/>
                  <a:ext cx="938" cy="442"/>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815" name="Group 47">
                <a:extLst>
                  <a:ext uri="{FF2B5EF4-FFF2-40B4-BE49-F238E27FC236}">
                    <a16:creationId xmlns:a16="http://schemas.microsoft.com/office/drawing/2014/main" id="{7E817A13-10CF-49BE-8EC4-B679EFEC7F47}"/>
                  </a:ext>
                </a:extLst>
              </p:cNvPr>
              <p:cNvGrpSpPr>
                <a:grpSpLocks/>
              </p:cNvGrpSpPr>
              <p:nvPr/>
            </p:nvGrpSpPr>
            <p:grpSpPr bwMode="auto">
              <a:xfrm>
                <a:off x="1876" y="1480"/>
                <a:ext cx="938" cy="442"/>
                <a:chOff x="1876" y="1480"/>
                <a:chExt cx="938" cy="442"/>
              </a:xfrm>
            </p:grpSpPr>
            <p:sp>
              <p:nvSpPr>
                <p:cNvPr id="32816" name="Rectangle 48">
                  <a:extLst>
                    <a:ext uri="{FF2B5EF4-FFF2-40B4-BE49-F238E27FC236}">
                      <a16:creationId xmlns:a16="http://schemas.microsoft.com/office/drawing/2014/main" id="{CDC85457-D0F2-48A5-8B7A-646534AD5622}"/>
                    </a:ext>
                  </a:extLst>
                </p:cNvPr>
                <p:cNvSpPr>
                  <a:spLocks noChangeArrowheads="1"/>
                </p:cNvSpPr>
                <p:nvPr/>
              </p:nvSpPr>
              <p:spPr bwMode="auto">
                <a:xfrm>
                  <a:off x="1919" y="1480"/>
                  <a:ext cx="85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1</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817" name="Rectangle 49">
                  <a:extLst>
                    <a:ext uri="{FF2B5EF4-FFF2-40B4-BE49-F238E27FC236}">
                      <a16:creationId xmlns:a16="http://schemas.microsoft.com/office/drawing/2014/main" id="{A7F7C58C-1BA9-4106-8A4A-30AF9EC054DA}"/>
                    </a:ext>
                  </a:extLst>
                </p:cNvPr>
                <p:cNvSpPr>
                  <a:spLocks noChangeArrowheads="1"/>
                </p:cNvSpPr>
                <p:nvPr/>
              </p:nvSpPr>
              <p:spPr bwMode="auto">
                <a:xfrm>
                  <a:off x="1876" y="1480"/>
                  <a:ext cx="938" cy="442"/>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818" name="Group 50">
                <a:extLst>
                  <a:ext uri="{FF2B5EF4-FFF2-40B4-BE49-F238E27FC236}">
                    <a16:creationId xmlns:a16="http://schemas.microsoft.com/office/drawing/2014/main" id="{211071AB-650A-443B-8370-B7885E31D406}"/>
                  </a:ext>
                </a:extLst>
              </p:cNvPr>
              <p:cNvGrpSpPr>
                <a:grpSpLocks/>
              </p:cNvGrpSpPr>
              <p:nvPr/>
            </p:nvGrpSpPr>
            <p:grpSpPr bwMode="auto">
              <a:xfrm>
                <a:off x="2814" y="1480"/>
                <a:ext cx="938" cy="442"/>
                <a:chOff x="2814" y="1480"/>
                <a:chExt cx="938" cy="442"/>
              </a:xfrm>
            </p:grpSpPr>
            <p:sp>
              <p:nvSpPr>
                <p:cNvPr id="32819" name="Rectangle 51">
                  <a:extLst>
                    <a:ext uri="{FF2B5EF4-FFF2-40B4-BE49-F238E27FC236}">
                      <a16:creationId xmlns:a16="http://schemas.microsoft.com/office/drawing/2014/main" id="{9DFC6D79-24A5-4353-97D3-AE48B9B58820}"/>
                    </a:ext>
                  </a:extLst>
                </p:cNvPr>
                <p:cNvSpPr>
                  <a:spLocks noChangeArrowheads="1"/>
                </p:cNvSpPr>
                <p:nvPr/>
              </p:nvSpPr>
              <p:spPr bwMode="auto">
                <a:xfrm>
                  <a:off x="2857" y="1480"/>
                  <a:ext cx="85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1.39</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820" name="Rectangle 52">
                  <a:extLst>
                    <a:ext uri="{FF2B5EF4-FFF2-40B4-BE49-F238E27FC236}">
                      <a16:creationId xmlns:a16="http://schemas.microsoft.com/office/drawing/2014/main" id="{DFDC14BC-E83E-4F3D-A8A3-0ACF4CA56190}"/>
                    </a:ext>
                  </a:extLst>
                </p:cNvPr>
                <p:cNvSpPr>
                  <a:spLocks noChangeArrowheads="1"/>
                </p:cNvSpPr>
                <p:nvPr/>
              </p:nvSpPr>
              <p:spPr bwMode="auto">
                <a:xfrm>
                  <a:off x="2814" y="1480"/>
                  <a:ext cx="938" cy="442"/>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821" name="Group 53">
                <a:extLst>
                  <a:ext uri="{FF2B5EF4-FFF2-40B4-BE49-F238E27FC236}">
                    <a16:creationId xmlns:a16="http://schemas.microsoft.com/office/drawing/2014/main" id="{93DAFD9D-3D4F-4C69-A4AB-05B954505609}"/>
                  </a:ext>
                </a:extLst>
              </p:cNvPr>
              <p:cNvGrpSpPr>
                <a:grpSpLocks/>
              </p:cNvGrpSpPr>
              <p:nvPr/>
            </p:nvGrpSpPr>
            <p:grpSpPr bwMode="auto">
              <a:xfrm>
                <a:off x="0" y="1922"/>
                <a:ext cx="938" cy="442"/>
                <a:chOff x="0" y="1922"/>
                <a:chExt cx="938" cy="442"/>
              </a:xfrm>
            </p:grpSpPr>
            <p:sp>
              <p:nvSpPr>
                <p:cNvPr id="32822" name="Rectangle 54">
                  <a:extLst>
                    <a:ext uri="{FF2B5EF4-FFF2-40B4-BE49-F238E27FC236}">
                      <a16:creationId xmlns:a16="http://schemas.microsoft.com/office/drawing/2014/main" id="{6CC10E38-570C-4204-9FB1-39E6D75D97FD}"/>
                    </a:ext>
                  </a:extLst>
                </p:cNvPr>
                <p:cNvSpPr>
                  <a:spLocks noChangeArrowheads="1"/>
                </p:cNvSpPr>
                <p:nvPr/>
              </p:nvSpPr>
              <p:spPr bwMode="auto">
                <a:xfrm>
                  <a:off x="43" y="1922"/>
                  <a:ext cx="85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Female parent</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823" name="Rectangle 55">
                  <a:extLst>
                    <a:ext uri="{FF2B5EF4-FFF2-40B4-BE49-F238E27FC236}">
                      <a16:creationId xmlns:a16="http://schemas.microsoft.com/office/drawing/2014/main" id="{9EC5042D-ADAB-469D-92DF-767E0F6BED30}"/>
                    </a:ext>
                  </a:extLst>
                </p:cNvPr>
                <p:cNvSpPr>
                  <a:spLocks noChangeArrowheads="1"/>
                </p:cNvSpPr>
                <p:nvPr/>
              </p:nvSpPr>
              <p:spPr bwMode="auto">
                <a:xfrm>
                  <a:off x="0" y="1922"/>
                  <a:ext cx="938" cy="442"/>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824" name="Group 56">
                <a:extLst>
                  <a:ext uri="{FF2B5EF4-FFF2-40B4-BE49-F238E27FC236}">
                    <a16:creationId xmlns:a16="http://schemas.microsoft.com/office/drawing/2014/main" id="{AC932487-3516-4C13-8930-511B6671B0B9}"/>
                  </a:ext>
                </a:extLst>
              </p:cNvPr>
              <p:cNvGrpSpPr>
                <a:grpSpLocks/>
              </p:cNvGrpSpPr>
              <p:nvPr/>
            </p:nvGrpSpPr>
            <p:grpSpPr bwMode="auto">
              <a:xfrm>
                <a:off x="938" y="1922"/>
                <a:ext cx="938" cy="442"/>
                <a:chOff x="938" y="1922"/>
                <a:chExt cx="938" cy="442"/>
              </a:xfrm>
            </p:grpSpPr>
            <p:sp>
              <p:nvSpPr>
                <p:cNvPr id="32825" name="Rectangle 57">
                  <a:extLst>
                    <a:ext uri="{FF2B5EF4-FFF2-40B4-BE49-F238E27FC236}">
                      <a16:creationId xmlns:a16="http://schemas.microsoft.com/office/drawing/2014/main" id="{AEB35C65-4798-4003-9956-7DBDA3A1235A}"/>
                    </a:ext>
                  </a:extLst>
                </p:cNvPr>
                <p:cNvSpPr>
                  <a:spLocks noChangeArrowheads="1"/>
                </p:cNvSpPr>
                <p:nvPr/>
              </p:nvSpPr>
              <p:spPr bwMode="auto">
                <a:xfrm>
                  <a:off x="981" y="1922"/>
                  <a:ext cx="85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2944</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826" name="Rectangle 58">
                  <a:extLst>
                    <a:ext uri="{FF2B5EF4-FFF2-40B4-BE49-F238E27FC236}">
                      <a16:creationId xmlns:a16="http://schemas.microsoft.com/office/drawing/2014/main" id="{D2A21714-6ED1-4988-9FC0-F088D09004AA}"/>
                    </a:ext>
                  </a:extLst>
                </p:cNvPr>
                <p:cNvSpPr>
                  <a:spLocks noChangeArrowheads="1"/>
                </p:cNvSpPr>
                <p:nvPr/>
              </p:nvSpPr>
              <p:spPr bwMode="auto">
                <a:xfrm>
                  <a:off x="938" y="1922"/>
                  <a:ext cx="938" cy="442"/>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827" name="Group 59">
                <a:extLst>
                  <a:ext uri="{FF2B5EF4-FFF2-40B4-BE49-F238E27FC236}">
                    <a16:creationId xmlns:a16="http://schemas.microsoft.com/office/drawing/2014/main" id="{193E4F8D-12FF-452B-A847-C94D8621450D}"/>
                  </a:ext>
                </a:extLst>
              </p:cNvPr>
              <p:cNvGrpSpPr>
                <a:grpSpLocks/>
              </p:cNvGrpSpPr>
              <p:nvPr/>
            </p:nvGrpSpPr>
            <p:grpSpPr bwMode="auto">
              <a:xfrm>
                <a:off x="1876" y="1922"/>
                <a:ext cx="938" cy="442"/>
                <a:chOff x="1876" y="1922"/>
                <a:chExt cx="938" cy="442"/>
              </a:xfrm>
            </p:grpSpPr>
            <p:sp>
              <p:nvSpPr>
                <p:cNvPr id="32828" name="Rectangle 60">
                  <a:extLst>
                    <a:ext uri="{FF2B5EF4-FFF2-40B4-BE49-F238E27FC236}">
                      <a16:creationId xmlns:a16="http://schemas.microsoft.com/office/drawing/2014/main" id="{112715F2-B934-4315-86B9-362B5467A80A}"/>
                    </a:ext>
                  </a:extLst>
                </p:cNvPr>
                <p:cNvSpPr>
                  <a:spLocks noChangeArrowheads="1"/>
                </p:cNvSpPr>
                <p:nvPr/>
              </p:nvSpPr>
              <p:spPr bwMode="auto">
                <a:xfrm>
                  <a:off x="1919" y="1922"/>
                  <a:ext cx="85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1</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829" name="Rectangle 61">
                  <a:extLst>
                    <a:ext uri="{FF2B5EF4-FFF2-40B4-BE49-F238E27FC236}">
                      <a16:creationId xmlns:a16="http://schemas.microsoft.com/office/drawing/2014/main" id="{CD7029CE-F7DB-45B3-971B-8232C84839FA}"/>
                    </a:ext>
                  </a:extLst>
                </p:cNvPr>
                <p:cNvSpPr>
                  <a:spLocks noChangeArrowheads="1"/>
                </p:cNvSpPr>
                <p:nvPr/>
              </p:nvSpPr>
              <p:spPr bwMode="auto">
                <a:xfrm>
                  <a:off x="1876" y="1922"/>
                  <a:ext cx="938" cy="442"/>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nvGrpSpPr>
              <p:cNvPr id="32830" name="Group 62">
                <a:extLst>
                  <a:ext uri="{FF2B5EF4-FFF2-40B4-BE49-F238E27FC236}">
                    <a16:creationId xmlns:a16="http://schemas.microsoft.com/office/drawing/2014/main" id="{A53338DA-3939-4AC3-9038-89BF954A8766}"/>
                  </a:ext>
                </a:extLst>
              </p:cNvPr>
              <p:cNvGrpSpPr>
                <a:grpSpLocks/>
              </p:cNvGrpSpPr>
              <p:nvPr/>
            </p:nvGrpSpPr>
            <p:grpSpPr bwMode="auto">
              <a:xfrm>
                <a:off x="2814" y="1922"/>
                <a:ext cx="938" cy="442"/>
                <a:chOff x="2814" y="1922"/>
                <a:chExt cx="938" cy="442"/>
              </a:xfrm>
            </p:grpSpPr>
            <p:sp>
              <p:nvSpPr>
                <p:cNvPr id="32831" name="Rectangle 63">
                  <a:extLst>
                    <a:ext uri="{FF2B5EF4-FFF2-40B4-BE49-F238E27FC236}">
                      <a16:creationId xmlns:a16="http://schemas.microsoft.com/office/drawing/2014/main" id="{23D3B73C-8D41-48D5-AA74-0704845D21A5}"/>
                    </a:ext>
                  </a:extLst>
                </p:cNvPr>
                <p:cNvSpPr>
                  <a:spLocks noChangeArrowheads="1"/>
                </p:cNvSpPr>
                <p:nvPr/>
              </p:nvSpPr>
              <p:spPr bwMode="auto">
                <a:xfrm>
                  <a:off x="2857" y="1922"/>
                  <a:ext cx="852" cy="4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GB" altLang="en-US" sz="1600">
                      <a:latin typeface="Times New Roman" panose="02020603050405020304" pitchFamily="18" charset="0"/>
                      <a:cs typeface="Times New Roman" panose="02020603050405020304" pitchFamily="18" charset="0"/>
                    </a:rPr>
                    <a:t>1.41</a:t>
                  </a:r>
                  <a:endParaRPr lang="en-GB" altLang="en-US" sz="1200">
                    <a:latin typeface="Times New Roman" panose="02020603050405020304" pitchFamily="18" charset="0"/>
                    <a:cs typeface="Times New Roman" panose="02020603050405020304" pitchFamily="18" charset="0"/>
                  </a:endParaRPr>
                </a:p>
                <a:p>
                  <a:pPr eaLnBrk="0" hangingPunct="0"/>
                  <a:endParaRPr lang="en-GB" altLang="en-US" sz="2400">
                    <a:latin typeface="Times New Roman" panose="02020603050405020304" pitchFamily="18" charset="0"/>
                  </a:endParaRPr>
                </a:p>
              </p:txBody>
            </p:sp>
            <p:sp>
              <p:nvSpPr>
                <p:cNvPr id="32832" name="Rectangle 64">
                  <a:extLst>
                    <a:ext uri="{FF2B5EF4-FFF2-40B4-BE49-F238E27FC236}">
                      <a16:creationId xmlns:a16="http://schemas.microsoft.com/office/drawing/2014/main" id="{53B55090-AF7A-4CCF-97F2-1F11729BD453}"/>
                    </a:ext>
                  </a:extLst>
                </p:cNvPr>
                <p:cNvSpPr>
                  <a:spLocks noChangeArrowheads="1"/>
                </p:cNvSpPr>
                <p:nvPr/>
              </p:nvSpPr>
              <p:spPr bwMode="auto">
                <a:xfrm>
                  <a:off x="2814" y="1922"/>
                  <a:ext cx="938" cy="442"/>
                </a:xfrm>
                <a:prstGeom prst="rect">
                  <a:avLst/>
                </a:prstGeom>
                <a:noFill/>
                <a:ln w="7">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grpSp>
        <p:sp>
          <p:nvSpPr>
            <p:cNvPr id="32833" name="Rectangle 65">
              <a:extLst>
                <a:ext uri="{FF2B5EF4-FFF2-40B4-BE49-F238E27FC236}">
                  <a16:creationId xmlns:a16="http://schemas.microsoft.com/office/drawing/2014/main" id="{CDAED569-6668-4A3B-AB00-C91FF2A12E18}"/>
                </a:ext>
              </a:extLst>
            </p:cNvPr>
            <p:cNvSpPr>
              <a:spLocks noChangeArrowheads="1"/>
            </p:cNvSpPr>
            <p:nvPr/>
          </p:nvSpPr>
          <p:spPr bwMode="auto">
            <a:xfrm>
              <a:off x="-2" y="-2"/>
              <a:ext cx="3756" cy="2368"/>
            </a:xfrm>
            <a:prstGeom prst="rect">
              <a:avLst/>
            </a:prstGeom>
            <a:noFill/>
            <a:ln w="6350">
              <a:solidFill>
                <a:srgbClr val="A0A0A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GB"/>
            </a:p>
          </p:txBody>
        </p:sp>
      </p:grpSp>
      <p:sp>
        <p:nvSpPr>
          <p:cNvPr id="32834" name="Text Box 66">
            <a:extLst>
              <a:ext uri="{FF2B5EF4-FFF2-40B4-BE49-F238E27FC236}">
                <a16:creationId xmlns:a16="http://schemas.microsoft.com/office/drawing/2014/main" id="{866FE56E-8F37-4729-A784-30CC4D5FB7AA}"/>
              </a:ext>
            </a:extLst>
          </p:cNvPr>
          <p:cNvSpPr txBox="1">
            <a:spLocks noChangeArrowheads="1"/>
          </p:cNvSpPr>
          <p:nvPr/>
        </p:nvSpPr>
        <p:spPr bwMode="auto">
          <a:xfrm>
            <a:off x="1295400" y="4800600"/>
            <a:ext cx="6329363" cy="1552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sz="2400">
                <a:latin typeface="Times New Roman" panose="02020603050405020304" pitchFamily="18" charset="0"/>
                <a:cs typeface="Times New Roman" panose="02020603050405020304" pitchFamily="18" charset="0"/>
              </a:rPr>
              <a:t>Note there is very little information on each </a:t>
            </a:r>
          </a:p>
          <a:p>
            <a:r>
              <a:rPr lang="en-GB" altLang="en-US" sz="2400">
                <a:latin typeface="Times New Roman" panose="02020603050405020304" pitchFamily="18" charset="0"/>
                <a:cs typeface="Times New Roman" panose="02020603050405020304" pitchFamily="18" charset="0"/>
              </a:rPr>
              <a:t>individual male and female bird but we can get </a:t>
            </a:r>
          </a:p>
          <a:p>
            <a:r>
              <a:rPr lang="en-GB" altLang="en-US" sz="2400">
                <a:latin typeface="Times New Roman" panose="02020603050405020304" pitchFamily="18" charset="0"/>
                <a:cs typeface="Times New Roman" panose="02020603050405020304" pitchFamily="18" charset="0"/>
              </a:rPr>
              <a:t>some estimates of variability via a random effects </a:t>
            </a:r>
          </a:p>
          <a:p>
            <a:r>
              <a:rPr lang="en-GB" altLang="en-US" sz="2400">
                <a:latin typeface="Times New Roman" panose="02020603050405020304" pitchFamily="18" charset="0"/>
                <a:cs typeface="Times New Roman" panose="02020603050405020304" pitchFamily="18" charset="0"/>
              </a:rPr>
              <a:t>model.</a:t>
            </a:r>
            <a:r>
              <a:rPr lang="en-GB" altLang="en-US" sz="2400">
                <a:latin typeface="Times New Roman" panose="02020603050405020304" pitchFamily="18" charset="0"/>
              </a:rPr>
              <a:t> </a:t>
            </a:r>
          </a:p>
        </p:txBody>
      </p:sp>
      <p:sp>
        <p:nvSpPr>
          <p:cNvPr id="32835" name="Text Box 67">
            <a:extLst>
              <a:ext uri="{FF2B5EF4-FFF2-40B4-BE49-F238E27FC236}">
                <a16:creationId xmlns:a16="http://schemas.microsoft.com/office/drawing/2014/main" id="{26275AA2-38FC-49EE-B895-E14D09AA9F9E}"/>
              </a:ext>
            </a:extLst>
          </p:cNvPr>
          <p:cNvSpPr txBox="1">
            <a:spLocks noChangeArrowheads="1"/>
          </p:cNvSpPr>
          <p:nvPr/>
        </p:nvSpPr>
        <p:spPr bwMode="auto">
          <a:xfrm>
            <a:off x="1295400" y="1600200"/>
            <a:ext cx="61960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GB" altLang="en-US" sz="2400">
                <a:latin typeface="Times New Roman" panose="02020603050405020304" pitchFamily="18" charset="0"/>
              </a:rPr>
              <a:t>The data structure can be summarised as follows: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7ED7DCB1-201B-4257-8E6B-1EFCD1A697D6}"/>
              </a:ext>
            </a:extLst>
          </p:cNvPr>
          <p:cNvSpPr>
            <a:spLocks noGrp="1" noChangeArrowheads="1"/>
          </p:cNvSpPr>
          <p:nvPr>
            <p:ph type="title"/>
          </p:nvPr>
        </p:nvSpPr>
        <p:spPr/>
        <p:txBody>
          <a:bodyPr>
            <a:normAutofit fontScale="90000"/>
          </a:bodyPr>
          <a:lstStyle/>
          <a:p>
            <a:r>
              <a:rPr lang="en-GB" altLang="en-US" sz="3200"/>
              <a:t>Diagrammatic representation of the dataset.</a:t>
            </a:r>
            <a:r>
              <a:rPr lang="en-GB" altLang="en-US" sz="4000"/>
              <a:t> </a:t>
            </a:r>
            <a:br>
              <a:rPr lang="en-GB" altLang="en-US" sz="4000"/>
            </a:br>
            <a:endParaRPr lang="en-GB" altLang="en-US" sz="4000"/>
          </a:p>
        </p:txBody>
      </p:sp>
      <p:graphicFrame>
        <p:nvGraphicFramePr>
          <p:cNvPr id="33795" name="Object 3">
            <a:extLst>
              <a:ext uri="{FF2B5EF4-FFF2-40B4-BE49-F238E27FC236}">
                <a16:creationId xmlns:a16="http://schemas.microsoft.com/office/drawing/2014/main" id="{524997C4-93D8-48C6-894E-39098960879B}"/>
              </a:ext>
            </a:extLst>
          </p:cNvPr>
          <p:cNvGraphicFramePr>
            <a:graphicFrameLocks noGrp="1" noChangeAspect="1"/>
          </p:cNvGraphicFramePr>
          <p:nvPr>
            <p:ph idx="1"/>
          </p:nvPr>
        </p:nvGraphicFramePr>
        <p:xfrm>
          <a:off x="2620963" y="908050"/>
          <a:ext cx="4548187" cy="5616575"/>
        </p:xfrm>
        <a:graphic>
          <a:graphicData uri="http://schemas.openxmlformats.org/presentationml/2006/ole">
            <mc:AlternateContent xmlns:mc="http://schemas.openxmlformats.org/markup-compatibility/2006">
              <mc:Choice xmlns:v="urn:schemas-microsoft-com:vml" Requires="v">
                <p:oleObj name="Document" r:id="rId2" imgW="5435012" imgH="6711582" progId="Word.Document.8">
                  <p:embed/>
                </p:oleObj>
              </mc:Choice>
              <mc:Fallback>
                <p:oleObj name="Document" r:id="rId2" imgW="5435012" imgH="6711582" progId="Word.Document.8">
                  <p:embed/>
                  <p:pic>
                    <p:nvPicPr>
                      <p:cNvPr id="33795" name="Object 3">
                        <a:extLst>
                          <a:ext uri="{FF2B5EF4-FFF2-40B4-BE49-F238E27FC236}">
                            <a16:creationId xmlns:a16="http://schemas.microsoft.com/office/drawing/2014/main" id="{524997C4-93D8-48C6-894E-3909896087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0963" y="908050"/>
                        <a:ext cx="4548187" cy="56165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74CD00FC-DE5F-4D49-B45C-C36BDFE45DBB}"/>
              </a:ext>
            </a:extLst>
          </p:cNvPr>
          <p:cNvSpPr>
            <a:spLocks noGrp="1" noChangeArrowheads="1"/>
          </p:cNvSpPr>
          <p:nvPr>
            <p:ph type="title"/>
          </p:nvPr>
        </p:nvSpPr>
        <p:spPr/>
        <p:txBody>
          <a:bodyPr>
            <a:normAutofit fontScale="90000"/>
          </a:bodyPr>
          <a:lstStyle/>
          <a:p>
            <a:r>
              <a:rPr lang="en-GB" altLang="en-US" sz="4000" b="1"/>
              <a:t>Univariate cross-classified random effect modelling</a:t>
            </a:r>
          </a:p>
        </p:txBody>
      </p:sp>
      <p:sp>
        <p:nvSpPr>
          <p:cNvPr id="34819" name="Rectangle 3">
            <a:extLst>
              <a:ext uri="{FF2B5EF4-FFF2-40B4-BE49-F238E27FC236}">
                <a16:creationId xmlns:a16="http://schemas.microsoft.com/office/drawing/2014/main" id="{C24BD284-6325-4707-A9E4-D12366F3BEA8}"/>
              </a:ext>
            </a:extLst>
          </p:cNvPr>
          <p:cNvSpPr>
            <a:spLocks noGrp="1" noChangeArrowheads="1"/>
          </p:cNvSpPr>
          <p:nvPr>
            <p:ph type="body" sz="half" idx="1"/>
          </p:nvPr>
        </p:nvSpPr>
        <p:spPr>
          <a:xfrm>
            <a:off x="457200" y="1600200"/>
            <a:ext cx="8147050" cy="4525963"/>
          </a:xfrm>
        </p:spPr>
        <p:txBody>
          <a:bodyPr/>
          <a:lstStyle/>
          <a:p>
            <a:r>
              <a:rPr lang="en-GB" altLang="en-US" sz="2400" dirty="0"/>
              <a:t>For each of the 6 responses we will firstly fit a univariate model, normal responses for the continuous variables and </a:t>
            </a:r>
            <a:r>
              <a:rPr lang="en-GB" altLang="en-US" sz="2400" dirty="0" err="1"/>
              <a:t>probit</a:t>
            </a:r>
            <a:r>
              <a:rPr lang="en-GB" altLang="en-US" sz="2400" dirty="0"/>
              <a:t> regression for the binary variables. For example using notation of Browne et al. (2001) and letting response </a:t>
            </a:r>
            <a:r>
              <a:rPr lang="en-GB" altLang="en-US" sz="2400" i="1" dirty="0" err="1"/>
              <a:t>y</a:t>
            </a:r>
            <a:r>
              <a:rPr lang="en-GB" altLang="en-US" sz="2400" i="1" baseline="-25000" dirty="0" err="1"/>
              <a:t>i</a:t>
            </a:r>
            <a:r>
              <a:rPr lang="en-GB" altLang="en-US" sz="2400" baseline="-25000" dirty="0"/>
              <a:t> </a:t>
            </a:r>
            <a:r>
              <a:rPr lang="en-GB" altLang="en-US" sz="2400" dirty="0"/>
              <a:t>be clutch size:</a:t>
            </a:r>
          </a:p>
        </p:txBody>
      </p:sp>
      <p:graphicFrame>
        <p:nvGraphicFramePr>
          <p:cNvPr id="34820" name="Object 4">
            <a:extLst>
              <a:ext uri="{FF2B5EF4-FFF2-40B4-BE49-F238E27FC236}">
                <a16:creationId xmlns:a16="http://schemas.microsoft.com/office/drawing/2014/main" id="{5BACE336-1D5D-4C21-A41D-CB288A591256}"/>
              </a:ext>
            </a:extLst>
          </p:cNvPr>
          <p:cNvGraphicFramePr>
            <a:graphicFrameLocks noGrp="1" noChangeAspect="1"/>
          </p:cNvGraphicFramePr>
          <p:nvPr>
            <p:ph sz="half" idx="2"/>
          </p:nvPr>
        </p:nvGraphicFramePr>
        <p:xfrm>
          <a:off x="2268538" y="3644900"/>
          <a:ext cx="4751387" cy="1970088"/>
        </p:xfrm>
        <a:graphic>
          <a:graphicData uri="http://schemas.openxmlformats.org/presentationml/2006/ole">
            <mc:AlternateContent xmlns:mc="http://schemas.openxmlformats.org/markup-compatibility/2006">
              <mc:Choice xmlns:v="urn:schemas-microsoft-com:vml" Requires="v">
                <p:oleObj name="Equation" r:id="rId2" imgW="3684327" imgH="1527128" progId="Equation.3">
                  <p:embed/>
                </p:oleObj>
              </mc:Choice>
              <mc:Fallback>
                <p:oleObj name="Equation" r:id="rId2" imgW="3684327" imgH="1527128" progId="Equation.3">
                  <p:embed/>
                  <p:pic>
                    <p:nvPicPr>
                      <p:cNvPr id="34820" name="Object 4">
                        <a:extLst>
                          <a:ext uri="{FF2B5EF4-FFF2-40B4-BE49-F238E27FC236}">
                            <a16:creationId xmlns:a16="http://schemas.microsoft.com/office/drawing/2014/main" id="{5BACE336-1D5D-4C21-A41D-CB288A59125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68538" y="3644900"/>
                        <a:ext cx="4751387" cy="197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7206</TotalTime>
  <Words>1093</Words>
  <Application>Microsoft Office PowerPoint</Application>
  <PresentationFormat>On-screen Show (4:3)</PresentationFormat>
  <Paragraphs>123</Paragraphs>
  <Slides>17</Slides>
  <Notes>1</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5</vt:i4>
      </vt:variant>
      <vt:variant>
        <vt:lpstr>Slide Titles</vt:lpstr>
      </vt:variant>
      <vt:variant>
        <vt:i4>17</vt:i4>
      </vt:variant>
    </vt:vector>
  </HeadingPairs>
  <TitlesOfParts>
    <vt:vector size="27" baseType="lpstr">
      <vt:lpstr>Arial</vt:lpstr>
      <vt:lpstr>Calibri</vt:lpstr>
      <vt:lpstr>Cambria</vt:lpstr>
      <vt:lpstr>Times New Roman</vt:lpstr>
      <vt:lpstr>Office Theme</vt:lpstr>
      <vt:lpstr>Microsoft Word Picture</vt:lpstr>
      <vt:lpstr>Equation</vt:lpstr>
      <vt:lpstr>Equation.3</vt:lpstr>
      <vt:lpstr>Equation.2</vt:lpstr>
      <vt:lpstr>Document</vt:lpstr>
      <vt:lpstr>Cross – Classified Models  Part 3 – Extensions and Further Applications</vt:lpstr>
      <vt:lpstr>Lecture outline</vt:lpstr>
      <vt:lpstr>Extensions to the model so far</vt:lpstr>
      <vt:lpstr>Example 2 : Artificial insemination by donor </vt:lpstr>
      <vt:lpstr>Model for artificial insemination data</vt:lpstr>
      <vt:lpstr>Example 3 Wytham woods great tit dataset</vt:lpstr>
      <vt:lpstr>Data background</vt:lpstr>
      <vt:lpstr>Diagrammatic representation of the dataset.  </vt:lpstr>
      <vt:lpstr>Univariate cross-classified random effect modelling</vt:lpstr>
      <vt:lpstr>Estimation</vt:lpstr>
      <vt:lpstr>Clutch Size</vt:lpstr>
      <vt:lpstr>Lay Date (days after April 1st)</vt:lpstr>
      <vt:lpstr>Nestling Mass</vt:lpstr>
      <vt:lpstr>Nest Success</vt:lpstr>
      <vt:lpstr>Male Survival</vt:lpstr>
      <vt:lpstr>Female survival</vt:lpstr>
      <vt:lpstr>Summary</vt:lpstr>
    </vt:vector>
  </TitlesOfParts>
  <Company>University of Bristol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Cross-classified models</dc:title>
  <dc:creator>George Leckie</dc:creator>
  <cp:lastModifiedBy>William Browne</cp:lastModifiedBy>
  <cp:revision>271</cp:revision>
  <dcterms:created xsi:type="dcterms:W3CDTF">2012-02-24T16:55:39Z</dcterms:created>
  <dcterms:modified xsi:type="dcterms:W3CDTF">2021-05-03T08:41:41Z</dcterms:modified>
</cp:coreProperties>
</file>