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63" r:id="rId2"/>
    <p:sldId id="348" r:id="rId3"/>
    <p:sldId id="353" r:id="rId4"/>
    <p:sldId id="354" r:id="rId5"/>
    <p:sldId id="343" r:id="rId6"/>
    <p:sldId id="355" r:id="rId7"/>
    <p:sldId id="352" r:id="rId8"/>
    <p:sldId id="269" r:id="rId9"/>
    <p:sldId id="270" r:id="rId10"/>
    <p:sldId id="345" r:id="rId11"/>
    <p:sldId id="277" r:id="rId12"/>
    <p:sldId id="329" r:id="rId13"/>
    <p:sldId id="3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86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45" autoAdjust="0"/>
    <p:restoredTop sz="69545" autoAdjust="0"/>
  </p:normalViewPr>
  <p:slideViewPr>
    <p:cSldViewPr>
      <p:cViewPr varScale="1">
        <p:scale>
          <a:sx n="110" d="100"/>
          <a:sy n="110" d="100"/>
        </p:scale>
        <p:origin x="124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Browne" userId="5eedc43c-1fa3-4a5b-82d5-331ac1f1bc5a" providerId="ADAL" clId="{CCF3B5D1-4E84-4165-BB84-6A0270138770}"/>
    <pc:docChg chg="undo custSel addSld delSld modSld sldOrd">
      <pc:chgData name="William Browne" userId="5eedc43c-1fa3-4a5b-82d5-331ac1f1bc5a" providerId="ADAL" clId="{CCF3B5D1-4E84-4165-BB84-6A0270138770}" dt="2021-04-15T08:03:09.857" v="1023" actId="47"/>
      <pc:docMkLst>
        <pc:docMk/>
      </pc:docMkLst>
      <pc:sldChg chg="del">
        <pc:chgData name="William Browne" userId="5eedc43c-1fa3-4a5b-82d5-331ac1f1bc5a" providerId="ADAL" clId="{CCF3B5D1-4E84-4165-BB84-6A0270138770}" dt="2021-04-15T08:03:05.179" v="1011" actId="47"/>
        <pc:sldMkLst>
          <pc:docMk/>
          <pc:sldMk cId="0" sldId="264"/>
        </pc:sldMkLst>
      </pc:sldChg>
      <pc:sldChg chg="del">
        <pc:chgData name="William Browne" userId="5eedc43c-1fa3-4a5b-82d5-331ac1f1bc5a" providerId="ADAL" clId="{CCF3B5D1-4E84-4165-BB84-6A0270138770}" dt="2021-04-15T08:03:05.382" v="1012" actId="47"/>
        <pc:sldMkLst>
          <pc:docMk/>
          <pc:sldMk cId="0" sldId="265"/>
        </pc:sldMkLst>
      </pc:sldChg>
      <pc:sldChg chg="del">
        <pc:chgData name="William Browne" userId="5eedc43c-1fa3-4a5b-82d5-331ac1f1bc5a" providerId="ADAL" clId="{CCF3B5D1-4E84-4165-BB84-6A0270138770}" dt="2021-04-15T08:03:00.793" v="1001" actId="47"/>
        <pc:sldMkLst>
          <pc:docMk/>
          <pc:sldMk cId="3038808668" sldId="267"/>
        </pc:sldMkLst>
      </pc:sldChg>
      <pc:sldChg chg="del">
        <pc:chgData name="William Browne" userId="5eedc43c-1fa3-4a5b-82d5-331ac1f1bc5a" providerId="ADAL" clId="{CCF3B5D1-4E84-4165-BB84-6A0270138770}" dt="2021-04-15T08:03:01.532" v="1002" actId="47"/>
        <pc:sldMkLst>
          <pc:docMk/>
          <pc:sldMk cId="991530549" sldId="268"/>
        </pc:sldMkLst>
      </pc:sldChg>
      <pc:sldChg chg="del">
        <pc:chgData name="William Browne" userId="5eedc43c-1fa3-4a5b-82d5-331ac1f1bc5a" providerId="ADAL" clId="{CCF3B5D1-4E84-4165-BB84-6A0270138770}" dt="2021-04-15T08:03:02.610" v="1003" actId="47"/>
        <pc:sldMkLst>
          <pc:docMk/>
          <pc:sldMk cId="3364384374" sldId="278"/>
        </pc:sldMkLst>
      </pc:sldChg>
      <pc:sldChg chg="del">
        <pc:chgData name="William Browne" userId="5eedc43c-1fa3-4a5b-82d5-331ac1f1bc5a" providerId="ADAL" clId="{CCF3B5D1-4E84-4165-BB84-6A0270138770}" dt="2021-04-15T08:03:03.647" v="1004" actId="47"/>
        <pc:sldMkLst>
          <pc:docMk/>
          <pc:sldMk cId="2050314436" sldId="280"/>
        </pc:sldMkLst>
      </pc:sldChg>
      <pc:sldChg chg="del">
        <pc:chgData name="William Browne" userId="5eedc43c-1fa3-4a5b-82d5-331ac1f1bc5a" providerId="ADAL" clId="{CCF3B5D1-4E84-4165-BB84-6A0270138770}" dt="2021-04-15T08:03:05.608" v="1013" actId="47"/>
        <pc:sldMkLst>
          <pc:docMk/>
          <pc:sldMk cId="0" sldId="284"/>
        </pc:sldMkLst>
      </pc:sldChg>
      <pc:sldChg chg="del">
        <pc:chgData name="William Browne" userId="5eedc43c-1fa3-4a5b-82d5-331ac1f1bc5a" providerId="ADAL" clId="{CCF3B5D1-4E84-4165-BB84-6A0270138770}" dt="2021-04-15T08:03:06.168" v="1014" actId="47"/>
        <pc:sldMkLst>
          <pc:docMk/>
          <pc:sldMk cId="0" sldId="285"/>
        </pc:sldMkLst>
      </pc:sldChg>
      <pc:sldChg chg="del">
        <pc:chgData name="William Browne" userId="5eedc43c-1fa3-4a5b-82d5-331ac1f1bc5a" providerId="ADAL" clId="{CCF3B5D1-4E84-4165-BB84-6A0270138770}" dt="2021-04-15T08:03:06.908" v="1015" actId="47"/>
        <pc:sldMkLst>
          <pc:docMk/>
          <pc:sldMk cId="0" sldId="286"/>
        </pc:sldMkLst>
      </pc:sldChg>
      <pc:sldChg chg="del">
        <pc:chgData name="William Browne" userId="5eedc43c-1fa3-4a5b-82d5-331ac1f1bc5a" providerId="ADAL" clId="{CCF3B5D1-4E84-4165-BB84-6A0270138770}" dt="2021-04-15T08:03:07.216" v="1016" actId="47"/>
        <pc:sldMkLst>
          <pc:docMk/>
          <pc:sldMk cId="0" sldId="287"/>
        </pc:sldMkLst>
      </pc:sldChg>
      <pc:sldChg chg="del">
        <pc:chgData name="William Browne" userId="5eedc43c-1fa3-4a5b-82d5-331ac1f1bc5a" providerId="ADAL" clId="{CCF3B5D1-4E84-4165-BB84-6A0270138770}" dt="2021-04-15T08:03:07.412" v="1017" actId="47"/>
        <pc:sldMkLst>
          <pc:docMk/>
          <pc:sldMk cId="0" sldId="288"/>
        </pc:sldMkLst>
      </pc:sldChg>
      <pc:sldChg chg="del">
        <pc:chgData name="William Browne" userId="5eedc43c-1fa3-4a5b-82d5-331ac1f1bc5a" providerId="ADAL" clId="{CCF3B5D1-4E84-4165-BB84-6A0270138770}" dt="2021-04-15T08:03:04.127" v="1005" actId="47"/>
        <pc:sldMkLst>
          <pc:docMk/>
          <pc:sldMk cId="3569755072" sldId="289"/>
        </pc:sldMkLst>
      </pc:sldChg>
      <pc:sldChg chg="del">
        <pc:chgData name="William Browne" userId="5eedc43c-1fa3-4a5b-82d5-331ac1f1bc5a" providerId="ADAL" clId="{CCF3B5D1-4E84-4165-BB84-6A0270138770}" dt="2021-04-15T08:03:04.195" v="1006" actId="47"/>
        <pc:sldMkLst>
          <pc:docMk/>
          <pc:sldMk cId="4202931078" sldId="290"/>
        </pc:sldMkLst>
      </pc:sldChg>
      <pc:sldChg chg="del">
        <pc:chgData name="William Browne" userId="5eedc43c-1fa3-4a5b-82d5-331ac1f1bc5a" providerId="ADAL" clId="{CCF3B5D1-4E84-4165-BB84-6A0270138770}" dt="2021-04-15T08:03:08.855" v="1021" actId="47"/>
        <pc:sldMkLst>
          <pc:docMk/>
          <pc:sldMk cId="0" sldId="293"/>
        </pc:sldMkLst>
      </pc:sldChg>
      <pc:sldChg chg="modSp del mod">
        <pc:chgData name="William Browne" userId="5eedc43c-1fa3-4a5b-82d5-331ac1f1bc5a" providerId="ADAL" clId="{CCF3B5D1-4E84-4165-BB84-6A0270138770}" dt="2021-04-15T07:57:26.429" v="216" actId="47"/>
        <pc:sldMkLst>
          <pc:docMk/>
          <pc:sldMk cId="4058038029" sldId="294"/>
        </pc:sldMkLst>
        <pc:spChg chg="mod">
          <ac:chgData name="William Browne" userId="5eedc43c-1fa3-4a5b-82d5-331ac1f1bc5a" providerId="ADAL" clId="{CCF3B5D1-4E84-4165-BB84-6A0270138770}" dt="2021-04-15T07:55:52.602" v="3" actId="21"/>
          <ac:spMkLst>
            <pc:docMk/>
            <pc:sldMk cId="4058038029" sldId="294"/>
            <ac:spMk id="2" creationId="{00000000-0000-0000-0000-000000000000}"/>
          </ac:spMkLst>
        </pc:spChg>
        <pc:spChg chg="mod">
          <ac:chgData name="William Browne" userId="5eedc43c-1fa3-4a5b-82d5-331ac1f1bc5a" providerId="ADAL" clId="{CCF3B5D1-4E84-4165-BB84-6A0270138770}" dt="2021-04-15T07:55:50.666" v="2"/>
          <ac:spMkLst>
            <pc:docMk/>
            <pc:sldMk cId="4058038029" sldId="294"/>
            <ac:spMk id="4" creationId="{00000000-0000-0000-0000-000000000000}"/>
          </ac:spMkLst>
        </pc:spChg>
      </pc:sldChg>
      <pc:sldChg chg="del">
        <pc:chgData name="William Browne" userId="5eedc43c-1fa3-4a5b-82d5-331ac1f1bc5a" providerId="ADAL" clId="{CCF3B5D1-4E84-4165-BB84-6A0270138770}" dt="2021-04-15T08:03:09.857" v="1023" actId="47"/>
        <pc:sldMkLst>
          <pc:docMk/>
          <pc:sldMk cId="0" sldId="295"/>
        </pc:sldMkLst>
      </pc:sldChg>
      <pc:sldChg chg="del">
        <pc:chgData name="William Browne" userId="5eedc43c-1fa3-4a5b-82d5-331ac1f1bc5a" providerId="ADAL" clId="{CCF3B5D1-4E84-4165-BB84-6A0270138770}" dt="2021-04-15T08:02:53.712" v="996" actId="47"/>
        <pc:sldMkLst>
          <pc:docMk/>
          <pc:sldMk cId="2769116661" sldId="300"/>
        </pc:sldMkLst>
      </pc:sldChg>
      <pc:sldChg chg="del">
        <pc:chgData name="William Browne" userId="5eedc43c-1fa3-4a5b-82d5-331ac1f1bc5a" providerId="ADAL" clId="{CCF3B5D1-4E84-4165-BB84-6A0270138770}" dt="2021-04-15T08:02:55.681" v="997" actId="47"/>
        <pc:sldMkLst>
          <pc:docMk/>
          <pc:sldMk cId="3739497237" sldId="301"/>
        </pc:sldMkLst>
      </pc:sldChg>
      <pc:sldChg chg="del">
        <pc:chgData name="William Browne" userId="5eedc43c-1fa3-4a5b-82d5-331ac1f1bc5a" providerId="ADAL" clId="{CCF3B5D1-4E84-4165-BB84-6A0270138770}" dt="2021-04-15T08:02:56.518" v="998" actId="47"/>
        <pc:sldMkLst>
          <pc:docMk/>
          <pc:sldMk cId="3652740002" sldId="302"/>
        </pc:sldMkLst>
      </pc:sldChg>
      <pc:sldChg chg="del">
        <pc:chgData name="William Browne" userId="5eedc43c-1fa3-4a5b-82d5-331ac1f1bc5a" providerId="ADAL" clId="{CCF3B5D1-4E84-4165-BB84-6A0270138770}" dt="2021-04-15T08:03:04.433" v="1007" actId="47"/>
        <pc:sldMkLst>
          <pc:docMk/>
          <pc:sldMk cId="3648550528" sldId="342"/>
        </pc:sldMkLst>
      </pc:sldChg>
      <pc:sldChg chg="del">
        <pc:chgData name="William Browne" userId="5eedc43c-1fa3-4a5b-82d5-331ac1f1bc5a" providerId="ADAL" clId="{CCF3B5D1-4E84-4165-BB84-6A0270138770}" dt="2021-04-15T08:02:57.816" v="999" actId="47"/>
        <pc:sldMkLst>
          <pc:docMk/>
          <pc:sldMk cId="1286418024" sldId="344"/>
        </pc:sldMkLst>
      </pc:sldChg>
      <pc:sldChg chg="del">
        <pc:chgData name="William Browne" userId="5eedc43c-1fa3-4a5b-82d5-331ac1f1bc5a" providerId="ADAL" clId="{CCF3B5D1-4E84-4165-BB84-6A0270138770}" dt="2021-04-15T08:02:59.945" v="1000" actId="47"/>
        <pc:sldMkLst>
          <pc:docMk/>
          <pc:sldMk cId="4147966546" sldId="346"/>
        </pc:sldMkLst>
      </pc:sldChg>
      <pc:sldChg chg="modSp mod">
        <pc:chgData name="William Browne" userId="5eedc43c-1fa3-4a5b-82d5-331ac1f1bc5a" providerId="ADAL" clId="{CCF3B5D1-4E84-4165-BB84-6A0270138770}" dt="2021-04-15T08:01:35.887" v="995" actId="20577"/>
        <pc:sldMkLst>
          <pc:docMk/>
          <pc:sldMk cId="2632649597" sldId="348"/>
        </pc:sldMkLst>
        <pc:spChg chg="mod">
          <ac:chgData name="William Browne" userId="5eedc43c-1fa3-4a5b-82d5-331ac1f1bc5a" providerId="ADAL" clId="{CCF3B5D1-4E84-4165-BB84-6A0270138770}" dt="2021-04-15T08:01:35.887" v="995" actId="20577"/>
          <ac:spMkLst>
            <pc:docMk/>
            <pc:sldMk cId="2632649597" sldId="348"/>
            <ac:spMk id="3075" creationId="{00000000-0000-0000-0000-000000000000}"/>
          </ac:spMkLst>
        </pc:spChg>
      </pc:sldChg>
      <pc:sldChg chg="del">
        <pc:chgData name="William Browne" userId="5eedc43c-1fa3-4a5b-82d5-331ac1f1bc5a" providerId="ADAL" clId="{CCF3B5D1-4E84-4165-BB84-6A0270138770}" dt="2021-04-15T08:03:07.623" v="1018" actId="47"/>
        <pc:sldMkLst>
          <pc:docMk/>
          <pc:sldMk cId="0" sldId="356"/>
        </pc:sldMkLst>
      </pc:sldChg>
      <pc:sldChg chg="del">
        <pc:chgData name="William Browne" userId="5eedc43c-1fa3-4a5b-82d5-331ac1f1bc5a" providerId="ADAL" clId="{CCF3B5D1-4E84-4165-BB84-6A0270138770}" dt="2021-04-15T08:03:07.884" v="1019" actId="47"/>
        <pc:sldMkLst>
          <pc:docMk/>
          <pc:sldMk cId="0" sldId="357"/>
        </pc:sldMkLst>
      </pc:sldChg>
      <pc:sldChg chg="del">
        <pc:chgData name="William Browne" userId="5eedc43c-1fa3-4a5b-82d5-331ac1f1bc5a" providerId="ADAL" clId="{CCF3B5D1-4E84-4165-BB84-6A0270138770}" dt="2021-04-15T08:03:08.370" v="1020" actId="47"/>
        <pc:sldMkLst>
          <pc:docMk/>
          <pc:sldMk cId="0" sldId="358"/>
        </pc:sldMkLst>
      </pc:sldChg>
      <pc:sldChg chg="del">
        <pc:chgData name="William Browne" userId="5eedc43c-1fa3-4a5b-82d5-331ac1f1bc5a" providerId="ADAL" clId="{CCF3B5D1-4E84-4165-BB84-6A0270138770}" dt="2021-04-15T08:03:09.362" v="1022" actId="47"/>
        <pc:sldMkLst>
          <pc:docMk/>
          <pc:sldMk cId="0" sldId="359"/>
        </pc:sldMkLst>
      </pc:sldChg>
      <pc:sldChg chg="del">
        <pc:chgData name="William Browne" userId="5eedc43c-1fa3-4a5b-82d5-331ac1f1bc5a" providerId="ADAL" clId="{CCF3B5D1-4E84-4165-BB84-6A0270138770}" dt="2021-04-15T08:03:04.980" v="1010" actId="47"/>
        <pc:sldMkLst>
          <pc:docMk/>
          <pc:sldMk cId="2331792953" sldId="360"/>
        </pc:sldMkLst>
      </pc:sldChg>
      <pc:sldChg chg="del">
        <pc:chgData name="William Browne" userId="5eedc43c-1fa3-4a5b-82d5-331ac1f1bc5a" providerId="ADAL" clId="{CCF3B5D1-4E84-4165-BB84-6A0270138770}" dt="2021-04-15T08:03:04.862" v="1008" actId="47"/>
        <pc:sldMkLst>
          <pc:docMk/>
          <pc:sldMk cId="3038387327" sldId="361"/>
        </pc:sldMkLst>
      </pc:sldChg>
      <pc:sldChg chg="del">
        <pc:chgData name="William Browne" userId="5eedc43c-1fa3-4a5b-82d5-331ac1f1bc5a" providerId="ADAL" clId="{CCF3B5D1-4E84-4165-BB84-6A0270138770}" dt="2021-04-15T08:03:04.962" v="1009" actId="47"/>
        <pc:sldMkLst>
          <pc:docMk/>
          <pc:sldMk cId="786884222" sldId="362"/>
        </pc:sldMkLst>
      </pc:sldChg>
      <pc:sldChg chg="modSp new mod">
        <pc:chgData name="William Browne" userId="5eedc43c-1fa3-4a5b-82d5-331ac1f1bc5a" providerId="ADAL" clId="{CCF3B5D1-4E84-4165-BB84-6A0270138770}" dt="2021-04-15T07:57:08.318" v="215" actId="20577"/>
        <pc:sldMkLst>
          <pc:docMk/>
          <pc:sldMk cId="928984907" sldId="363"/>
        </pc:sldMkLst>
        <pc:spChg chg="mod">
          <ac:chgData name="William Browne" userId="5eedc43c-1fa3-4a5b-82d5-331ac1f1bc5a" providerId="ADAL" clId="{CCF3B5D1-4E84-4165-BB84-6A0270138770}" dt="2021-04-15T07:56:37.112" v="111" actId="20577"/>
          <ac:spMkLst>
            <pc:docMk/>
            <pc:sldMk cId="928984907" sldId="363"/>
            <ac:spMk id="2" creationId="{82E90112-0450-4484-BA9E-C9442D4B3505}"/>
          </ac:spMkLst>
        </pc:spChg>
        <pc:spChg chg="mod">
          <ac:chgData name="William Browne" userId="5eedc43c-1fa3-4a5b-82d5-331ac1f1bc5a" providerId="ADAL" clId="{CCF3B5D1-4E84-4165-BB84-6A0270138770}" dt="2021-04-15T07:57:08.318" v="215" actId="20577"/>
          <ac:spMkLst>
            <pc:docMk/>
            <pc:sldMk cId="928984907" sldId="363"/>
            <ac:spMk id="3" creationId="{67254A45-5730-4F33-96DE-82F36674C6AA}"/>
          </ac:spMkLst>
        </pc:spChg>
      </pc:sldChg>
      <pc:sldChg chg="modSp new mod ord">
        <pc:chgData name="William Browne" userId="5eedc43c-1fa3-4a5b-82d5-331ac1f1bc5a" providerId="ADAL" clId="{CCF3B5D1-4E84-4165-BB84-6A0270138770}" dt="2021-04-15T08:00:19.302" v="808" actId="255"/>
        <pc:sldMkLst>
          <pc:docMk/>
          <pc:sldMk cId="1002182249" sldId="364"/>
        </pc:sldMkLst>
        <pc:spChg chg="mod">
          <ac:chgData name="William Browne" userId="5eedc43c-1fa3-4a5b-82d5-331ac1f1bc5a" providerId="ADAL" clId="{CCF3B5D1-4E84-4165-BB84-6A0270138770}" dt="2021-04-15T07:57:44.934" v="236" actId="20577"/>
          <ac:spMkLst>
            <pc:docMk/>
            <pc:sldMk cId="1002182249" sldId="364"/>
            <ac:spMk id="2" creationId="{2AEE1FD9-FFAC-4F8B-8AD2-A881F580B8A4}"/>
          </ac:spMkLst>
        </pc:spChg>
        <pc:spChg chg="mod">
          <ac:chgData name="William Browne" userId="5eedc43c-1fa3-4a5b-82d5-331ac1f1bc5a" providerId="ADAL" clId="{CCF3B5D1-4E84-4165-BB84-6A0270138770}" dt="2021-04-15T08:00:19.302" v="808" actId="255"/>
          <ac:spMkLst>
            <pc:docMk/>
            <pc:sldMk cId="1002182249" sldId="364"/>
            <ac:spMk id="3" creationId="{E1990C4E-DB6E-4BC9-A7A9-04BDDB5FD28B}"/>
          </ac:spMkLst>
        </pc:spChg>
      </pc:sldChg>
      <pc:sldMasterChg chg="delSldLayout">
        <pc:chgData name="William Browne" userId="5eedc43c-1fa3-4a5b-82d5-331ac1f1bc5a" providerId="ADAL" clId="{CCF3B5D1-4E84-4165-BB84-6A0270138770}" dt="2021-04-15T08:03:07.216" v="1016" actId="47"/>
        <pc:sldMasterMkLst>
          <pc:docMk/>
          <pc:sldMasterMk cId="927065101" sldId="2147483648"/>
        </pc:sldMasterMkLst>
        <pc:sldLayoutChg chg="del">
          <pc:chgData name="William Browne" userId="5eedc43c-1fa3-4a5b-82d5-331ac1f1bc5a" providerId="ADAL" clId="{CCF3B5D1-4E84-4165-BB84-6A0270138770}" dt="2021-04-15T08:03:06.168" v="1014" actId="47"/>
          <pc:sldLayoutMkLst>
            <pc:docMk/>
            <pc:sldMasterMk cId="927065101" sldId="2147483648"/>
            <pc:sldLayoutMk cId="2468328905" sldId="2147483653"/>
          </pc:sldLayoutMkLst>
        </pc:sldLayoutChg>
        <pc:sldLayoutChg chg="del">
          <pc:chgData name="William Browne" userId="5eedc43c-1fa3-4a5b-82d5-331ac1f1bc5a" providerId="ADAL" clId="{CCF3B5D1-4E84-4165-BB84-6A0270138770}" dt="2021-04-15T08:03:07.216" v="1016" actId="47"/>
          <pc:sldLayoutMkLst>
            <pc:docMk/>
            <pc:sldMasterMk cId="927065101" sldId="2147483648"/>
            <pc:sldLayoutMk cId="3867662681" sldId="214748365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CE067F-7E42-4974-9BE5-0B0E4C63BE93}" type="datetimeFigureOut">
              <a:rPr lang="en-GB" smtClean="0"/>
              <a:t>15/04/2021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2F7DFD-7DCB-48A8-882C-0B014C8EA4BA}" type="slidenum">
              <a:rPr lang="en-GB" smtClean="0"/>
              <a:t>‹#›</a:t>
            </a:fld>
            <a:endParaRPr lang="en-GB"/>
          </a:p>
        </p:txBody>
      </p:sp>
    </p:spTree>
    <p:extLst>
      <p:ext uri="{BB962C8B-B14F-4D97-AF65-F5344CB8AC3E}">
        <p14:creationId xmlns:p14="http://schemas.microsoft.com/office/powerpoint/2010/main" val="213831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 typeface="+mj-lt"/>
              <a:buNone/>
              <a:tabLst/>
              <a:defRPr/>
            </a:pPr>
            <a:endParaRPr lang="en-GB" dirty="0"/>
          </a:p>
        </p:txBody>
      </p:sp>
      <p:sp>
        <p:nvSpPr>
          <p:cNvPr id="7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6E7B5B-3132-44D3-A599-A416054238B5}" type="slidenum">
              <a:rPr lang="en-GB"/>
              <a:pPr/>
              <a:t>2</a:t>
            </a:fld>
            <a:endParaRPr lang="en-GB" dirty="0"/>
          </a:p>
        </p:txBody>
      </p:sp>
    </p:spTree>
    <p:extLst>
      <p:ext uri="{BB962C8B-B14F-4D97-AF65-F5344CB8AC3E}">
        <p14:creationId xmlns:p14="http://schemas.microsoft.com/office/powerpoint/2010/main" val="1269389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2F7DFD-7DCB-48A8-882C-0B014C8EA4BA}" type="slidenum">
              <a:rPr lang="en-GB" smtClean="0"/>
              <a:t>9</a:t>
            </a:fld>
            <a:endParaRPr lang="en-GB"/>
          </a:p>
        </p:txBody>
      </p:sp>
    </p:spTree>
    <p:extLst>
      <p:ext uri="{BB962C8B-B14F-4D97-AF65-F5344CB8AC3E}">
        <p14:creationId xmlns:p14="http://schemas.microsoft.com/office/powerpoint/2010/main" val="1974851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2F7DFD-7DCB-48A8-882C-0B014C8EA4BA}" type="slidenum">
              <a:rPr lang="en-GB" smtClean="0"/>
              <a:t>10</a:t>
            </a:fld>
            <a:endParaRPr lang="en-GB"/>
          </a:p>
        </p:txBody>
      </p:sp>
    </p:spTree>
    <p:extLst>
      <p:ext uri="{BB962C8B-B14F-4D97-AF65-F5344CB8AC3E}">
        <p14:creationId xmlns:p14="http://schemas.microsoft.com/office/powerpoint/2010/main" val="1698191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4F2F7DFD-7DCB-48A8-882C-0B014C8EA4BA}" type="slidenum">
              <a:rPr lang="en-GB" smtClean="0"/>
              <a:t>11</a:t>
            </a:fld>
            <a:endParaRPr lang="en-GB"/>
          </a:p>
        </p:txBody>
      </p:sp>
    </p:spTree>
    <p:extLst>
      <p:ext uri="{BB962C8B-B14F-4D97-AF65-F5344CB8AC3E}">
        <p14:creationId xmlns:p14="http://schemas.microsoft.com/office/powerpoint/2010/main" val="373266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2F7DFD-7DCB-48A8-882C-0B014C8EA4BA}" type="slidenum">
              <a:rPr lang="en-GB" smtClean="0"/>
              <a:t>12</a:t>
            </a:fld>
            <a:endParaRPr lang="en-GB"/>
          </a:p>
        </p:txBody>
      </p:sp>
    </p:spTree>
    <p:extLst>
      <p:ext uri="{BB962C8B-B14F-4D97-AF65-F5344CB8AC3E}">
        <p14:creationId xmlns:p14="http://schemas.microsoft.com/office/powerpoint/2010/main" val="220512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b="1"/>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32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2538779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0916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normAutofit/>
          </a:bodyPr>
          <a:lstStyle>
            <a:lvl1pPr algn="l">
              <a:defRPr sz="3600" b="1" cap="none"/>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E397AF4-8AB9-4CA9-BB69-CFB4DB15DF81}" type="datetimeFigureOut">
              <a:rPr lang="en-GB" smtClean="0"/>
              <a:t>15/04/2021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5C7A8D5-235E-46E5-B984-28BA676CAD32}" type="slidenum">
              <a:rPr lang="en-GB" smtClean="0"/>
              <a:t>‹#›</a:t>
            </a:fld>
            <a:endParaRPr lang="en-GB"/>
          </a:p>
        </p:txBody>
      </p:sp>
    </p:spTree>
    <p:extLst>
      <p:ext uri="{BB962C8B-B14F-4D97-AF65-F5344CB8AC3E}">
        <p14:creationId xmlns:p14="http://schemas.microsoft.com/office/powerpoint/2010/main" val="3850931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65104"/>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600200"/>
            <a:ext cx="4038600" cy="514116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312579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chorCtr="0">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5257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27065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spcBef>
          <a:spcPct val="0"/>
        </a:spcBef>
        <a:buNone/>
        <a:defRPr sz="3600" kern="1200">
          <a:solidFill>
            <a:schemeClr val="tx2"/>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90112-0450-4484-BA9E-C9442D4B3505}"/>
              </a:ext>
            </a:extLst>
          </p:cNvPr>
          <p:cNvSpPr>
            <a:spLocks noGrp="1"/>
          </p:cNvSpPr>
          <p:nvPr>
            <p:ph type="ctrTitle"/>
          </p:nvPr>
        </p:nvSpPr>
        <p:spPr/>
        <p:txBody>
          <a:bodyPr/>
          <a:lstStyle/>
          <a:p>
            <a:r>
              <a:rPr lang="en-GB" dirty="0"/>
              <a:t>Cross – Classified Models </a:t>
            </a:r>
            <a:br>
              <a:rPr lang="en-GB" dirty="0"/>
            </a:br>
            <a:r>
              <a:rPr lang="en-GB" dirty="0"/>
              <a:t>Part 1 – Introduction</a:t>
            </a:r>
          </a:p>
        </p:txBody>
      </p:sp>
      <p:sp>
        <p:nvSpPr>
          <p:cNvPr id="3" name="Subtitle 2">
            <a:extLst>
              <a:ext uri="{FF2B5EF4-FFF2-40B4-BE49-F238E27FC236}">
                <a16:creationId xmlns:a16="http://schemas.microsoft.com/office/drawing/2014/main" id="{67254A45-5730-4F33-96DE-82F36674C6AA}"/>
              </a:ext>
            </a:extLst>
          </p:cNvPr>
          <p:cNvSpPr>
            <a:spLocks noGrp="1"/>
          </p:cNvSpPr>
          <p:nvPr>
            <p:ph type="subTitle" idx="1"/>
          </p:nvPr>
        </p:nvSpPr>
        <p:spPr/>
        <p:txBody>
          <a:bodyPr/>
          <a:lstStyle/>
          <a:p>
            <a:r>
              <a:rPr lang="en-GB" dirty="0"/>
              <a:t>Professor William Browne</a:t>
            </a:r>
          </a:p>
          <a:p>
            <a:r>
              <a:rPr lang="en-GB" dirty="0"/>
              <a:t>Centre for Multilevel Modelling</a:t>
            </a:r>
          </a:p>
          <a:p>
            <a:r>
              <a:rPr lang="en-GB" dirty="0"/>
              <a:t>University of Bristol</a:t>
            </a:r>
          </a:p>
        </p:txBody>
      </p:sp>
    </p:spTree>
    <p:extLst>
      <p:ext uri="{BB962C8B-B14F-4D97-AF65-F5344CB8AC3E}">
        <p14:creationId xmlns:p14="http://schemas.microsoft.com/office/powerpoint/2010/main" val="928984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Scatterplot of the attainment data</a:t>
            </a:r>
            <a:br>
              <a:rPr lang="en-GB" dirty="0"/>
            </a:br>
            <a:r>
              <a:rPr lang="en-GB" dirty="0"/>
              <a:t>by secondary school and by primary school</a:t>
            </a:r>
          </a:p>
        </p:txBody>
      </p:sp>
      <p:pic>
        <p:nvPicPr>
          <p:cNvPr id="4" name="Picture 3">
            <a:extLst>
              <a:ext uri="{FF2B5EF4-FFF2-40B4-BE49-F238E27FC236}">
                <a16:creationId xmlns:a16="http://schemas.microsoft.com/office/drawing/2014/main" id="{3B34D063-B86C-4AED-8A7F-09EC385E9A95}"/>
              </a:ext>
            </a:extLst>
          </p:cNvPr>
          <p:cNvPicPr>
            <a:picLocks noChangeAspect="1"/>
          </p:cNvPicPr>
          <p:nvPr/>
        </p:nvPicPr>
        <p:blipFill>
          <a:blip r:embed="rId3"/>
          <a:stretch>
            <a:fillRect/>
          </a:stretch>
        </p:blipFill>
        <p:spPr>
          <a:xfrm>
            <a:off x="143508" y="1600200"/>
            <a:ext cx="4137899" cy="4131741"/>
          </a:xfrm>
          <a:prstGeom prst="rect">
            <a:avLst/>
          </a:prstGeom>
        </p:spPr>
      </p:pic>
      <p:pic>
        <p:nvPicPr>
          <p:cNvPr id="9" name="Picture 8">
            <a:extLst>
              <a:ext uri="{FF2B5EF4-FFF2-40B4-BE49-F238E27FC236}">
                <a16:creationId xmlns:a16="http://schemas.microsoft.com/office/drawing/2014/main" id="{F07FFFD5-5A0A-45BB-AD2C-4F24680FB2C6}"/>
              </a:ext>
            </a:extLst>
          </p:cNvPr>
          <p:cNvPicPr>
            <a:picLocks noChangeAspect="1"/>
          </p:cNvPicPr>
          <p:nvPr/>
        </p:nvPicPr>
        <p:blipFill>
          <a:blip r:embed="rId4"/>
          <a:stretch>
            <a:fillRect/>
          </a:stretch>
        </p:blipFill>
        <p:spPr>
          <a:xfrm>
            <a:off x="4538657" y="1616089"/>
            <a:ext cx="4148143" cy="4141971"/>
          </a:xfrm>
          <a:prstGeom prst="rect">
            <a:avLst/>
          </a:prstGeom>
        </p:spPr>
      </p:pic>
    </p:spTree>
    <p:extLst>
      <p:ext uri="{BB962C8B-B14F-4D97-AF65-F5344CB8AC3E}">
        <p14:creationId xmlns:p14="http://schemas.microsoft.com/office/powerpoint/2010/main" val="246957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Cross-tabulation of primary schools by secondary schools</a:t>
            </a:r>
          </a:p>
        </p:txBody>
      </p:sp>
      <p:sp>
        <p:nvSpPr>
          <p:cNvPr id="17" name="Content Placeholder 16"/>
          <p:cNvSpPr>
            <a:spLocks noGrp="1"/>
          </p:cNvSpPr>
          <p:nvPr>
            <p:ph idx="1"/>
          </p:nvPr>
        </p:nvSpPr>
        <p:spPr/>
        <p:txBody>
          <a:bodyPr>
            <a:noAutofit/>
          </a:bodyPr>
          <a:lstStyle/>
          <a:p>
            <a:r>
              <a:rPr lang="en-GB" dirty="0"/>
              <a:t>It is always helpful to visualise cross-classified data as a </a:t>
            </a:r>
            <a:r>
              <a:rPr lang="en-GB" b="1" dirty="0">
                <a:solidFill>
                  <a:schemeClr val="accent2"/>
                </a:solidFill>
              </a:rPr>
              <a:t>cross-tabulation</a:t>
            </a:r>
          </a:p>
          <a:p>
            <a:pPr marL="342900" lvl="1" indent="-342900">
              <a:buFont typeface="Arial" pitchFamily="34" charset="0"/>
              <a:buChar char="•"/>
            </a:pPr>
            <a:r>
              <a:rPr lang="en-GB" dirty="0"/>
              <a:t>Here we examine 4 secondary schools and 10 primary schools</a:t>
            </a:r>
          </a:p>
          <a:p>
            <a:pPr marL="342900" lvl="1" indent="-342900">
              <a:buFont typeface="Arial" pitchFamily="34" charset="0"/>
              <a:buChar char="•"/>
            </a:pPr>
            <a:endParaRPr lang="en-GB" dirty="0"/>
          </a:p>
          <a:p>
            <a:endParaRPr lang="en-GB" dirty="0"/>
          </a:p>
          <a:p>
            <a:endParaRPr lang="en-GB" dirty="0"/>
          </a:p>
          <a:p>
            <a:endParaRPr lang="en-GB" dirty="0"/>
          </a:p>
          <a:p>
            <a:endParaRPr lang="en-GB" dirty="0"/>
          </a:p>
          <a:p>
            <a:endParaRPr lang="en-GB" dirty="0"/>
          </a:p>
          <a:p>
            <a:endParaRPr lang="en-GB" dirty="0"/>
          </a:p>
          <a:p>
            <a:r>
              <a:rPr lang="en-GB" dirty="0"/>
              <a:t>Students are nested within the cells of a two-way cross-classification of primary schools-by-secondary schools. </a:t>
            </a:r>
          </a:p>
          <a:p>
            <a:endParaRPr lang="en-GB" sz="600" dirty="0"/>
          </a:p>
          <a:p>
            <a:pPr lvl="1"/>
            <a:r>
              <a:rPr lang="en-GB" dirty="0"/>
              <a:t>Secondaries draw their students from many different primary schools</a:t>
            </a:r>
          </a:p>
          <a:p>
            <a:pPr lvl="1"/>
            <a:r>
              <a:rPr lang="en-GB" dirty="0"/>
              <a:t>Primary schools send their children to different secondary schools though many are feeder schools with the bulk of children going to 1 secondary.</a:t>
            </a:r>
          </a:p>
          <a:p>
            <a:endParaRPr lang="en-GB" sz="1050" dirty="0"/>
          </a:p>
          <a:p>
            <a:r>
              <a:rPr lang="en-GB" dirty="0"/>
              <a:t>The cross-classification is </a:t>
            </a:r>
            <a:r>
              <a:rPr lang="en-GB" b="1" dirty="0">
                <a:solidFill>
                  <a:schemeClr val="accent2"/>
                </a:solidFill>
              </a:rPr>
              <a:t>sparse</a:t>
            </a:r>
            <a:r>
              <a:rPr lang="en-GB" dirty="0"/>
              <a:t>, most cells are empty</a:t>
            </a:r>
          </a:p>
        </p:txBody>
      </p:sp>
      <p:graphicFrame>
        <p:nvGraphicFramePr>
          <p:cNvPr id="18" name="Content Placeholder 3"/>
          <p:cNvGraphicFramePr>
            <a:graphicFrameLocks/>
          </p:cNvGraphicFramePr>
          <p:nvPr>
            <p:extLst>
              <p:ext uri="{D42A27DB-BD31-4B8C-83A1-F6EECF244321}">
                <p14:modId xmlns:p14="http://schemas.microsoft.com/office/powerpoint/2010/main" val="4085335756"/>
              </p:ext>
            </p:extLst>
          </p:nvPr>
        </p:nvGraphicFramePr>
        <p:xfrm>
          <a:off x="1007604" y="2423160"/>
          <a:ext cx="6816000" cy="2011680"/>
        </p:xfrm>
        <a:graphic>
          <a:graphicData uri="http://schemas.openxmlformats.org/drawingml/2006/table">
            <a:tbl>
              <a:tblPr firstRow="1" bandRow="1">
                <a:tableStyleId>{5C22544A-7EE6-4342-B048-85BDC9FD1C3A}</a:tableStyleId>
              </a:tblPr>
              <a:tblGrid>
                <a:gridCol w="528000">
                  <a:extLst>
                    <a:ext uri="{9D8B030D-6E8A-4147-A177-3AD203B41FA5}">
                      <a16:colId xmlns:a16="http://schemas.microsoft.com/office/drawing/2014/main" val="20000"/>
                    </a:ext>
                  </a:extLst>
                </a:gridCol>
                <a:gridCol w="528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gridCol w="576000">
                  <a:extLst>
                    <a:ext uri="{9D8B030D-6E8A-4147-A177-3AD203B41FA5}">
                      <a16:colId xmlns:a16="http://schemas.microsoft.com/office/drawing/2014/main" val="20006"/>
                    </a:ext>
                  </a:extLst>
                </a:gridCol>
                <a:gridCol w="576000">
                  <a:extLst>
                    <a:ext uri="{9D8B030D-6E8A-4147-A177-3AD203B41FA5}">
                      <a16:colId xmlns:a16="http://schemas.microsoft.com/office/drawing/2014/main" val="20007"/>
                    </a:ext>
                  </a:extLst>
                </a:gridCol>
                <a:gridCol w="576000">
                  <a:extLst>
                    <a:ext uri="{9D8B030D-6E8A-4147-A177-3AD203B41FA5}">
                      <a16:colId xmlns:a16="http://schemas.microsoft.com/office/drawing/2014/main" val="20008"/>
                    </a:ext>
                  </a:extLst>
                </a:gridCol>
                <a:gridCol w="576000">
                  <a:extLst>
                    <a:ext uri="{9D8B030D-6E8A-4147-A177-3AD203B41FA5}">
                      <a16:colId xmlns:a16="http://schemas.microsoft.com/office/drawing/2014/main" val="20009"/>
                    </a:ext>
                  </a:extLst>
                </a:gridCol>
                <a:gridCol w="576000">
                  <a:extLst>
                    <a:ext uri="{9D8B030D-6E8A-4147-A177-3AD203B41FA5}">
                      <a16:colId xmlns:a16="http://schemas.microsoft.com/office/drawing/2014/main" val="20010"/>
                    </a:ext>
                  </a:extLst>
                </a:gridCol>
                <a:gridCol w="576000">
                  <a:extLst>
                    <a:ext uri="{9D8B030D-6E8A-4147-A177-3AD203B41FA5}">
                      <a16:colId xmlns:a16="http://schemas.microsoft.com/office/drawing/2014/main" val="20011"/>
                    </a:ext>
                  </a:extLst>
                </a:gridCol>
              </a:tblGrid>
              <a:tr h="119256">
                <a:tc rowSpan="2" gridSpan="2">
                  <a:txBody>
                    <a:bodyPr/>
                    <a:lstStyle/>
                    <a:p>
                      <a:pPr algn="ctr"/>
                      <a:endParaRPr lang="en-GB" sz="1600" b="1" dirty="0">
                        <a:solidFill>
                          <a:schemeClr val="bg1"/>
                        </a:solidFill>
                        <a:latin typeface="Cambria" pitchFamily="18" charset="0"/>
                      </a:endParaRPr>
                    </a:p>
                  </a:txBody>
                  <a:tcP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rowSpan="2" hMerge="1">
                  <a:txBody>
                    <a:bodyPr/>
                    <a:lstStyle/>
                    <a:p>
                      <a:pPr algn="ctr"/>
                      <a:endParaRPr lang="en-GB" sz="1600" b="1" dirty="0">
                        <a:solidFill>
                          <a:schemeClr val="bg1"/>
                        </a:solidFill>
                        <a:latin typeface="Cambria" pitchFamily="18" charset="0"/>
                      </a:endParaRP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tcPr>
                </a:tc>
                <a:tc gridSpan="10">
                  <a:txBody>
                    <a:bodyPr/>
                    <a:lstStyle/>
                    <a:p>
                      <a:pPr algn="ctr"/>
                      <a:r>
                        <a:rPr lang="en-GB" sz="1600" b="1" dirty="0">
                          <a:latin typeface="Cambria" pitchFamily="18" charset="0"/>
                        </a:rPr>
                        <a:t>Primary School</a:t>
                      </a:r>
                    </a:p>
                  </a:txBody>
                  <a:tcPr>
                    <a:lnL w="38100" cap="flat" cmpd="sng" algn="ctr">
                      <a:solidFill>
                        <a:schemeClr val="bg1"/>
                      </a:solidFill>
                      <a:prstDash val="solid"/>
                      <a:round/>
                      <a:headEnd type="none" w="med" len="med"/>
                      <a:tailEnd type="none" w="med" len="med"/>
                    </a:lnL>
                    <a:lnB w="6350" cap="flat" cmpd="sng" algn="ctr">
                      <a:solidFill>
                        <a:schemeClr val="bg1"/>
                      </a:solidFill>
                      <a:prstDash val="solid"/>
                      <a:round/>
                      <a:headEnd type="none" w="med" len="med"/>
                      <a:tailEnd type="none" w="med" len="med"/>
                    </a:lnB>
                    <a:solidFill>
                      <a:schemeClr val="accent1"/>
                    </a:solidFill>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tc hMerge="1">
                  <a:txBody>
                    <a:bodyPr/>
                    <a:lstStyle/>
                    <a:p>
                      <a:pPr algn="ctr"/>
                      <a:endParaRPr lang="en-GB" sz="1600" b="1" dirty="0">
                        <a:latin typeface="Cambria" pitchFamily="18" charset="0"/>
                      </a:endParaRPr>
                    </a:p>
                  </a:txBody>
                  <a:tcPr/>
                </a:tc>
                <a:extLst>
                  <a:ext uri="{0D108BD9-81ED-4DB2-BD59-A6C34878D82A}">
                    <a16:rowId xmlns:a16="http://schemas.microsoft.com/office/drawing/2014/main" val="10000"/>
                  </a:ext>
                </a:extLst>
              </a:tr>
              <a:tr h="324000">
                <a:tc gridSpan="2" vMerge="1">
                  <a:txBody>
                    <a:bodyPr/>
                    <a:lstStyle/>
                    <a:p>
                      <a:pPr algn="ctr"/>
                      <a:endParaRPr lang="en-GB" sz="1600" b="1" dirty="0">
                        <a:solidFill>
                          <a:schemeClr val="bg1"/>
                        </a:solidFill>
                        <a:latin typeface="Cambria" pitchFamily="18" charset="0"/>
                      </a:endParaRPr>
                    </a:p>
                  </a:txBody>
                  <a:tcP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hMerge="1" vMerge="1">
                  <a:txBody>
                    <a:bodyPr/>
                    <a:lstStyle/>
                    <a:p>
                      <a:pPr algn="ctr"/>
                      <a:endParaRPr lang="en-GB" sz="1600" b="1" dirty="0">
                        <a:solidFill>
                          <a:schemeClr val="bg1"/>
                        </a:solidFill>
                        <a:latin typeface="Cambria" pitchFamily="18" charset="0"/>
                      </a:endParaRP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1</a:t>
                      </a:r>
                    </a:p>
                  </a:txBody>
                  <a:tcPr>
                    <a:lnL w="3810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2</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4</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8</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10</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16</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24</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25</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27</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28</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24000">
                <a:tc rowSpan="4">
                  <a:txBody>
                    <a:bodyPr/>
                    <a:lstStyle/>
                    <a:p>
                      <a:pPr algn="ctr"/>
                      <a:r>
                        <a:rPr lang="en-GB" sz="1600" b="1" dirty="0">
                          <a:solidFill>
                            <a:schemeClr val="bg1"/>
                          </a:solidFill>
                          <a:latin typeface="Cambria" pitchFamily="18" charset="0"/>
                        </a:rPr>
                        <a:t>Sec School</a:t>
                      </a:r>
                    </a:p>
                  </a:txBody>
                  <a:tcPr vert="vert270">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accent1"/>
                    </a:solidFill>
                  </a:tcPr>
                </a:tc>
                <a:tc>
                  <a:txBody>
                    <a:bodyPr/>
                    <a:lstStyle/>
                    <a:p>
                      <a:pPr algn="ctr"/>
                      <a:r>
                        <a:rPr lang="en-GB" sz="1600" b="1" dirty="0">
                          <a:solidFill>
                            <a:schemeClr val="bg1"/>
                          </a:solidFill>
                          <a:latin typeface="Cambria" pitchFamily="18" charset="0"/>
                        </a:rPr>
                        <a:t>6</a:t>
                      </a: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accent1"/>
                    </a:solidFill>
                  </a:tcPr>
                </a:tc>
                <a:tc>
                  <a:txBody>
                    <a:bodyPr/>
                    <a:lstStyle/>
                    <a:p>
                      <a:pPr algn="ctr"/>
                      <a:r>
                        <a:rPr lang="en-GB" sz="1600" b="0" dirty="0">
                          <a:solidFill>
                            <a:schemeClr val="tx1"/>
                          </a:solidFill>
                          <a:latin typeface="Cambria" pitchFamily="18" charset="0"/>
                        </a:rPr>
                        <a:t>−</a:t>
                      </a:r>
                    </a:p>
                  </a:txBody>
                  <a:tcP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1</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55</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35</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43</a:t>
                      </a:r>
                    </a:p>
                  </a:txBody>
                  <a:tcPr>
                    <a:lnT w="38100" cap="flat" cmpd="sng" algn="ctr">
                      <a:solidFill>
                        <a:schemeClr val="bg1"/>
                      </a:solidFill>
                      <a:prstDash val="solid"/>
                      <a:round/>
                      <a:headEnd type="none" w="med" len="med"/>
                      <a:tailEnd type="none" w="med" len="med"/>
                    </a:lnT>
                  </a:tcPr>
                </a:tc>
                <a:tc>
                  <a:txBody>
                    <a:bodyPr/>
                    <a:lstStyle/>
                    <a:p>
                      <a:pPr algn="ctr"/>
                      <a:r>
                        <a:rPr lang="en-GB" sz="1600" b="0" dirty="0">
                          <a:solidFill>
                            <a:schemeClr val="tx1"/>
                          </a:solidFill>
                          <a:latin typeface="Cambria" pitchFamily="18" charset="0"/>
                        </a:rPr>
                        <a:t>15</a:t>
                      </a: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24000">
                <a:tc vMerge="1">
                  <a:txBody>
                    <a:bodyPr/>
                    <a:lstStyle/>
                    <a:p>
                      <a:pPr algn="ctr"/>
                      <a:endParaRPr lang="en-GB" sz="1600" b="0" dirty="0">
                        <a:solidFill>
                          <a:schemeClr val="bg1"/>
                        </a:solidFill>
                        <a:latin typeface="Cambria" pitchFamily="18" charset="0"/>
                      </a:endParaRP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1" dirty="0">
                          <a:solidFill>
                            <a:schemeClr val="bg1"/>
                          </a:solidFill>
                          <a:latin typeface="Cambria" pitchFamily="18" charset="0"/>
                        </a:rPr>
                        <a:t>7</a:t>
                      </a: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0" dirty="0">
                          <a:solidFill>
                            <a:schemeClr val="tx1"/>
                          </a:solidFill>
                          <a:latin typeface="Cambria" pitchFamily="18" charset="0"/>
                        </a:rPr>
                        <a:t>−</a:t>
                      </a:r>
                    </a:p>
                  </a:txBody>
                  <a:tcPr>
                    <a:lnL w="38100" cap="flat" cmpd="sng" algn="ctr">
                      <a:solidFill>
                        <a:schemeClr val="bg1"/>
                      </a:solidFill>
                      <a:prstDash val="solid"/>
                      <a:round/>
                      <a:headEnd type="none" w="med" len="med"/>
                      <a:tailEnd type="none" w="med" len="med"/>
                    </a:lnL>
                  </a:tcPr>
                </a:tc>
                <a:tc>
                  <a:txBody>
                    <a:bodyPr/>
                    <a:lstStyle/>
                    <a:p>
                      <a:pPr algn="ctr"/>
                      <a:r>
                        <a:rPr lang="en-GB" sz="1600" b="0" dirty="0">
                          <a:solidFill>
                            <a:schemeClr val="tx1"/>
                          </a:solidFill>
                          <a:latin typeface="Cambria" pitchFamily="18" charset="0"/>
                        </a:rPr>
                        <a:t>7</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1</a:t>
                      </a:r>
                    </a:p>
                  </a:txBody>
                  <a:tcPr/>
                </a:tc>
                <a:extLst>
                  <a:ext uri="{0D108BD9-81ED-4DB2-BD59-A6C34878D82A}">
                    <a16:rowId xmlns:a16="http://schemas.microsoft.com/office/drawing/2014/main" val="10003"/>
                  </a:ext>
                </a:extLst>
              </a:tr>
              <a:tr h="324000">
                <a:tc vMerge="1">
                  <a:txBody>
                    <a:bodyPr/>
                    <a:lstStyle/>
                    <a:p>
                      <a:pPr algn="ctr"/>
                      <a:endParaRPr lang="en-GB" sz="1600" b="0" dirty="0">
                        <a:solidFill>
                          <a:schemeClr val="bg1"/>
                        </a:solidFill>
                        <a:latin typeface="Cambria" pitchFamily="18" charset="0"/>
                      </a:endParaRP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1" dirty="0">
                          <a:solidFill>
                            <a:schemeClr val="bg1"/>
                          </a:solidFill>
                          <a:latin typeface="Cambria" pitchFamily="18" charset="0"/>
                        </a:rPr>
                        <a:t>8</a:t>
                      </a: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0" dirty="0">
                          <a:solidFill>
                            <a:schemeClr val="tx1"/>
                          </a:solidFill>
                          <a:latin typeface="Cambria" pitchFamily="18" charset="0"/>
                        </a:rPr>
                        <a:t>−</a:t>
                      </a:r>
                    </a:p>
                  </a:txBody>
                  <a:tcPr>
                    <a:lnL w="38100" cap="flat" cmpd="sng" algn="ctr">
                      <a:solidFill>
                        <a:schemeClr val="bg1"/>
                      </a:solidFill>
                      <a:prstDash val="solid"/>
                      <a:round/>
                      <a:headEnd type="none" w="med" len="med"/>
                      <a:tailEnd type="none" w="med" len="med"/>
                    </a:lnL>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17</a:t>
                      </a:r>
                    </a:p>
                  </a:txBody>
                  <a:tcPr/>
                </a:tc>
                <a:tc>
                  <a:txBody>
                    <a:bodyPr/>
                    <a:lstStyle/>
                    <a:p>
                      <a:pPr algn="ctr"/>
                      <a:r>
                        <a:rPr lang="en-GB" sz="1600" b="0" dirty="0">
                          <a:solidFill>
                            <a:schemeClr val="tx1"/>
                          </a:solidFill>
                          <a:latin typeface="Cambria" pitchFamily="18" charset="0"/>
                        </a:rPr>
                        <a:t>36</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1</a:t>
                      </a:r>
                    </a:p>
                  </a:txBody>
                  <a:tcPr/>
                </a:tc>
                <a:tc>
                  <a:txBody>
                    <a:bodyPr/>
                    <a:lstStyle/>
                    <a:p>
                      <a:pPr algn="ctr"/>
                      <a:r>
                        <a:rPr lang="en-GB" sz="1600" b="0" dirty="0">
                          <a:solidFill>
                            <a:schemeClr val="tx1"/>
                          </a:solidFill>
                          <a:latin typeface="Cambria" pitchFamily="18" charset="0"/>
                        </a:rPr>
                        <a:t>4</a:t>
                      </a:r>
                    </a:p>
                  </a:txBody>
                  <a:tcPr/>
                </a:tc>
                <a:extLst>
                  <a:ext uri="{0D108BD9-81ED-4DB2-BD59-A6C34878D82A}">
                    <a16:rowId xmlns:a16="http://schemas.microsoft.com/office/drawing/2014/main" val="10004"/>
                  </a:ext>
                </a:extLst>
              </a:tr>
              <a:tr h="324000">
                <a:tc vMerge="1">
                  <a:txBody>
                    <a:bodyPr/>
                    <a:lstStyle/>
                    <a:p>
                      <a:pPr algn="ctr"/>
                      <a:endParaRPr lang="en-GB" sz="1600" b="0" dirty="0">
                        <a:solidFill>
                          <a:schemeClr val="bg1"/>
                        </a:solidFill>
                        <a:latin typeface="Cambria" pitchFamily="18" charset="0"/>
                      </a:endParaRP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1" dirty="0">
                          <a:solidFill>
                            <a:schemeClr val="bg1"/>
                          </a:solidFill>
                          <a:latin typeface="Cambria" pitchFamily="18" charset="0"/>
                        </a:rPr>
                        <a:t>9</a:t>
                      </a: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b="0" dirty="0">
                          <a:solidFill>
                            <a:schemeClr val="tx1"/>
                          </a:solidFill>
                          <a:latin typeface="Cambria" pitchFamily="18" charset="0"/>
                        </a:rPr>
                        <a:t>45</a:t>
                      </a:r>
                    </a:p>
                  </a:txBody>
                  <a:tcP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6</a:t>
                      </a:r>
                    </a:p>
                  </a:txBody>
                  <a:tcPr/>
                </a:tc>
                <a:tc>
                  <a:txBody>
                    <a:bodyPr/>
                    <a:lstStyle/>
                    <a:p>
                      <a:pPr algn="ctr"/>
                      <a:r>
                        <a:rPr lang="en-GB" sz="1600" b="0" dirty="0">
                          <a:solidFill>
                            <a:schemeClr val="tx1"/>
                          </a:solidFill>
                          <a:latin typeface="Cambria" pitchFamily="18" charset="0"/>
                        </a:rPr>
                        <a:t>13</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algn="ctr"/>
                      <a:r>
                        <a:rPr lang="en-GB" sz="1600" b="0" dirty="0">
                          <a:solidFill>
                            <a:schemeClr val="tx1"/>
                          </a:solidFill>
                          <a:latin typeface="Cambria" pitchFamily="18" charset="0"/>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Cambria" pitchFamily="18" charset="0"/>
                        </a:rPr>
                        <a:t>−</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87859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cross-classified are the data?</a:t>
            </a:r>
          </a:p>
        </p:txBody>
      </p:sp>
      <p:sp>
        <p:nvSpPr>
          <p:cNvPr id="3" name="Content Placeholder 2"/>
          <p:cNvSpPr>
            <a:spLocks noGrp="1"/>
          </p:cNvSpPr>
          <p:nvPr>
            <p:ph idx="1"/>
          </p:nvPr>
        </p:nvSpPr>
        <p:spPr/>
        <p:txBody>
          <a:bodyPr>
            <a:noAutofit/>
          </a:bodyPr>
          <a:lstStyle/>
          <a:p>
            <a:r>
              <a:rPr lang="en-GB" dirty="0"/>
              <a:t>The 19 secondary schools draw their students from as few as 7 primary schools to as many as 32 primary schools</a:t>
            </a:r>
          </a:p>
          <a:p>
            <a:endParaRPr lang="en-GB" dirty="0"/>
          </a:p>
          <a:p>
            <a:r>
              <a:rPr lang="en-GB" dirty="0"/>
              <a:t>The 148 primary schools send their students to between 1 and 6 secondaries</a:t>
            </a:r>
          </a:p>
          <a:p>
            <a:endParaRPr lang="en-GB" dirty="0"/>
          </a:p>
          <a:p>
            <a:endParaRPr lang="en-GB" dirty="0"/>
          </a:p>
          <a:p>
            <a:endParaRPr lang="en-GB" dirty="0"/>
          </a:p>
          <a:p>
            <a:endParaRPr lang="en-GB" dirty="0"/>
          </a:p>
          <a:p>
            <a:endParaRPr lang="en-GB" dirty="0"/>
          </a:p>
          <a:p>
            <a:endParaRPr lang="en-GB" dirty="0"/>
          </a:p>
          <a:p>
            <a:endParaRPr lang="en-GB" dirty="0"/>
          </a:p>
          <a:p>
            <a:r>
              <a:rPr lang="en-GB" dirty="0"/>
              <a:t>38.5% of primary schools sent their children to a single secondary school</a:t>
            </a:r>
          </a:p>
          <a:p>
            <a:pPr lvl="1"/>
            <a:r>
              <a:rPr lang="en-GB" dirty="0"/>
              <a:t>Suggests a system of ‘feeder schooling’ rather than ‘school choice’</a:t>
            </a:r>
          </a:p>
          <a:p>
            <a:pPr lvl="1"/>
            <a:endParaRPr lang="en-GB" dirty="0"/>
          </a:p>
          <a:p>
            <a:r>
              <a:rPr lang="en-GB" dirty="0"/>
              <a:t>Only 8.4% of students would have to ‘change’ secondary school for the data to become a strict hierarchy (i.e., students within primary within secondary)</a:t>
            </a:r>
          </a:p>
          <a:p>
            <a:pPr marL="457200" lvl="1" indent="0">
              <a:buNone/>
            </a:pPr>
            <a:endParaRPr lang="en-GB" dirty="0"/>
          </a:p>
        </p:txBody>
      </p:sp>
      <p:graphicFrame>
        <p:nvGraphicFramePr>
          <p:cNvPr id="4" name="Content Placeholder 3"/>
          <p:cNvGraphicFramePr>
            <a:graphicFrameLocks/>
          </p:cNvGraphicFramePr>
          <p:nvPr>
            <p:extLst>
              <p:ext uri="{D42A27DB-BD31-4B8C-83A1-F6EECF244321}">
                <p14:modId xmlns:p14="http://schemas.microsoft.com/office/powerpoint/2010/main" val="2942589952"/>
              </p:ext>
            </p:extLst>
          </p:nvPr>
        </p:nvGraphicFramePr>
        <p:xfrm>
          <a:off x="2286000" y="3092936"/>
          <a:ext cx="4572000" cy="1920240"/>
        </p:xfrm>
        <a:graphic>
          <a:graphicData uri="http://schemas.openxmlformats.org/drawingml/2006/table">
            <a:tbl>
              <a:tblPr firstRow="1" bandRow="1">
                <a:tableStyleId>{5C22544A-7EE6-4342-B048-85BDC9FD1C3A}</a:tableStyleId>
              </a:tblPr>
              <a:tblGrid>
                <a:gridCol w="1116000">
                  <a:extLst>
                    <a:ext uri="{9D8B030D-6E8A-4147-A177-3AD203B41FA5}">
                      <a16:colId xmlns:a16="http://schemas.microsoft.com/office/drawing/2014/main" val="20000"/>
                    </a:ext>
                  </a:extLst>
                </a:gridCol>
                <a:gridCol w="1728000">
                  <a:extLst>
                    <a:ext uri="{9D8B030D-6E8A-4147-A177-3AD203B41FA5}">
                      <a16:colId xmlns:a16="http://schemas.microsoft.com/office/drawing/2014/main" val="20001"/>
                    </a:ext>
                  </a:extLst>
                </a:gridCol>
                <a:gridCol w="1728000">
                  <a:extLst>
                    <a:ext uri="{9D8B030D-6E8A-4147-A177-3AD203B41FA5}">
                      <a16:colId xmlns:a16="http://schemas.microsoft.com/office/drawing/2014/main" val="20002"/>
                    </a:ext>
                  </a:extLst>
                </a:gridCol>
              </a:tblGrid>
              <a:tr h="216000">
                <a:tc>
                  <a:txBody>
                    <a:bodyPr/>
                    <a:lstStyle/>
                    <a:p>
                      <a:pPr algn="ctr"/>
                      <a:r>
                        <a:rPr lang="en-GB" sz="1600" b="1" dirty="0">
                          <a:solidFill>
                            <a:schemeClr val="bg1"/>
                          </a:solidFill>
                          <a:latin typeface="Cambria" pitchFamily="18" charset="0"/>
                        </a:rPr>
                        <a:t>Number of schools</a:t>
                      </a:r>
                    </a:p>
                  </a:txBody>
                  <a:tcP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Number of primaries</a:t>
                      </a:r>
                    </a:p>
                  </a:txBody>
                  <a:tcPr>
                    <a:lnL w="381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Percentage of primaries</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216000">
                <a:tc>
                  <a:txBody>
                    <a:bodyPr/>
                    <a:lstStyle/>
                    <a:p>
                      <a:pPr algn="ctr"/>
                      <a:r>
                        <a:rPr lang="en-GB" sz="1600" b="1" dirty="0">
                          <a:solidFill>
                            <a:schemeClr val="bg1"/>
                          </a:solidFill>
                          <a:latin typeface="Cambria" pitchFamily="18" charset="0"/>
                        </a:rPr>
                        <a:t>1</a:t>
                      </a:r>
                    </a:p>
                  </a:txBody>
                  <a:tcP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accent1"/>
                    </a:solidFill>
                  </a:tcPr>
                </a:tc>
                <a:tc>
                  <a:txBody>
                    <a:bodyPr/>
                    <a:lstStyle/>
                    <a:p>
                      <a:pPr algn="ctr"/>
                      <a:r>
                        <a:rPr lang="en-GB" sz="1600" dirty="0">
                          <a:latin typeface="Cambria" pitchFamily="18" charset="0"/>
                        </a:rPr>
                        <a:t>57</a:t>
                      </a:r>
                    </a:p>
                  </a:txBody>
                  <a:tcP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38.5</a:t>
                      </a: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216000">
                <a:tc>
                  <a:txBody>
                    <a:bodyPr/>
                    <a:lstStyle/>
                    <a:p>
                      <a:pPr algn="ctr"/>
                      <a:r>
                        <a:rPr lang="en-GB" sz="1600" b="1" dirty="0">
                          <a:solidFill>
                            <a:schemeClr val="bg1"/>
                          </a:solidFill>
                          <a:latin typeface="Cambria" pitchFamily="18" charset="0"/>
                        </a:rPr>
                        <a:t>2</a:t>
                      </a: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dirty="0">
                          <a:latin typeface="Cambria" pitchFamily="18" charset="0"/>
                        </a:rPr>
                        <a:t>50</a:t>
                      </a:r>
                    </a:p>
                  </a:txBody>
                  <a:tcPr>
                    <a:lnL w="38100" cap="flat" cmpd="sng" algn="ctr">
                      <a:solidFill>
                        <a:schemeClr val="bg1"/>
                      </a:solidFill>
                      <a:prstDash val="solid"/>
                      <a:round/>
                      <a:headEnd type="none" w="med" len="med"/>
                      <a:tailEnd type="none" w="med" len="med"/>
                    </a:lnL>
                  </a:tcPr>
                </a:tc>
                <a:tc>
                  <a:txBody>
                    <a:bodyPr/>
                    <a:lstStyle/>
                    <a:p>
                      <a:pPr algn="ctr"/>
                      <a:r>
                        <a:rPr lang="en-GB" sz="1600" dirty="0">
                          <a:latin typeface="Cambria" pitchFamily="18" charset="0"/>
                        </a:rPr>
                        <a:t>33.8</a:t>
                      </a:r>
                    </a:p>
                  </a:txBody>
                  <a:tcPr/>
                </a:tc>
                <a:extLst>
                  <a:ext uri="{0D108BD9-81ED-4DB2-BD59-A6C34878D82A}">
                    <a16:rowId xmlns:a16="http://schemas.microsoft.com/office/drawing/2014/main" val="10002"/>
                  </a:ext>
                </a:extLst>
              </a:tr>
              <a:tr h="216000">
                <a:tc>
                  <a:txBody>
                    <a:bodyPr/>
                    <a:lstStyle/>
                    <a:p>
                      <a:pPr algn="ctr"/>
                      <a:r>
                        <a:rPr lang="en-GB" sz="1600" b="1" dirty="0">
                          <a:solidFill>
                            <a:schemeClr val="bg1"/>
                          </a:solidFill>
                          <a:latin typeface="Cambria" pitchFamily="18" charset="0"/>
                        </a:rPr>
                        <a:t>3</a:t>
                      </a: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dirty="0">
                          <a:latin typeface="Cambria" pitchFamily="18" charset="0"/>
                        </a:rPr>
                        <a:t>26</a:t>
                      </a:r>
                    </a:p>
                  </a:txBody>
                  <a:tcPr>
                    <a:lnL w="38100" cap="flat" cmpd="sng" algn="ctr">
                      <a:solidFill>
                        <a:schemeClr val="bg1"/>
                      </a:solidFill>
                      <a:prstDash val="solid"/>
                      <a:round/>
                      <a:headEnd type="none" w="med" len="med"/>
                      <a:tailEnd type="none" w="med" len="med"/>
                    </a:lnL>
                  </a:tcPr>
                </a:tc>
                <a:tc>
                  <a:txBody>
                    <a:bodyPr/>
                    <a:lstStyle/>
                    <a:p>
                      <a:pPr algn="ctr"/>
                      <a:r>
                        <a:rPr lang="en-GB" sz="1600" dirty="0">
                          <a:latin typeface="Cambria" pitchFamily="18" charset="0"/>
                        </a:rPr>
                        <a:t>17.6</a:t>
                      </a:r>
                    </a:p>
                  </a:txBody>
                  <a:tcPr/>
                </a:tc>
                <a:extLst>
                  <a:ext uri="{0D108BD9-81ED-4DB2-BD59-A6C34878D82A}">
                    <a16:rowId xmlns:a16="http://schemas.microsoft.com/office/drawing/2014/main" val="10003"/>
                  </a:ext>
                </a:extLst>
              </a:tr>
              <a:tr h="216000">
                <a:tc>
                  <a:txBody>
                    <a:bodyPr/>
                    <a:lstStyle/>
                    <a:p>
                      <a:pPr algn="ctr"/>
                      <a:r>
                        <a:rPr lang="en-GB" sz="1600" b="1" dirty="0">
                          <a:solidFill>
                            <a:schemeClr val="bg1"/>
                          </a:solidFill>
                          <a:latin typeface="Cambria" pitchFamily="18" charset="0"/>
                        </a:rPr>
                        <a:t>4+</a:t>
                      </a:r>
                    </a:p>
                  </a:txBody>
                  <a:tcPr>
                    <a:lnR w="38100" cap="flat" cmpd="sng" algn="ctr">
                      <a:solidFill>
                        <a:schemeClr val="bg1"/>
                      </a:solidFill>
                      <a:prstDash val="solid"/>
                      <a:round/>
                      <a:headEnd type="none" w="med" len="med"/>
                      <a:tailEnd type="none" w="med" len="med"/>
                    </a:lnR>
                    <a:solidFill>
                      <a:schemeClr val="accent1"/>
                    </a:solidFill>
                  </a:tcPr>
                </a:tc>
                <a:tc>
                  <a:txBody>
                    <a:bodyPr/>
                    <a:lstStyle/>
                    <a:p>
                      <a:pPr algn="ctr"/>
                      <a:r>
                        <a:rPr lang="en-GB" sz="1600" dirty="0">
                          <a:latin typeface="Cambria" pitchFamily="18" charset="0"/>
                        </a:rPr>
                        <a:t>15</a:t>
                      </a:r>
                    </a:p>
                  </a:txBody>
                  <a:tcPr>
                    <a:lnL w="38100" cap="flat" cmpd="sng" algn="ctr">
                      <a:solidFill>
                        <a:schemeClr val="bg1"/>
                      </a:solidFill>
                      <a:prstDash val="solid"/>
                      <a:round/>
                      <a:headEnd type="none" w="med" len="med"/>
                      <a:tailEnd type="none" w="med" len="med"/>
                    </a:lnL>
                  </a:tcPr>
                </a:tc>
                <a:tc>
                  <a:txBody>
                    <a:bodyPr/>
                    <a:lstStyle/>
                    <a:p>
                      <a:pPr algn="ctr"/>
                      <a:r>
                        <a:rPr lang="en-GB" sz="1600" dirty="0">
                          <a:latin typeface="Cambria" pitchFamily="18" charset="0"/>
                        </a:rPr>
                        <a:t>10.1</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2561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E1FD9-FFAC-4F8B-8AD2-A881F580B8A4}"/>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E1990C4E-DB6E-4BC9-A7A9-04BDDB5FD28B}"/>
              </a:ext>
            </a:extLst>
          </p:cNvPr>
          <p:cNvSpPr>
            <a:spLocks noGrp="1"/>
          </p:cNvSpPr>
          <p:nvPr>
            <p:ph idx="1"/>
          </p:nvPr>
        </p:nvSpPr>
        <p:spPr/>
        <p:txBody>
          <a:bodyPr>
            <a:normAutofit/>
          </a:bodyPr>
          <a:lstStyle/>
          <a:p>
            <a:r>
              <a:rPr lang="en-GB" sz="2400" dirty="0"/>
              <a:t>In this first lecture on the topic we have recapped the idea of multilevel models and shown how not all data structures have a hierarchical or nested structure</a:t>
            </a:r>
          </a:p>
          <a:p>
            <a:r>
              <a:rPr lang="en-GB" sz="2400" dirty="0"/>
              <a:t>We have given a little bit of historical background to modelling non-nested data</a:t>
            </a:r>
          </a:p>
          <a:p>
            <a:r>
              <a:rPr lang="en-GB" sz="2400" dirty="0"/>
              <a:t>We have introduced an example from education research that has a cross-classified structure</a:t>
            </a:r>
          </a:p>
          <a:p>
            <a:r>
              <a:rPr lang="en-GB" sz="2400" dirty="0"/>
              <a:t>In the second lecture we will fit models to this structure before introducing extensions and additional applications in the third lecture.</a:t>
            </a:r>
          </a:p>
        </p:txBody>
      </p:sp>
    </p:spTree>
    <p:extLst>
      <p:ext uri="{BB962C8B-B14F-4D97-AF65-F5344CB8AC3E}">
        <p14:creationId xmlns:p14="http://schemas.microsoft.com/office/powerpoint/2010/main" val="1002182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GB" dirty="0">
                <a:solidFill>
                  <a:schemeClr val="tx2"/>
                </a:solidFill>
                <a:latin typeface="Cambria" pitchFamily="18" charset="0"/>
              </a:rPr>
              <a:t>Lecture outline</a:t>
            </a:r>
          </a:p>
        </p:txBody>
      </p:sp>
      <p:sp>
        <p:nvSpPr>
          <p:cNvPr id="3075" name="Content Placeholder 2"/>
          <p:cNvSpPr>
            <a:spLocks noGrp="1"/>
          </p:cNvSpPr>
          <p:nvPr>
            <p:ph idx="1"/>
          </p:nvPr>
        </p:nvSpPr>
        <p:spPr>
          <a:xfrm>
            <a:off x="467544" y="1600200"/>
            <a:ext cx="8229600" cy="5257800"/>
          </a:xfrm>
        </p:spPr>
        <p:txBody>
          <a:bodyPr/>
          <a:lstStyle/>
          <a:p>
            <a:pPr marL="514350" indent="-514350" eaLnBrk="1" hangingPunct="1">
              <a:buFont typeface="+mj-lt"/>
              <a:buAutoNum type="arabicPeriod"/>
            </a:pPr>
            <a:r>
              <a:rPr lang="en-GB" sz="1800" dirty="0">
                <a:latin typeface="Cambria" pitchFamily="18" charset="0"/>
              </a:rPr>
              <a:t>What are Cross-classified models?</a:t>
            </a:r>
          </a:p>
          <a:p>
            <a:pPr marL="514350" indent="-514350" eaLnBrk="1" hangingPunct="1">
              <a:buFont typeface="+mj-lt"/>
              <a:buAutoNum type="arabicPeriod"/>
            </a:pPr>
            <a:endParaRPr lang="en-GB" sz="1800" dirty="0">
              <a:latin typeface="Cambria" pitchFamily="18" charset="0"/>
            </a:endParaRPr>
          </a:p>
          <a:p>
            <a:pPr marL="514350" indent="-514350">
              <a:buFont typeface="+mj-lt"/>
              <a:buAutoNum type="arabicPeriod"/>
            </a:pPr>
            <a:r>
              <a:rPr lang="en-GB" dirty="0"/>
              <a:t>Recap of nested models</a:t>
            </a:r>
          </a:p>
          <a:p>
            <a:pPr marL="514350" indent="-514350">
              <a:buFont typeface="+mj-lt"/>
              <a:buAutoNum type="arabicPeriod"/>
            </a:pPr>
            <a:endParaRPr lang="en-GB" dirty="0"/>
          </a:p>
          <a:p>
            <a:pPr marL="514350" indent="-514350">
              <a:buFont typeface="+mj-lt"/>
              <a:buAutoNum type="arabicPeriod"/>
            </a:pPr>
            <a:r>
              <a:rPr lang="en-GB" dirty="0"/>
              <a:t>History and Estimation</a:t>
            </a:r>
          </a:p>
          <a:p>
            <a:pPr marL="514350" indent="-514350">
              <a:buFont typeface="+mj-lt"/>
              <a:buAutoNum type="arabicPeriod"/>
            </a:pPr>
            <a:endParaRPr lang="en-GB" dirty="0"/>
          </a:p>
          <a:p>
            <a:pPr marL="514350" indent="-514350">
              <a:buFont typeface="+mj-lt"/>
              <a:buAutoNum type="arabicPeriod"/>
            </a:pPr>
            <a:r>
              <a:rPr lang="en-GB" dirty="0"/>
              <a:t>Example for practical – the Fife education dataset</a:t>
            </a:r>
          </a:p>
          <a:p>
            <a:pPr marL="514350" indent="-514350">
              <a:buFont typeface="+mj-lt"/>
              <a:buAutoNum type="arabicPeriod"/>
            </a:pPr>
            <a:endParaRPr lang="en-GB" sz="1800" dirty="0">
              <a:latin typeface="Cambria" pitchFamily="18" charset="0"/>
            </a:endParaRPr>
          </a:p>
          <a:p>
            <a:pPr marL="514350" indent="-514350">
              <a:buFont typeface="+mj-lt"/>
              <a:buAutoNum type="arabicPeriod"/>
            </a:pPr>
            <a:r>
              <a:rPr lang="en-GB" dirty="0"/>
              <a:t>In lecture 2 we will fit models to the Fife dataset</a:t>
            </a:r>
          </a:p>
          <a:p>
            <a:pPr marL="514350" indent="-514350">
              <a:buFont typeface="+mj-lt"/>
              <a:buAutoNum type="arabicPeriod"/>
            </a:pPr>
            <a:endParaRPr lang="en-GB" sz="1800" dirty="0">
              <a:latin typeface="Cambria" pitchFamily="18" charset="0"/>
            </a:endParaRPr>
          </a:p>
          <a:p>
            <a:pPr marL="514350" indent="-514350">
              <a:buFont typeface="+mj-lt"/>
              <a:buAutoNum type="arabicPeriod"/>
            </a:pPr>
            <a:r>
              <a:rPr lang="en-GB" dirty="0"/>
              <a:t>In lecture 3 we will look at extensions to different application areas and more levels of crossing.</a:t>
            </a:r>
            <a:endParaRPr lang="en-GB" sz="1800" dirty="0">
              <a:latin typeface="Cambria" pitchFamily="18" charset="0"/>
            </a:endParaRPr>
          </a:p>
          <a:p>
            <a:pPr marL="514350" indent="-514350" eaLnBrk="1" hangingPunct="1">
              <a:buFont typeface="+mj-lt"/>
              <a:buAutoNum type="arabicPeriod"/>
            </a:pPr>
            <a:endParaRPr lang="en-GB" sz="1800" dirty="0">
              <a:latin typeface="Cambria" pitchFamily="18" charset="0"/>
            </a:endParaRPr>
          </a:p>
        </p:txBody>
      </p:sp>
    </p:spTree>
    <p:extLst>
      <p:ext uri="{BB962C8B-B14F-4D97-AF65-F5344CB8AC3E}">
        <p14:creationId xmlns:p14="http://schemas.microsoft.com/office/powerpoint/2010/main" val="2632649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D37C-1202-49CC-99FC-D86A99073F6B}"/>
              </a:ext>
            </a:extLst>
          </p:cNvPr>
          <p:cNvSpPr>
            <a:spLocks noGrp="1"/>
          </p:cNvSpPr>
          <p:nvPr>
            <p:ph type="title"/>
          </p:nvPr>
        </p:nvSpPr>
        <p:spPr/>
        <p:txBody>
          <a:bodyPr/>
          <a:lstStyle/>
          <a:p>
            <a:r>
              <a:rPr lang="en-GB" dirty="0"/>
              <a:t>Traditional (Nested) Multilevel Model</a:t>
            </a:r>
          </a:p>
        </p:txBody>
      </p:sp>
      <p:sp>
        <p:nvSpPr>
          <p:cNvPr id="3" name="Content Placeholder 2">
            <a:extLst>
              <a:ext uri="{FF2B5EF4-FFF2-40B4-BE49-F238E27FC236}">
                <a16:creationId xmlns:a16="http://schemas.microsoft.com/office/drawing/2014/main" id="{D26DAFAA-86E5-421A-A70B-F0E6FAE45041}"/>
              </a:ext>
            </a:extLst>
          </p:cNvPr>
          <p:cNvSpPr>
            <a:spLocks noGrp="1"/>
          </p:cNvSpPr>
          <p:nvPr>
            <p:ph idx="1"/>
          </p:nvPr>
        </p:nvSpPr>
        <p:spPr>
          <a:xfrm>
            <a:off x="457200" y="1325562"/>
            <a:ext cx="8229600" cy="5257800"/>
          </a:xfrm>
        </p:spPr>
        <p:txBody>
          <a:bodyPr/>
          <a:lstStyle/>
          <a:p>
            <a:pPr>
              <a:lnSpc>
                <a:spcPct val="90000"/>
              </a:lnSpc>
            </a:pPr>
            <a:r>
              <a:rPr lang="en-GB" altLang="en-US" sz="1800" dirty="0"/>
              <a:t>Models that account for the underlying structure in the dataset.</a:t>
            </a:r>
          </a:p>
          <a:p>
            <a:pPr>
              <a:lnSpc>
                <a:spcPct val="90000"/>
              </a:lnSpc>
            </a:pPr>
            <a:r>
              <a:rPr lang="en-GB" altLang="en-US" sz="1800" dirty="0"/>
              <a:t>Originally developed for nested structures (multilevel models), for example in education, pupils nested within schools.</a:t>
            </a:r>
          </a:p>
          <a:p>
            <a:pPr>
              <a:lnSpc>
                <a:spcPct val="90000"/>
              </a:lnSpc>
            </a:pPr>
            <a:r>
              <a:rPr lang="en-GB" altLang="en-US" sz="1800" dirty="0"/>
              <a:t>An extension of linear modelling with the inclusion of random effects. Linear models assume independence and so are TOO confident when there is clustering in the data</a:t>
            </a:r>
          </a:p>
          <a:p>
            <a:pPr>
              <a:lnSpc>
                <a:spcPct val="90000"/>
              </a:lnSpc>
              <a:buFontTx/>
              <a:buNone/>
            </a:pPr>
            <a:r>
              <a:rPr lang="en-GB" altLang="en-US" sz="1800" dirty="0"/>
              <a:t>A typical 2-level model is </a:t>
            </a:r>
          </a:p>
          <a:p>
            <a:pPr>
              <a:lnSpc>
                <a:spcPct val="90000"/>
              </a:lnSpc>
              <a:buFontTx/>
              <a:buNone/>
            </a:pPr>
            <a:endParaRPr lang="en-GB" altLang="en-US" sz="1800" dirty="0"/>
          </a:p>
          <a:p>
            <a:pPr>
              <a:lnSpc>
                <a:spcPct val="90000"/>
              </a:lnSpc>
              <a:buFontTx/>
              <a:buNone/>
            </a:pPr>
            <a:endParaRPr lang="en-GB" altLang="en-US" sz="1800" dirty="0"/>
          </a:p>
          <a:p>
            <a:pPr>
              <a:lnSpc>
                <a:spcPct val="90000"/>
              </a:lnSpc>
              <a:buFontTx/>
              <a:buNone/>
            </a:pPr>
            <a:endParaRPr lang="en-GB" altLang="en-US" sz="1800" dirty="0"/>
          </a:p>
          <a:p>
            <a:pPr>
              <a:lnSpc>
                <a:spcPct val="90000"/>
              </a:lnSpc>
              <a:buFontTx/>
              <a:buNone/>
            </a:pPr>
            <a:endParaRPr lang="en-GB" altLang="en-US" sz="1800" dirty="0"/>
          </a:p>
          <a:p>
            <a:pPr>
              <a:lnSpc>
                <a:spcPct val="90000"/>
              </a:lnSpc>
              <a:buFontTx/>
              <a:buNone/>
            </a:pPr>
            <a:endParaRPr lang="en-GB" altLang="en-US" sz="1800" dirty="0"/>
          </a:p>
          <a:p>
            <a:pPr>
              <a:lnSpc>
                <a:spcPct val="90000"/>
              </a:lnSpc>
              <a:buFontTx/>
              <a:buNone/>
            </a:pPr>
            <a:endParaRPr lang="en-GB" altLang="en-US" dirty="0"/>
          </a:p>
          <a:p>
            <a:pPr>
              <a:lnSpc>
                <a:spcPct val="90000"/>
              </a:lnSpc>
              <a:buFontTx/>
              <a:buNone/>
            </a:pPr>
            <a:r>
              <a:rPr lang="en-GB" altLang="en-US" sz="1800" dirty="0"/>
              <a:t>Here </a:t>
            </a:r>
            <a:r>
              <a:rPr lang="en-GB" altLang="en-US" sz="1800" i="1" dirty="0" err="1"/>
              <a:t>i</a:t>
            </a:r>
            <a:r>
              <a:rPr lang="en-GB" altLang="en-US" sz="1800" dirty="0"/>
              <a:t> might index pupils and </a:t>
            </a:r>
            <a:r>
              <a:rPr lang="en-GB" altLang="en-US" sz="1800" i="1" dirty="0"/>
              <a:t>j </a:t>
            </a:r>
            <a:r>
              <a:rPr lang="en-GB" altLang="en-US" sz="1800" dirty="0"/>
              <a:t>index schools.</a:t>
            </a:r>
          </a:p>
          <a:p>
            <a:pPr>
              <a:lnSpc>
                <a:spcPct val="90000"/>
              </a:lnSpc>
              <a:buFontTx/>
              <a:buNone/>
            </a:pPr>
            <a:r>
              <a:rPr lang="en-US" altLang="en-US" sz="1800" dirty="0"/>
              <a:t>Alternatively in another example </a:t>
            </a:r>
            <a:r>
              <a:rPr lang="en-GB" altLang="en-US" sz="1800" i="1" dirty="0" err="1"/>
              <a:t>i</a:t>
            </a:r>
            <a:r>
              <a:rPr lang="en-GB" altLang="en-US" sz="1800" dirty="0"/>
              <a:t> might index cows and </a:t>
            </a:r>
            <a:r>
              <a:rPr lang="en-GB" altLang="en-US" sz="1800" i="1" dirty="0"/>
              <a:t>j </a:t>
            </a:r>
            <a:r>
              <a:rPr lang="en-GB" altLang="en-US" sz="1800" dirty="0"/>
              <a:t>index herds.</a:t>
            </a:r>
          </a:p>
          <a:p>
            <a:pPr>
              <a:lnSpc>
                <a:spcPct val="90000"/>
              </a:lnSpc>
              <a:buFontTx/>
              <a:buNone/>
            </a:pPr>
            <a:r>
              <a:rPr lang="en-US" altLang="en-US" sz="1800" dirty="0"/>
              <a:t>The important thing is that the model and statistical methods used are the same!</a:t>
            </a:r>
          </a:p>
          <a:p>
            <a:endParaRPr lang="en-GB" dirty="0"/>
          </a:p>
        </p:txBody>
      </p:sp>
      <p:graphicFrame>
        <p:nvGraphicFramePr>
          <p:cNvPr id="4" name="Object 4">
            <a:extLst>
              <a:ext uri="{FF2B5EF4-FFF2-40B4-BE49-F238E27FC236}">
                <a16:creationId xmlns:a16="http://schemas.microsoft.com/office/drawing/2014/main" id="{B2D83C62-18B9-49F1-843A-39B7078DB15B}"/>
              </a:ext>
            </a:extLst>
          </p:cNvPr>
          <p:cNvGraphicFramePr>
            <a:graphicFrameLocks noChangeAspect="1"/>
          </p:cNvGraphicFramePr>
          <p:nvPr>
            <p:extLst>
              <p:ext uri="{D42A27DB-BD31-4B8C-83A1-F6EECF244321}">
                <p14:modId xmlns:p14="http://schemas.microsoft.com/office/powerpoint/2010/main" val="3056401098"/>
              </p:ext>
            </p:extLst>
          </p:nvPr>
        </p:nvGraphicFramePr>
        <p:xfrm>
          <a:off x="2771800" y="3501008"/>
          <a:ext cx="4038600" cy="1169987"/>
        </p:xfrm>
        <a:graphic>
          <a:graphicData uri="http://schemas.openxmlformats.org/presentationml/2006/ole">
            <mc:AlternateContent xmlns:mc="http://schemas.openxmlformats.org/markup-compatibility/2006">
              <mc:Choice xmlns:v="urn:schemas-microsoft-com:vml" Requires="v">
                <p:oleObj name="Equation" r:id="rId2" imgW="1752480" imgH="507960" progId="Equation.3">
                  <p:embed/>
                </p:oleObj>
              </mc:Choice>
              <mc:Fallback>
                <p:oleObj name="Equation" r:id="rId2" imgW="1752480" imgH="507960" progId="Equation.3">
                  <p:embed/>
                  <p:pic>
                    <p:nvPicPr>
                      <p:cNvPr id="4" name="Object 4">
                        <a:extLst>
                          <a:ext uri="{FF2B5EF4-FFF2-40B4-BE49-F238E27FC236}">
                            <a16:creationId xmlns:a16="http://schemas.microsoft.com/office/drawing/2014/main" id="{B2D83C62-18B9-49F1-843A-39B7078DB1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3501008"/>
                        <a:ext cx="4038600" cy="1169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287273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F2AF-EA88-49EC-B7AC-74C1AD9B05EB}"/>
              </a:ext>
            </a:extLst>
          </p:cNvPr>
          <p:cNvSpPr>
            <a:spLocks noGrp="1"/>
          </p:cNvSpPr>
          <p:nvPr>
            <p:ph type="title"/>
          </p:nvPr>
        </p:nvSpPr>
        <p:spPr/>
        <p:txBody>
          <a:bodyPr/>
          <a:lstStyle/>
          <a:p>
            <a:r>
              <a:rPr lang="en-GB" dirty="0"/>
              <a:t>Nested Data Structure</a:t>
            </a:r>
          </a:p>
        </p:txBody>
      </p:sp>
      <p:sp>
        <p:nvSpPr>
          <p:cNvPr id="3" name="Content Placeholder 2">
            <a:extLst>
              <a:ext uri="{FF2B5EF4-FFF2-40B4-BE49-F238E27FC236}">
                <a16:creationId xmlns:a16="http://schemas.microsoft.com/office/drawing/2014/main" id="{4DF22D24-A7B4-455B-94C0-5DA0165940EE}"/>
              </a:ext>
            </a:extLst>
          </p:cNvPr>
          <p:cNvSpPr>
            <a:spLocks noGrp="1"/>
          </p:cNvSpPr>
          <p:nvPr>
            <p:ph idx="1"/>
          </p:nvPr>
        </p:nvSpPr>
        <p:spPr/>
        <p:txBody>
          <a:bodyPr/>
          <a:lstStyle/>
          <a:p>
            <a:pPr marL="0" indent="0">
              <a:buNone/>
            </a:pPr>
            <a:r>
              <a:rPr lang="en-GB" altLang="en-US" sz="1800" dirty="0">
                <a:solidFill>
                  <a:schemeClr val="accent2"/>
                </a:solidFill>
              </a:rPr>
              <a:t>a) People nested within places: two-level model</a:t>
            </a:r>
          </a:p>
          <a:p>
            <a:endParaRPr lang="en-GB" dirty="0"/>
          </a:p>
          <a:p>
            <a:endParaRPr lang="en-GB" dirty="0"/>
          </a:p>
          <a:p>
            <a:endParaRPr lang="en-GB" dirty="0"/>
          </a:p>
          <a:p>
            <a:endParaRPr lang="en-GB" dirty="0"/>
          </a:p>
          <a:p>
            <a:endParaRPr lang="en-GB" dirty="0"/>
          </a:p>
          <a:p>
            <a:endParaRPr lang="en-GB" dirty="0"/>
          </a:p>
        </p:txBody>
      </p:sp>
      <p:graphicFrame>
        <p:nvGraphicFramePr>
          <p:cNvPr id="4" name="Object 3">
            <a:extLst>
              <a:ext uri="{FF2B5EF4-FFF2-40B4-BE49-F238E27FC236}">
                <a16:creationId xmlns:a16="http://schemas.microsoft.com/office/drawing/2014/main" id="{B1BB8BF3-396F-4D0C-8D66-B5EDF024E8B6}"/>
              </a:ext>
            </a:extLst>
          </p:cNvPr>
          <p:cNvGraphicFramePr>
            <a:graphicFrameLocks noChangeAspect="1"/>
          </p:cNvGraphicFramePr>
          <p:nvPr>
            <p:extLst>
              <p:ext uri="{D42A27DB-BD31-4B8C-83A1-F6EECF244321}">
                <p14:modId xmlns:p14="http://schemas.microsoft.com/office/powerpoint/2010/main" val="3361173285"/>
              </p:ext>
            </p:extLst>
          </p:nvPr>
        </p:nvGraphicFramePr>
        <p:xfrm>
          <a:off x="464499" y="2133600"/>
          <a:ext cx="7334889" cy="1230040"/>
        </p:xfrm>
        <a:graphic>
          <a:graphicData uri="http://schemas.openxmlformats.org/presentationml/2006/ole">
            <mc:AlternateContent xmlns:mc="http://schemas.openxmlformats.org/markup-compatibility/2006">
              <mc:Choice xmlns:v="urn:schemas-microsoft-com:vml" Requires="v">
                <p:oleObj name="Photo Editor Photo" r:id="rId2" imgW="17438095" imgH="2924583" progId="MSPhotoEd.3">
                  <p:embed/>
                </p:oleObj>
              </mc:Choice>
              <mc:Fallback>
                <p:oleObj name="Photo Editor Photo" r:id="rId2" imgW="17438095" imgH="2924583" progId="MSPhotoEd.3">
                  <p:embed/>
                  <p:pic>
                    <p:nvPicPr>
                      <p:cNvPr id="4" name="Object 3">
                        <a:extLst>
                          <a:ext uri="{FF2B5EF4-FFF2-40B4-BE49-F238E27FC236}">
                            <a16:creationId xmlns:a16="http://schemas.microsoft.com/office/drawing/2014/main" id="{B1BB8BF3-396F-4D0C-8D66-B5EDF024E8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99" y="2133600"/>
                        <a:ext cx="7334889" cy="1230040"/>
                      </a:xfrm>
                      <a:prstGeom prst="rect">
                        <a:avLst/>
                      </a:prstGeom>
                      <a:noFill/>
                      <a:ln>
                        <a:noFill/>
                      </a:ln>
                    </p:spPr>
                  </p:pic>
                </p:oleObj>
              </mc:Fallback>
            </mc:AlternateContent>
          </a:graphicData>
        </a:graphic>
      </p:graphicFrame>
      <p:sp>
        <p:nvSpPr>
          <p:cNvPr id="5" name="Rectangle 6">
            <a:extLst>
              <a:ext uri="{FF2B5EF4-FFF2-40B4-BE49-F238E27FC236}">
                <a16:creationId xmlns:a16="http://schemas.microsoft.com/office/drawing/2014/main" id="{1BE69912-585A-4653-8BE9-ACE615FEC1B1}"/>
              </a:ext>
            </a:extLst>
          </p:cNvPr>
          <p:cNvSpPr>
            <a:spLocks noChangeArrowheads="1"/>
          </p:cNvSpPr>
          <p:nvPr/>
        </p:nvSpPr>
        <p:spPr bwMode="auto">
          <a:xfrm>
            <a:off x="431800" y="3451862"/>
            <a:ext cx="82804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80000"/>
              </a:lnSpc>
              <a:buFontTx/>
              <a:buNone/>
            </a:pPr>
            <a:r>
              <a:rPr lang="en-GB" altLang="en-US" sz="1800" dirty="0">
                <a:solidFill>
                  <a:schemeClr val="accent2"/>
                </a:solidFill>
              </a:rPr>
              <a:t>b) People nested within households within places: three-level model</a:t>
            </a:r>
          </a:p>
        </p:txBody>
      </p:sp>
      <p:graphicFrame>
        <p:nvGraphicFramePr>
          <p:cNvPr id="6" name="Object 5">
            <a:extLst>
              <a:ext uri="{FF2B5EF4-FFF2-40B4-BE49-F238E27FC236}">
                <a16:creationId xmlns:a16="http://schemas.microsoft.com/office/drawing/2014/main" id="{29AA7822-AEEE-40A7-B09A-1F8A02E6B9C7}"/>
              </a:ext>
            </a:extLst>
          </p:cNvPr>
          <p:cNvGraphicFramePr>
            <a:graphicFrameLocks noChangeAspect="1"/>
          </p:cNvGraphicFramePr>
          <p:nvPr>
            <p:extLst>
              <p:ext uri="{D42A27DB-BD31-4B8C-83A1-F6EECF244321}">
                <p14:modId xmlns:p14="http://schemas.microsoft.com/office/powerpoint/2010/main" val="2860069801"/>
              </p:ext>
            </p:extLst>
          </p:nvPr>
        </p:nvGraphicFramePr>
        <p:xfrm>
          <a:off x="474360" y="4113076"/>
          <a:ext cx="7885113" cy="1995488"/>
        </p:xfrm>
        <a:graphic>
          <a:graphicData uri="http://schemas.openxmlformats.org/presentationml/2006/ole">
            <mc:AlternateContent xmlns:mc="http://schemas.openxmlformats.org/markup-compatibility/2006">
              <mc:Choice xmlns:v="urn:schemas-microsoft-com:vml" Requires="v">
                <p:oleObj name="Photo Editor Photo" r:id="rId4" imgW="16223340" imgH="4105848" progId="MSPhotoEd.3">
                  <p:embed/>
                </p:oleObj>
              </mc:Choice>
              <mc:Fallback>
                <p:oleObj name="Photo Editor Photo" r:id="rId4" imgW="16223340" imgH="4105848" progId="MSPhotoEd.3">
                  <p:embed/>
                  <p:pic>
                    <p:nvPicPr>
                      <p:cNvPr id="6" name="Object 5">
                        <a:extLst>
                          <a:ext uri="{FF2B5EF4-FFF2-40B4-BE49-F238E27FC236}">
                            <a16:creationId xmlns:a16="http://schemas.microsoft.com/office/drawing/2014/main" id="{29AA7822-AEEE-40A7-B09A-1F8A02E6B9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360" y="4113076"/>
                        <a:ext cx="7885113"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38805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Cross-classified data structure</a:t>
            </a:r>
          </a:p>
        </p:txBody>
      </p:sp>
      <p:sp>
        <p:nvSpPr>
          <p:cNvPr id="3" name="Content Placeholder 2"/>
          <p:cNvSpPr>
            <a:spLocks noGrp="1"/>
          </p:cNvSpPr>
          <p:nvPr>
            <p:ph idx="1"/>
          </p:nvPr>
        </p:nvSpPr>
        <p:spPr/>
        <p:txBody>
          <a:bodyPr>
            <a:normAutofit lnSpcReduction="10000"/>
          </a:bodyPr>
          <a:lstStyle/>
          <a:p>
            <a:r>
              <a:rPr lang="en-GB" dirty="0"/>
              <a:t>The data have a two-way </a:t>
            </a:r>
            <a:r>
              <a:rPr lang="en-GB" b="1" dirty="0">
                <a:solidFill>
                  <a:schemeClr val="accent2"/>
                </a:solidFill>
              </a:rPr>
              <a:t>cross-classified</a:t>
            </a:r>
            <a:r>
              <a:rPr lang="en-GB" dirty="0"/>
              <a:t> non-hierarchical data structure</a:t>
            </a:r>
          </a:p>
          <a:p>
            <a:endParaRPr lang="en-GB" sz="1200" dirty="0"/>
          </a:p>
          <a:p>
            <a:endParaRPr lang="en-GB" dirty="0"/>
          </a:p>
          <a:p>
            <a:endParaRPr lang="en-GB" dirty="0"/>
          </a:p>
          <a:p>
            <a:endParaRPr lang="en-GB" dirty="0"/>
          </a:p>
          <a:p>
            <a:endParaRPr lang="en-GB" dirty="0"/>
          </a:p>
          <a:p>
            <a:endParaRPr lang="en-GB" dirty="0"/>
          </a:p>
          <a:p>
            <a:endParaRPr lang="en-GB" dirty="0"/>
          </a:p>
          <a:p>
            <a:pPr lvl="1"/>
            <a:endParaRPr lang="en-GB" sz="1000" dirty="0"/>
          </a:p>
          <a:p>
            <a:pPr lvl="1"/>
            <a:r>
              <a:rPr lang="en-GB" dirty="0"/>
              <a:t>Each school draws their students from several different neighbourhoods</a:t>
            </a:r>
          </a:p>
          <a:p>
            <a:pPr lvl="1"/>
            <a:r>
              <a:rPr lang="en-GB" dirty="0"/>
              <a:t>Children living in the same neighbourhood often attend different schools</a:t>
            </a:r>
          </a:p>
          <a:p>
            <a:pPr lvl="1"/>
            <a:r>
              <a:rPr lang="en-GB" dirty="0"/>
              <a:t>The school and neighbourhood hierarchies are </a:t>
            </a:r>
            <a:r>
              <a:rPr lang="en-GB" b="1" dirty="0">
                <a:solidFill>
                  <a:schemeClr val="accent2"/>
                </a:solidFill>
              </a:rPr>
              <a:t>crossed</a:t>
            </a:r>
            <a:r>
              <a:rPr lang="en-GB" dirty="0"/>
              <a:t> with one another</a:t>
            </a:r>
          </a:p>
          <a:p>
            <a:pPr lvl="1"/>
            <a:endParaRPr lang="en-GB" sz="1200" dirty="0"/>
          </a:p>
          <a:p>
            <a:r>
              <a:rPr lang="en-GB" dirty="0"/>
              <a:t>Other examples include</a:t>
            </a:r>
          </a:p>
          <a:p>
            <a:pPr lvl="1"/>
            <a:r>
              <a:rPr lang="en-GB" b="1" dirty="0"/>
              <a:t>Students within primary schools crossed with secondary schools*</a:t>
            </a:r>
          </a:p>
          <a:p>
            <a:pPr lvl="1"/>
            <a:r>
              <a:rPr lang="en-GB" dirty="0"/>
              <a:t>Occasions within students crossed within schools</a:t>
            </a:r>
          </a:p>
          <a:p>
            <a:pPr lvl="1"/>
            <a:r>
              <a:rPr lang="en-GB" dirty="0"/>
              <a:t>Scores within students crossed with raters</a:t>
            </a:r>
          </a:p>
          <a:p>
            <a:pPr marL="0" indent="0">
              <a:buNone/>
            </a:pPr>
            <a:r>
              <a:rPr lang="en-GB" dirty="0"/>
              <a:t>* Example we will cover in the practical</a:t>
            </a:r>
          </a:p>
          <a:p>
            <a:pPr lvl="1"/>
            <a:endParaRPr lang="en-GB" dirty="0"/>
          </a:p>
        </p:txBody>
      </p:sp>
      <p:sp>
        <p:nvSpPr>
          <p:cNvPr id="4" name="Flowchart: Process 3"/>
          <p:cNvSpPr/>
          <p:nvPr/>
        </p:nvSpPr>
        <p:spPr>
          <a:xfrm>
            <a:off x="1511602" y="2024844"/>
            <a:ext cx="1080138"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n1</a:t>
            </a:r>
          </a:p>
        </p:txBody>
      </p:sp>
      <p:sp>
        <p:nvSpPr>
          <p:cNvPr id="5" name="Flowchart: Process 4"/>
          <p:cNvSpPr/>
          <p:nvPr/>
        </p:nvSpPr>
        <p:spPr>
          <a:xfrm>
            <a:off x="6408280" y="2024846"/>
            <a:ext cx="1008036" cy="360046"/>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n4</a:t>
            </a:r>
          </a:p>
        </p:txBody>
      </p:sp>
      <p:cxnSp>
        <p:nvCxnSpPr>
          <p:cNvPr id="6" name="Straight Arrow Connector 5"/>
          <p:cNvCxnSpPr>
            <a:stCxn id="9" idx="0"/>
            <a:endCxn id="4" idx="2"/>
          </p:cNvCxnSpPr>
          <p:nvPr/>
        </p:nvCxnSpPr>
        <p:spPr>
          <a:xfrm flipV="1">
            <a:off x="1511604" y="2384893"/>
            <a:ext cx="540067"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7" name="Flowchart: Process 6"/>
          <p:cNvSpPr/>
          <p:nvPr/>
        </p:nvSpPr>
        <p:spPr>
          <a:xfrm>
            <a:off x="2951779"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i4</a:t>
            </a:r>
          </a:p>
        </p:txBody>
      </p:sp>
      <p:sp>
        <p:nvSpPr>
          <p:cNvPr id="8" name="Flowchart: Process 7"/>
          <p:cNvSpPr/>
          <p:nvPr/>
        </p:nvSpPr>
        <p:spPr>
          <a:xfrm>
            <a:off x="3491848"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i5</a:t>
            </a:r>
          </a:p>
        </p:txBody>
      </p:sp>
      <p:sp>
        <p:nvSpPr>
          <p:cNvPr id="9" name="Flowchart: Process 8"/>
          <p:cNvSpPr/>
          <p:nvPr/>
        </p:nvSpPr>
        <p:spPr>
          <a:xfrm>
            <a:off x="1151557" y="2924963"/>
            <a:ext cx="720093"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i1</a:t>
            </a:r>
          </a:p>
        </p:txBody>
      </p:sp>
      <p:sp>
        <p:nvSpPr>
          <p:cNvPr id="10" name="Flowchart: Process 9"/>
          <p:cNvSpPr/>
          <p:nvPr/>
        </p:nvSpPr>
        <p:spPr>
          <a:xfrm>
            <a:off x="1691625"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i2</a:t>
            </a:r>
          </a:p>
        </p:txBody>
      </p:sp>
      <p:sp>
        <p:nvSpPr>
          <p:cNvPr id="11" name="Flowchart: Process 10"/>
          <p:cNvSpPr/>
          <p:nvPr/>
        </p:nvSpPr>
        <p:spPr>
          <a:xfrm>
            <a:off x="2231694"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i3</a:t>
            </a:r>
          </a:p>
        </p:txBody>
      </p:sp>
      <p:sp>
        <p:nvSpPr>
          <p:cNvPr id="12" name="Flowchart: Process 11"/>
          <p:cNvSpPr/>
          <p:nvPr/>
        </p:nvSpPr>
        <p:spPr>
          <a:xfrm>
            <a:off x="5832156"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i9</a:t>
            </a:r>
          </a:p>
        </p:txBody>
      </p:sp>
      <p:sp>
        <p:nvSpPr>
          <p:cNvPr id="13" name="Flowchart: Process 12"/>
          <p:cNvSpPr/>
          <p:nvPr/>
        </p:nvSpPr>
        <p:spPr>
          <a:xfrm>
            <a:off x="6282216"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i10</a:t>
            </a:r>
          </a:p>
        </p:txBody>
      </p:sp>
      <p:sp>
        <p:nvSpPr>
          <p:cNvPr id="14" name="Flowchart: Process 13"/>
          <p:cNvSpPr/>
          <p:nvPr/>
        </p:nvSpPr>
        <p:spPr>
          <a:xfrm>
            <a:off x="4211940"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i6</a:t>
            </a:r>
          </a:p>
        </p:txBody>
      </p:sp>
      <p:sp>
        <p:nvSpPr>
          <p:cNvPr id="15" name="Flowchart: Process 14"/>
          <p:cNvSpPr/>
          <p:nvPr/>
        </p:nvSpPr>
        <p:spPr>
          <a:xfrm>
            <a:off x="4662000"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i7</a:t>
            </a:r>
          </a:p>
        </p:txBody>
      </p:sp>
      <p:sp>
        <p:nvSpPr>
          <p:cNvPr id="16" name="Flowchart: Process 15"/>
          <p:cNvSpPr/>
          <p:nvPr/>
        </p:nvSpPr>
        <p:spPr>
          <a:xfrm>
            <a:off x="5112060"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i8</a:t>
            </a:r>
          </a:p>
        </p:txBody>
      </p:sp>
      <p:sp>
        <p:nvSpPr>
          <p:cNvPr id="17" name="Flowchart: Process 16"/>
          <p:cNvSpPr/>
          <p:nvPr/>
        </p:nvSpPr>
        <p:spPr>
          <a:xfrm>
            <a:off x="3059752" y="2024844"/>
            <a:ext cx="1044196"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n2</a:t>
            </a:r>
          </a:p>
        </p:txBody>
      </p:sp>
      <p:sp>
        <p:nvSpPr>
          <p:cNvPr id="18" name="Flowchart: Process 17"/>
          <p:cNvSpPr/>
          <p:nvPr/>
        </p:nvSpPr>
        <p:spPr>
          <a:xfrm>
            <a:off x="4436972" y="2024844"/>
            <a:ext cx="1170156"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n3</a:t>
            </a:r>
          </a:p>
        </p:txBody>
      </p:sp>
      <p:sp>
        <p:nvSpPr>
          <p:cNvPr id="19" name="Flowchart: Process 18"/>
          <p:cNvSpPr/>
          <p:nvPr/>
        </p:nvSpPr>
        <p:spPr>
          <a:xfrm>
            <a:off x="6822292"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i11</a:t>
            </a:r>
          </a:p>
        </p:txBody>
      </p:sp>
      <p:sp>
        <p:nvSpPr>
          <p:cNvPr id="20" name="Flowchart: Process 19"/>
          <p:cNvSpPr/>
          <p:nvPr/>
        </p:nvSpPr>
        <p:spPr>
          <a:xfrm>
            <a:off x="7272352" y="2924963"/>
            <a:ext cx="720092" cy="36004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i12</a:t>
            </a:r>
          </a:p>
        </p:txBody>
      </p:sp>
      <p:cxnSp>
        <p:nvCxnSpPr>
          <p:cNvPr id="21" name="Straight Arrow Connector 20"/>
          <p:cNvCxnSpPr>
            <a:stCxn id="10" idx="0"/>
            <a:endCxn id="4" idx="2"/>
          </p:cNvCxnSpPr>
          <p:nvPr/>
        </p:nvCxnSpPr>
        <p:spPr>
          <a:xfrm flipV="1">
            <a:off x="2051671" y="2384893"/>
            <a:ext cx="0"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1" idx="0"/>
            <a:endCxn id="4" idx="2"/>
          </p:cNvCxnSpPr>
          <p:nvPr/>
        </p:nvCxnSpPr>
        <p:spPr>
          <a:xfrm flipH="1" flipV="1">
            <a:off x="2051671" y="2384893"/>
            <a:ext cx="540069"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7" idx="0"/>
            <a:endCxn id="17" idx="2"/>
          </p:cNvCxnSpPr>
          <p:nvPr/>
        </p:nvCxnSpPr>
        <p:spPr>
          <a:xfrm flipV="1">
            <a:off x="3311825" y="2384893"/>
            <a:ext cx="270025"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8" idx="0"/>
            <a:endCxn id="17" idx="2"/>
          </p:cNvCxnSpPr>
          <p:nvPr/>
        </p:nvCxnSpPr>
        <p:spPr>
          <a:xfrm flipH="1" flipV="1">
            <a:off x="3581850" y="2384893"/>
            <a:ext cx="270044"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0"/>
            <a:endCxn id="18" idx="2"/>
          </p:cNvCxnSpPr>
          <p:nvPr/>
        </p:nvCxnSpPr>
        <p:spPr>
          <a:xfrm flipV="1">
            <a:off x="4571986" y="2384893"/>
            <a:ext cx="450064"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5" idx="0"/>
            <a:endCxn id="18" idx="2"/>
          </p:cNvCxnSpPr>
          <p:nvPr/>
        </p:nvCxnSpPr>
        <p:spPr>
          <a:xfrm flipV="1">
            <a:off x="5022046" y="2384893"/>
            <a:ext cx="4"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0"/>
            <a:endCxn id="18" idx="2"/>
          </p:cNvCxnSpPr>
          <p:nvPr/>
        </p:nvCxnSpPr>
        <p:spPr>
          <a:xfrm flipH="1" flipV="1">
            <a:off x="5022050" y="2384893"/>
            <a:ext cx="450056" cy="540070"/>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2" idx="0"/>
            <a:endCxn id="5" idx="2"/>
          </p:cNvCxnSpPr>
          <p:nvPr/>
        </p:nvCxnSpPr>
        <p:spPr>
          <a:xfrm flipV="1">
            <a:off x="6192202" y="2384892"/>
            <a:ext cx="720096" cy="540071"/>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3" idx="0"/>
            <a:endCxn id="5" idx="2"/>
          </p:cNvCxnSpPr>
          <p:nvPr/>
        </p:nvCxnSpPr>
        <p:spPr>
          <a:xfrm flipV="1">
            <a:off x="6642262" y="2384892"/>
            <a:ext cx="270036" cy="540071"/>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9" idx="0"/>
            <a:endCxn id="5" idx="2"/>
          </p:cNvCxnSpPr>
          <p:nvPr/>
        </p:nvCxnSpPr>
        <p:spPr>
          <a:xfrm flipH="1" flipV="1">
            <a:off x="6912298" y="2384892"/>
            <a:ext cx="270040" cy="540071"/>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0" idx="0"/>
            <a:endCxn id="5" idx="2"/>
          </p:cNvCxnSpPr>
          <p:nvPr/>
        </p:nvCxnSpPr>
        <p:spPr>
          <a:xfrm flipH="1" flipV="1">
            <a:off x="6912298" y="2384892"/>
            <a:ext cx="720100" cy="540071"/>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32" name="Flowchart: Process 31"/>
          <p:cNvSpPr/>
          <p:nvPr/>
        </p:nvSpPr>
        <p:spPr>
          <a:xfrm>
            <a:off x="2051642" y="3825074"/>
            <a:ext cx="1080198"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s1</a:t>
            </a:r>
          </a:p>
        </p:txBody>
      </p:sp>
      <p:sp>
        <p:nvSpPr>
          <p:cNvPr id="33" name="Flowchart: Process 32"/>
          <p:cNvSpPr/>
          <p:nvPr/>
        </p:nvSpPr>
        <p:spPr>
          <a:xfrm>
            <a:off x="4031928" y="3825071"/>
            <a:ext cx="1080132"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s2</a:t>
            </a:r>
          </a:p>
        </p:txBody>
      </p:sp>
      <p:cxnSp>
        <p:nvCxnSpPr>
          <p:cNvPr id="34" name="Straight Arrow Connector 33"/>
          <p:cNvCxnSpPr>
            <a:stCxn id="9" idx="2"/>
          </p:cNvCxnSpPr>
          <p:nvPr/>
        </p:nvCxnSpPr>
        <p:spPr>
          <a:xfrm>
            <a:off x="1511604" y="3285009"/>
            <a:ext cx="1080137"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1" idx="2"/>
          </p:cNvCxnSpPr>
          <p:nvPr/>
        </p:nvCxnSpPr>
        <p:spPr>
          <a:xfrm>
            <a:off x="2591740" y="3285009"/>
            <a:ext cx="1"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8" idx="2"/>
          </p:cNvCxnSpPr>
          <p:nvPr/>
        </p:nvCxnSpPr>
        <p:spPr>
          <a:xfrm flipH="1">
            <a:off x="2591741" y="3285009"/>
            <a:ext cx="1260153"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0" idx="2"/>
          </p:cNvCxnSpPr>
          <p:nvPr/>
        </p:nvCxnSpPr>
        <p:spPr>
          <a:xfrm>
            <a:off x="2051671" y="3285009"/>
            <a:ext cx="2520323" cy="540062"/>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7" idx="2"/>
          </p:cNvCxnSpPr>
          <p:nvPr/>
        </p:nvCxnSpPr>
        <p:spPr>
          <a:xfrm>
            <a:off x="3311825" y="3285009"/>
            <a:ext cx="1260169" cy="540062"/>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33" idx="0"/>
            <a:endCxn id="13" idx="2"/>
          </p:cNvCxnSpPr>
          <p:nvPr/>
        </p:nvCxnSpPr>
        <p:spPr>
          <a:xfrm flipV="1">
            <a:off x="4571994" y="3285009"/>
            <a:ext cx="2070268" cy="540062"/>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15" idx="2"/>
          </p:cNvCxnSpPr>
          <p:nvPr/>
        </p:nvCxnSpPr>
        <p:spPr>
          <a:xfrm flipH="1">
            <a:off x="4571994" y="3285009"/>
            <a:ext cx="450052" cy="540062"/>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4" idx="2"/>
          </p:cNvCxnSpPr>
          <p:nvPr/>
        </p:nvCxnSpPr>
        <p:spPr>
          <a:xfrm>
            <a:off x="4571986" y="3285009"/>
            <a:ext cx="8" cy="540062"/>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58" name="Flowchart: Process 57"/>
          <p:cNvSpPr/>
          <p:nvPr/>
        </p:nvSpPr>
        <p:spPr>
          <a:xfrm>
            <a:off x="6282202" y="3825074"/>
            <a:ext cx="1260182" cy="360049"/>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dirty="0">
                <a:solidFill>
                  <a:schemeClr val="tx1"/>
                </a:solidFill>
                <a:latin typeface="Cambria" pitchFamily="18" charset="0"/>
              </a:rPr>
              <a:t>s3</a:t>
            </a:r>
          </a:p>
        </p:txBody>
      </p:sp>
      <p:cxnSp>
        <p:nvCxnSpPr>
          <p:cNvPr id="59" name="Straight Arrow Connector 58"/>
          <p:cNvCxnSpPr>
            <a:stCxn id="58" idx="0"/>
            <a:endCxn id="20" idx="2"/>
          </p:cNvCxnSpPr>
          <p:nvPr/>
        </p:nvCxnSpPr>
        <p:spPr>
          <a:xfrm flipV="1">
            <a:off x="6912293" y="3285009"/>
            <a:ext cx="720105"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8" idx="0"/>
            <a:endCxn id="19" idx="2"/>
          </p:cNvCxnSpPr>
          <p:nvPr/>
        </p:nvCxnSpPr>
        <p:spPr>
          <a:xfrm flipV="1">
            <a:off x="6912293" y="3285009"/>
            <a:ext cx="270045"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12" idx="2"/>
          </p:cNvCxnSpPr>
          <p:nvPr/>
        </p:nvCxnSpPr>
        <p:spPr>
          <a:xfrm>
            <a:off x="6192202" y="3285009"/>
            <a:ext cx="720091"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16" idx="2"/>
          </p:cNvCxnSpPr>
          <p:nvPr/>
        </p:nvCxnSpPr>
        <p:spPr>
          <a:xfrm>
            <a:off x="5472106" y="3285009"/>
            <a:ext cx="1440187" cy="540065"/>
          </a:xfrm>
          <a:prstGeom prst="straightConnector1">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53" name="Flowchart: Process 52"/>
          <p:cNvSpPr/>
          <p:nvPr/>
        </p:nvSpPr>
        <p:spPr>
          <a:xfrm>
            <a:off x="7992437" y="2924963"/>
            <a:ext cx="1080139" cy="360046"/>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b="1" dirty="0">
                <a:solidFill>
                  <a:schemeClr val="tx1"/>
                </a:solidFill>
                <a:latin typeface="Cambria" pitchFamily="18" charset="0"/>
              </a:rPr>
              <a:t>Level-1</a:t>
            </a:r>
          </a:p>
        </p:txBody>
      </p:sp>
      <p:sp>
        <p:nvSpPr>
          <p:cNvPr id="66" name="Flowchart: Process 65"/>
          <p:cNvSpPr/>
          <p:nvPr/>
        </p:nvSpPr>
        <p:spPr>
          <a:xfrm>
            <a:off x="7992437" y="2024846"/>
            <a:ext cx="1080139" cy="360046"/>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b="1" dirty="0">
                <a:solidFill>
                  <a:schemeClr val="tx1"/>
                </a:solidFill>
                <a:latin typeface="Cambria" pitchFamily="18" charset="0"/>
              </a:rPr>
              <a:t>Level-2</a:t>
            </a:r>
          </a:p>
        </p:txBody>
      </p:sp>
      <p:sp>
        <p:nvSpPr>
          <p:cNvPr id="67" name="Flowchart: Process 66"/>
          <p:cNvSpPr/>
          <p:nvPr/>
        </p:nvSpPr>
        <p:spPr>
          <a:xfrm>
            <a:off x="7992437" y="3825074"/>
            <a:ext cx="1080139" cy="360046"/>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5191" tIns="57596" rIns="115191" bIns="57596" rtlCol="0" anchor="ctr"/>
          <a:lstStyle>
            <a:defPPr>
              <a:defRPr lang="en-US"/>
            </a:defPPr>
            <a:lvl1pPr marL="0" algn="l" defTabSz="1151913" rtl="0" eaLnBrk="1" latinLnBrk="0" hangingPunct="1">
              <a:defRPr sz="2300" kern="1200">
                <a:solidFill>
                  <a:schemeClr val="lt1"/>
                </a:solidFill>
                <a:latin typeface="+mn-lt"/>
                <a:ea typeface="+mn-ea"/>
                <a:cs typeface="+mn-cs"/>
              </a:defRPr>
            </a:lvl1pPr>
            <a:lvl2pPr marL="575957" algn="l" defTabSz="1151913" rtl="0" eaLnBrk="1" latinLnBrk="0" hangingPunct="1">
              <a:defRPr sz="2300" kern="1200">
                <a:solidFill>
                  <a:schemeClr val="lt1"/>
                </a:solidFill>
                <a:latin typeface="+mn-lt"/>
                <a:ea typeface="+mn-ea"/>
                <a:cs typeface="+mn-cs"/>
              </a:defRPr>
            </a:lvl2pPr>
            <a:lvl3pPr marL="1151913" algn="l" defTabSz="1151913" rtl="0" eaLnBrk="1" latinLnBrk="0" hangingPunct="1">
              <a:defRPr sz="2300" kern="1200">
                <a:solidFill>
                  <a:schemeClr val="lt1"/>
                </a:solidFill>
                <a:latin typeface="+mn-lt"/>
                <a:ea typeface="+mn-ea"/>
                <a:cs typeface="+mn-cs"/>
              </a:defRPr>
            </a:lvl3pPr>
            <a:lvl4pPr marL="1727871" algn="l" defTabSz="1151913" rtl="0" eaLnBrk="1" latinLnBrk="0" hangingPunct="1">
              <a:defRPr sz="2300" kern="1200">
                <a:solidFill>
                  <a:schemeClr val="lt1"/>
                </a:solidFill>
                <a:latin typeface="+mn-lt"/>
                <a:ea typeface="+mn-ea"/>
                <a:cs typeface="+mn-cs"/>
              </a:defRPr>
            </a:lvl4pPr>
            <a:lvl5pPr marL="2303827" algn="l" defTabSz="1151913" rtl="0" eaLnBrk="1" latinLnBrk="0" hangingPunct="1">
              <a:defRPr sz="2300" kern="1200">
                <a:solidFill>
                  <a:schemeClr val="lt1"/>
                </a:solidFill>
                <a:latin typeface="+mn-lt"/>
                <a:ea typeface="+mn-ea"/>
                <a:cs typeface="+mn-cs"/>
              </a:defRPr>
            </a:lvl5pPr>
            <a:lvl6pPr marL="2879784" algn="l" defTabSz="1151913" rtl="0" eaLnBrk="1" latinLnBrk="0" hangingPunct="1">
              <a:defRPr sz="2300" kern="1200">
                <a:solidFill>
                  <a:schemeClr val="lt1"/>
                </a:solidFill>
                <a:latin typeface="+mn-lt"/>
                <a:ea typeface="+mn-ea"/>
                <a:cs typeface="+mn-cs"/>
              </a:defRPr>
            </a:lvl6pPr>
            <a:lvl7pPr marL="3455741" algn="l" defTabSz="1151913" rtl="0" eaLnBrk="1" latinLnBrk="0" hangingPunct="1">
              <a:defRPr sz="2300" kern="1200">
                <a:solidFill>
                  <a:schemeClr val="lt1"/>
                </a:solidFill>
                <a:latin typeface="+mn-lt"/>
                <a:ea typeface="+mn-ea"/>
                <a:cs typeface="+mn-cs"/>
              </a:defRPr>
            </a:lvl7pPr>
            <a:lvl8pPr marL="4031697" algn="l" defTabSz="1151913" rtl="0" eaLnBrk="1" latinLnBrk="0" hangingPunct="1">
              <a:defRPr sz="2300" kern="1200">
                <a:solidFill>
                  <a:schemeClr val="lt1"/>
                </a:solidFill>
                <a:latin typeface="+mn-lt"/>
                <a:ea typeface="+mn-ea"/>
                <a:cs typeface="+mn-cs"/>
              </a:defRPr>
            </a:lvl8pPr>
            <a:lvl9pPr marL="4607655" algn="l" defTabSz="1151913" rtl="0" eaLnBrk="1" latinLnBrk="0" hangingPunct="1">
              <a:defRPr sz="2300" kern="1200">
                <a:solidFill>
                  <a:schemeClr val="lt1"/>
                </a:solidFill>
                <a:latin typeface="+mn-lt"/>
                <a:ea typeface="+mn-ea"/>
                <a:cs typeface="+mn-cs"/>
              </a:defRPr>
            </a:lvl9pPr>
          </a:lstStyle>
          <a:p>
            <a:pPr algn="ctr"/>
            <a:r>
              <a:rPr lang="en-GB" sz="1800" b="1" dirty="0">
                <a:solidFill>
                  <a:schemeClr val="tx1"/>
                </a:solidFill>
                <a:latin typeface="Cambria" pitchFamily="18" charset="0"/>
              </a:rPr>
              <a:t>Level-2</a:t>
            </a:r>
          </a:p>
        </p:txBody>
      </p:sp>
    </p:spTree>
    <p:extLst>
      <p:ext uri="{BB962C8B-B14F-4D97-AF65-F5344CB8AC3E}">
        <p14:creationId xmlns:p14="http://schemas.microsoft.com/office/powerpoint/2010/main" val="2430026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02FF2-422B-4B85-B8F8-311EEDD47BBD}"/>
              </a:ext>
            </a:extLst>
          </p:cNvPr>
          <p:cNvSpPr>
            <a:spLocks noGrp="1"/>
          </p:cNvSpPr>
          <p:nvPr>
            <p:ph type="title"/>
          </p:nvPr>
        </p:nvSpPr>
        <p:spPr/>
        <p:txBody>
          <a:bodyPr/>
          <a:lstStyle/>
          <a:p>
            <a:r>
              <a:rPr lang="en-GB" dirty="0"/>
              <a:t>History</a:t>
            </a:r>
          </a:p>
        </p:txBody>
      </p:sp>
      <p:sp>
        <p:nvSpPr>
          <p:cNvPr id="3" name="Content Placeholder 2">
            <a:extLst>
              <a:ext uri="{FF2B5EF4-FFF2-40B4-BE49-F238E27FC236}">
                <a16:creationId xmlns:a16="http://schemas.microsoft.com/office/drawing/2014/main" id="{F117E51E-BB16-4641-9CA4-91193A8CF706}"/>
              </a:ext>
            </a:extLst>
          </p:cNvPr>
          <p:cNvSpPr>
            <a:spLocks noGrp="1"/>
          </p:cNvSpPr>
          <p:nvPr>
            <p:ph idx="1"/>
          </p:nvPr>
        </p:nvSpPr>
        <p:spPr/>
        <p:txBody>
          <a:bodyPr/>
          <a:lstStyle/>
          <a:p>
            <a:r>
              <a:rPr lang="en-GB" dirty="0"/>
              <a:t>Many nested applications, and as a result specialist software packages developed in education (</a:t>
            </a:r>
            <a:r>
              <a:rPr lang="en-GB" dirty="0" err="1"/>
              <a:t>MLwiN</a:t>
            </a:r>
            <a:r>
              <a:rPr lang="en-GB" dirty="0"/>
              <a:t>, HLM, VARCL) in the 1990s due to the obvious hierarchies in education data – students nested within classes nested within schools.</a:t>
            </a:r>
          </a:p>
          <a:p>
            <a:endParaRPr lang="en-GB" dirty="0"/>
          </a:p>
          <a:p>
            <a:endParaRPr lang="en-GB" dirty="0"/>
          </a:p>
          <a:p>
            <a:r>
              <a:rPr lang="en-GB" dirty="0"/>
              <a:t>Cross-classified applications appeared earlier in animal breeding experiments and some of the first algorithms were produced by Thompson and colleagues on the back of pioneering work on REML (Paterson and Thompson, 1971, Gilmour, Thompson and </a:t>
            </a:r>
            <a:r>
              <a:rPr lang="en-GB" dirty="0" err="1"/>
              <a:t>Cullis</a:t>
            </a:r>
            <a:r>
              <a:rPr lang="en-GB" dirty="0"/>
              <a:t>, 1995). </a:t>
            </a:r>
          </a:p>
          <a:p>
            <a:endParaRPr lang="en-GB" dirty="0"/>
          </a:p>
          <a:p>
            <a:endParaRPr lang="en-GB" dirty="0"/>
          </a:p>
        </p:txBody>
      </p:sp>
    </p:spTree>
    <p:extLst>
      <p:ext uri="{BB962C8B-B14F-4D97-AF65-F5344CB8AC3E}">
        <p14:creationId xmlns:p14="http://schemas.microsoft.com/office/powerpoint/2010/main" val="3889942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Estimation</a:t>
            </a:r>
          </a:p>
        </p:txBody>
      </p:sp>
      <p:sp>
        <p:nvSpPr>
          <p:cNvPr id="6" name="Content Placeholder 5"/>
          <p:cNvSpPr>
            <a:spLocks noGrp="1"/>
          </p:cNvSpPr>
          <p:nvPr>
            <p:ph idx="1"/>
          </p:nvPr>
        </p:nvSpPr>
        <p:spPr/>
        <p:txBody>
          <a:bodyPr/>
          <a:lstStyle/>
          <a:p>
            <a:pPr>
              <a:buClr>
                <a:schemeClr val="tx1"/>
              </a:buClr>
            </a:pPr>
            <a:r>
              <a:rPr lang="en-GB" b="1" dirty="0">
                <a:solidFill>
                  <a:schemeClr val="accent2"/>
                </a:solidFill>
              </a:rPr>
              <a:t>Markov chain Monte Carlo (MCMC) methods </a:t>
            </a:r>
            <a:r>
              <a:rPr lang="en-GB" dirty="0"/>
              <a:t>(used in this lecture)</a:t>
            </a:r>
          </a:p>
          <a:p>
            <a:pPr lvl="1">
              <a:buClr>
                <a:schemeClr val="tx1"/>
              </a:buClr>
            </a:pPr>
            <a:endParaRPr lang="en-GB" sz="1200" dirty="0"/>
          </a:p>
          <a:p>
            <a:pPr lvl="1">
              <a:buClr>
                <a:schemeClr val="tx1"/>
              </a:buClr>
            </a:pPr>
            <a:r>
              <a:rPr lang="en-GB" dirty="0"/>
              <a:t>Implemented in </a:t>
            </a:r>
            <a:r>
              <a:rPr lang="en-GB" dirty="0" err="1"/>
              <a:t>MLwiN:MCMC</a:t>
            </a:r>
            <a:r>
              <a:rPr lang="en-GB" dirty="0"/>
              <a:t>, R:MCMCglmm, </a:t>
            </a:r>
            <a:r>
              <a:rPr lang="en-GB" dirty="0" err="1"/>
              <a:t>Stata:bayes</a:t>
            </a:r>
            <a:r>
              <a:rPr lang="en-GB" dirty="0"/>
              <a:t>, </a:t>
            </a:r>
            <a:r>
              <a:rPr lang="en-GB" dirty="0" err="1"/>
              <a:t>WinBUGS</a:t>
            </a:r>
            <a:endParaRPr lang="en-GB" dirty="0"/>
          </a:p>
          <a:p>
            <a:pPr lvl="1">
              <a:buClr>
                <a:schemeClr val="tx1"/>
              </a:buClr>
            </a:pPr>
            <a:endParaRPr lang="en-GB" sz="1200" dirty="0"/>
          </a:p>
          <a:p>
            <a:pPr lvl="1">
              <a:buClr>
                <a:schemeClr val="tx1"/>
              </a:buClr>
            </a:pPr>
            <a:r>
              <a:rPr lang="en-GB" dirty="0"/>
              <a:t>Computationally efficient and can handle big datasets and complex multiple membership models easily</a:t>
            </a:r>
          </a:p>
          <a:p>
            <a:pPr>
              <a:buClr>
                <a:schemeClr val="tx1"/>
              </a:buClr>
            </a:pPr>
            <a:endParaRPr lang="en-GB" b="1" dirty="0">
              <a:solidFill>
                <a:schemeClr val="accent2"/>
              </a:solidFill>
            </a:endParaRPr>
          </a:p>
          <a:p>
            <a:pPr>
              <a:buClr>
                <a:schemeClr val="tx1"/>
              </a:buClr>
            </a:pPr>
            <a:r>
              <a:rPr lang="en-GB" b="1" dirty="0">
                <a:solidFill>
                  <a:schemeClr val="accent2"/>
                </a:solidFill>
              </a:rPr>
              <a:t>Maximum likelihood estimation (MLE)</a:t>
            </a:r>
            <a:endParaRPr lang="en-GB" sz="1200" dirty="0"/>
          </a:p>
          <a:p>
            <a:pPr lvl="1">
              <a:buClr>
                <a:schemeClr val="tx1"/>
              </a:buClr>
            </a:pPr>
            <a:r>
              <a:rPr lang="en-GB" dirty="0"/>
              <a:t>Implemented in all software, but can usually only fit hierarchical models (an exception is R:lme4)</a:t>
            </a:r>
          </a:p>
          <a:p>
            <a:pPr lvl="1">
              <a:buClr>
                <a:schemeClr val="tx1"/>
              </a:buClr>
            </a:pPr>
            <a:endParaRPr lang="en-GB" sz="1200" dirty="0"/>
          </a:p>
          <a:p>
            <a:pPr lvl="1">
              <a:buClr>
                <a:schemeClr val="tx1"/>
              </a:buClr>
            </a:pPr>
            <a:r>
              <a:rPr lang="en-GB" dirty="0"/>
              <a:t>However, it turns out that it is possible in some software (e.g., </a:t>
            </a:r>
            <a:r>
              <a:rPr lang="en-GB" dirty="0" err="1"/>
              <a:t>MLwiN:IGLS</a:t>
            </a:r>
            <a:r>
              <a:rPr lang="en-GB" dirty="0"/>
              <a:t> and </a:t>
            </a:r>
            <a:r>
              <a:rPr lang="en-GB" dirty="0" err="1"/>
              <a:t>Stata:mixed</a:t>
            </a:r>
            <a:r>
              <a:rPr lang="en-GB" dirty="0"/>
              <a:t>) to reformulate and therefore fit cross-classified models as constrained hierarchical models (</a:t>
            </a:r>
            <a:r>
              <a:rPr lang="en-GB" dirty="0" err="1"/>
              <a:t>Rasbash</a:t>
            </a:r>
            <a:r>
              <a:rPr lang="en-GB" dirty="0"/>
              <a:t> and Goldstein, 1994)</a:t>
            </a:r>
          </a:p>
          <a:p>
            <a:pPr lvl="1">
              <a:buClr>
                <a:schemeClr val="tx1"/>
              </a:buClr>
            </a:pPr>
            <a:endParaRPr lang="en-GB" sz="1200" dirty="0"/>
          </a:p>
          <a:p>
            <a:pPr lvl="1">
              <a:buClr>
                <a:schemeClr val="tx1"/>
              </a:buClr>
            </a:pPr>
            <a:r>
              <a:rPr lang="en-GB" dirty="0"/>
              <a:t>Unfortunately, this reformulation is computationally cumbersome for all but the smallest of datasets and simplest of multiple membership models</a:t>
            </a:r>
          </a:p>
          <a:p>
            <a:pPr lvl="1">
              <a:buClr>
                <a:schemeClr val="tx1"/>
              </a:buClr>
            </a:pPr>
            <a:endParaRPr lang="en-GB" dirty="0"/>
          </a:p>
        </p:txBody>
      </p:sp>
    </p:spTree>
    <p:extLst>
      <p:ext uri="{BB962C8B-B14F-4D97-AF65-F5344CB8AC3E}">
        <p14:creationId xmlns:p14="http://schemas.microsoft.com/office/powerpoint/2010/main" val="424740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Fife Education Dataset</a:t>
            </a:r>
          </a:p>
        </p:txBody>
      </p:sp>
      <p:sp>
        <p:nvSpPr>
          <p:cNvPr id="3" name="Content Placeholder 2"/>
          <p:cNvSpPr>
            <a:spLocks noGrp="1"/>
          </p:cNvSpPr>
          <p:nvPr>
            <p:ph idx="1"/>
          </p:nvPr>
        </p:nvSpPr>
        <p:spPr/>
        <p:txBody>
          <a:bodyPr>
            <a:noAutofit/>
          </a:bodyPr>
          <a:lstStyle/>
          <a:p>
            <a:r>
              <a:rPr lang="en-GB" dirty="0"/>
              <a:t>Dataset from Fife in Scotland that was used by </a:t>
            </a:r>
            <a:r>
              <a:rPr lang="en-GB" dirty="0" err="1"/>
              <a:t>Rasbash</a:t>
            </a:r>
            <a:r>
              <a:rPr lang="en-GB" dirty="0"/>
              <a:t> and Goldstein (1994) when they first introduced extensions of the IGLS algorithm for cross-classified models.</a:t>
            </a:r>
          </a:p>
          <a:p>
            <a:endParaRPr lang="en-GB" dirty="0"/>
          </a:p>
          <a:p>
            <a:r>
              <a:rPr lang="en-GB" dirty="0"/>
              <a:t>Dataset contains 3,435 students from 19 secondary schools and 148 primary schools</a:t>
            </a:r>
          </a:p>
          <a:p>
            <a:endParaRPr lang="en-GB" dirty="0"/>
          </a:p>
          <a:p>
            <a:r>
              <a:rPr lang="en-GB" dirty="0"/>
              <a:t>The response is a total attainment score based on national examinations taken at the end of compulsory schooling (age 16) which ranges from 1 to 10</a:t>
            </a:r>
          </a:p>
          <a:p>
            <a:endParaRPr lang="en-GB" dirty="0"/>
          </a:p>
          <a:p>
            <a:r>
              <a:rPr lang="en-GB" dirty="0"/>
              <a:t>Dataset has several student level predictors (mother and father education, verbal reasoning intake score, choice of school, social class, gender) that can be used to explain variation in attainment.</a:t>
            </a:r>
          </a:p>
        </p:txBody>
      </p:sp>
    </p:spTree>
    <p:extLst>
      <p:ext uri="{BB962C8B-B14F-4D97-AF65-F5344CB8AC3E}">
        <p14:creationId xmlns:p14="http://schemas.microsoft.com/office/powerpoint/2010/main" val="2285317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Data frame for attainment data</a:t>
            </a:r>
            <a:endParaRPr lang="en-GB" dirty="0"/>
          </a:p>
        </p:txBody>
      </p:sp>
      <p:sp>
        <p:nvSpPr>
          <p:cNvPr id="3" name="Content Placeholder 2"/>
          <p:cNvSpPr>
            <a:spLocks noGrp="1"/>
          </p:cNvSpPr>
          <p:nvPr>
            <p:ph idx="1"/>
          </p:nvPr>
        </p:nvSpPr>
        <p:spPr/>
        <p:txBody>
          <a:bodyPr>
            <a:normAutofit fontScale="92500" lnSpcReduction="10000"/>
          </a:bodyPr>
          <a:lstStyle/>
          <a:p>
            <a:r>
              <a:rPr lang="en-GB" dirty="0"/>
              <a:t>Data frame for eight selected students who attended secondary schools 1 and 2</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In cross-classified data, we must use unique identifiers for every higher classification</a:t>
            </a:r>
          </a:p>
          <a:p>
            <a:endParaRPr lang="en-GB" sz="900" b="1" dirty="0"/>
          </a:p>
          <a:p>
            <a:r>
              <a:rPr lang="en-GB" b="1" dirty="0"/>
              <a:t>attain</a:t>
            </a:r>
            <a:r>
              <a:rPr lang="en-GB" dirty="0"/>
              <a:t>: exam score (grade converted to number and treated as normal)</a:t>
            </a:r>
          </a:p>
        </p:txBody>
      </p:sp>
      <p:graphicFrame>
        <p:nvGraphicFramePr>
          <p:cNvPr id="4" name="Content Placeholder 3"/>
          <p:cNvGraphicFramePr>
            <a:graphicFrameLocks/>
          </p:cNvGraphicFramePr>
          <p:nvPr>
            <p:extLst>
              <p:ext uri="{D42A27DB-BD31-4B8C-83A1-F6EECF244321}">
                <p14:modId xmlns:p14="http://schemas.microsoft.com/office/powerpoint/2010/main" val="4082731022"/>
              </p:ext>
            </p:extLst>
          </p:nvPr>
        </p:nvGraphicFramePr>
        <p:xfrm>
          <a:off x="474880" y="2060848"/>
          <a:ext cx="8381597" cy="3830791"/>
        </p:xfrm>
        <a:graphic>
          <a:graphicData uri="http://schemas.openxmlformats.org/drawingml/2006/table">
            <a:tbl>
              <a:tblPr firstRow="1" bandRow="1">
                <a:tableStyleId>{5C22544A-7EE6-4342-B048-85BDC9FD1C3A}</a:tableStyleId>
              </a:tblPr>
              <a:tblGrid>
                <a:gridCol w="1396855">
                  <a:extLst>
                    <a:ext uri="{9D8B030D-6E8A-4147-A177-3AD203B41FA5}">
                      <a16:colId xmlns:a16="http://schemas.microsoft.com/office/drawing/2014/main" val="20000"/>
                    </a:ext>
                  </a:extLst>
                </a:gridCol>
                <a:gridCol w="1396855">
                  <a:extLst>
                    <a:ext uri="{9D8B030D-6E8A-4147-A177-3AD203B41FA5}">
                      <a16:colId xmlns:a16="http://schemas.microsoft.com/office/drawing/2014/main" val="20001"/>
                    </a:ext>
                  </a:extLst>
                </a:gridCol>
                <a:gridCol w="1396855">
                  <a:extLst>
                    <a:ext uri="{9D8B030D-6E8A-4147-A177-3AD203B41FA5}">
                      <a16:colId xmlns:a16="http://schemas.microsoft.com/office/drawing/2014/main" val="20002"/>
                    </a:ext>
                  </a:extLst>
                </a:gridCol>
                <a:gridCol w="1658950">
                  <a:extLst>
                    <a:ext uri="{9D8B030D-6E8A-4147-A177-3AD203B41FA5}">
                      <a16:colId xmlns:a16="http://schemas.microsoft.com/office/drawing/2014/main" val="20003"/>
                    </a:ext>
                  </a:extLst>
                </a:gridCol>
                <a:gridCol w="875897">
                  <a:extLst>
                    <a:ext uri="{9D8B030D-6E8A-4147-A177-3AD203B41FA5}">
                      <a16:colId xmlns:a16="http://schemas.microsoft.com/office/drawing/2014/main" val="20004"/>
                    </a:ext>
                  </a:extLst>
                </a:gridCol>
                <a:gridCol w="864096">
                  <a:extLst>
                    <a:ext uri="{9D8B030D-6E8A-4147-A177-3AD203B41FA5}">
                      <a16:colId xmlns:a16="http://schemas.microsoft.com/office/drawing/2014/main" val="20005"/>
                    </a:ext>
                  </a:extLst>
                </a:gridCol>
                <a:gridCol w="792089">
                  <a:extLst>
                    <a:ext uri="{9D8B030D-6E8A-4147-A177-3AD203B41FA5}">
                      <a16:colId xmlns:a16="http://schemas.microsoft.com/office/drawing/2014/main" val="1874764115"/>
                    </a:ext>
                  </a:extLst>
                </a:gridCol>
              </a:tblGrid>
              <a:tr h="574252">
                <a:tc gridSpan="2">
                  <a:txBody>
                    <a:bodyPr/>
                    <a:lstStyle/>
                    <a:p>
                      <a:pPr algn="ctr"/>
                      <a:r>
                        <a:rPr lang="en-GB" sz="1600" b="1" dirty="0">
                          <a:solidFill>
                            <a:schemeClr val="bg1"/>
                          </a:solidFill>
                          <a:latin typeface="Cambria" pitchFamily="18" charset="0"/>
                        </a:rPr>
                        <a:t>Higher-level</a:t>
                      </a:r>
                      <a:br>
                        <a:rPr lang="en-GB" sz="1600" b="1" baseline="0" dirty="0">
                          <a:solidFill>
                            <a:schemeClr val="bg1"/>
                          </a:solidFill>
                          <a:latin typeface="Cambria" pitchFamily="18" charset="0"/>
                        </a:rPr>
                      </a:br>
                      <a:r>
                        <a:rPr lang="en-GB" sz="1600" b="1" baseline="0" dirty="0">
                          <a:solidFill>
                            <a:schemeClr val="bg1"/>
                          </a:solidFill>
                          <a:latin typeface="Cambria" pitchFamily="18" charset="0"/>
                        </a:rPr>
                        <a:t>IDs</a:t>
                      </a:r>
                      <a:endParaRPr lang="en-GB" sz="1600" b="1" dirty="0">
                        <a:solidFill>
                          <a:schemeClr val="bg1"/>
                        </a:solidFill>
                        <a:latin typeface="Cambria" pitchFamily="18"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solidFill>
                  </a:tcPr>
                </a:tc>
                <a:tc hMerge="1">
                  <a:txBody>
                    <a:bodyPr/>
                    <a:lstStyle/>
                    <a:p>
                      <a:pPr algn="ctr"/>
                      <a:endParaRPr lang="en-GB" sz="1600" b="1" dirty="0">
                        <a:solidFill>
                          <a:schemeClr val="bg1"/>
                        </a:solidFill>
                        <a:latin typeface="Cambria" pitchFamily="18"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63869C"/>
                    </a:solidFill>
                  </a:tcPr>
                </a:tc>
                <a:tc>
                  <a:txBody>
                    <a:bodyPr/>
                    <a:lstStyle/>
                    <a:p>
                      <a:pPr algn="ctr"/>
                      <a:r>
                        <a:rPr lang="en-GB" sz="1600" dirty="0">
                          <a:latin typeface="Cambria" pitchFamily="18" charset="0"/>
                        </a:rPr>
                        <a:t>Level-1 ID</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Response</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solidFill>
                  </a:tcPr>
                </a:tc>
                <a:tc gridSpan="3">
                  <a:txBody>
                    <a:bodyPr/>
                    <a:lstStyle/>
                    <a:p>
                      <a:pPr algn="ctr"/>
                      <a:r>
                        <a:rPr lang="en-GB" sz="1600" b="1" dirty="0">
                          <a:solidFill>
                            <a:schemeClr val="bg1"/>
                          </a:solidFill>
                          <a:latin typeface="Cambria" pitchFamily="18" charset="0"/>
                        </a:rPr>
                        <a:t>Level-1</a:t>
                      </a:r>
                      <a:br>
                        <a:rPr lang="en-GB" sz="1600" b="1" dirty="0">
                          <a:solidFill>
                            <a:schemeClr val="bg1"/>
                          </a:solidFill>
                          <a:latin typeface="Cambria" pitchFamily="18" charset="0"/>
                        </a:rPr>
                      </a:br>
                      <a:r>
                        <a:rPr lang="en-GB" sz="1600" b="1" dirty="0">
                          <a:solidFill>
                            <a:schemeClr val="bg1"/>
                          </a:solidFill>
                          <a:latin typeface="Cambria" pitchFamily="18" charset="0"/>
                        </a:rPr>
                        <a:t>covariates</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1"/>
                    </a:solidFill>
                  </a:tcPr>
                </a:tc>
                <a:tc hMerge="1">
                  <a:txBody>
                    <a:bodyPr/>
                    <a:lstStyle/>
                    <a:p>
                      <a:pPr algn="ctr"/>
                      <a:endParaRPr lang="en-GB" b="1" dirty="0">
                        <a:solidFill>
                          <a:schemeClr val="bg1"/>
                        </a:solidFill>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569431">
                <a:tc>
                  <a:txBody>
                    <a:bodyPr/>
                    <a:lstStyle/>
                    <a:p>
                      <a:pPr algn="ctr"/>
                      <a:r>
                        <a:rPr lang="en-GB" sz="1600" b="1" dirty="0" err="1">
                          <a:solidFill>
                            <a:schemeClr val="bg1"/>
                          </a:solidFill>
                          <a:latin typeface="Cambria" pitchFamily="18" charset="0"/>
                        </a:rPr>
                        <a:t>sid</a:t>
                      </a:r>
                      <a:endParaRPr lang="en-GB" sz="1600" b="1" dirty="0">
                        <a:solidFill>
                          <a:schemeClr val="bg1"/>
                        </a:solidFill>
                        <a:latin typeface="Cambria" pitchFamily="18" charset="0"/>
                      </a:endParaRP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err="1">
                          <a:solidFill>
                            <a:schemeClr val="bg1"/>
                          </a:solidFill>
                          <a:latin typeface="Cambria" pitchFamily="18" charset="0"/>
                        </a:rPr>
                        <a:t>pid</a:t>
                      </a:r>
                      <a:endParaRPr lang="en-GB" sz="1600" b="1" dirty="0">
                        <a:solidFill>
                          <a:schemeClr val="bg1"/>
                        </a:solidFill>
                        <a:latin typeface="Cambria" pitchFamily="18" charset="0"/>
                      </a:endParaRP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pupil</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attain</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err="1">
                          <a:solidFill>
                            <a:schemeClr val="bg1"/>
                          </a:solidFill>
                          <a:latin typeface="Cambria" pitchFamily="18" charset="0"/>
                        </a:rPr>
                        <a:t>vrq</a:t>
                      </a:r>
                      <a:endParaRPr lang="en-GB" sz="1600" b="1" dirty="0">
                        <a:solidFill>
                          <a:schemeClr val="bg1"/>
                        </a:solidFill>
                        <a:latin typeface="Cambria" pitchFamily="18" charset="0"/>
                      </a:endParaRP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med</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GB" sz="1600" b="1" dirty="0">
                          <a:solidFill>
                            <a:schemeClr val="bg1"/>
                          </a:solidFill>
                          <a:latin typeface="Cambria" pitchFamily="18" charset="0"/>
                        </a:rPr>
                        <a:t>choice</a:t>
                      </a:r>
                    </a:p>
                  </a:txBody>
                  <a:tcPr>
                    <a:lnT w="63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32461">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17</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9</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101</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32461">
                <a:tc>
                  <a:txBody>
                    <a:bodyPr/>
                    <a:lstStyle/>
                    <a:p>
                      <a:pPr algn="ctr"/>
                      <a:r>
                        <a:rPr lang="en-GB" sz="1600" dirty="0">
                          <a:latin typeface="Cambria" pitchFamily="18" charset="0"/>
                        </a:rPr>
                        <a:t>1</a:t>
                      </a:r>
                    </a:p>
                  </a:txBody>
                  <a:tcPr/>
                </a:tc>
                <a:tc>
                  <a:txBody>
                    <a:bodyPr/>
                    <a:lstStyle/>
                    <a:p>
                      <a:pPr algn="ctr"/>
                      <a:r>
                        <a:rPr lang="en-GB" sz="1600" dirty="0">
                          <a:latin typeface="Cambria" pitchFamily="18" charset="0"/>
                        </a:rPr>
                        <a:t>1</a:t>
                      </a:r>
                    </a:p>
                  </a:txBody>
                  <a:tcPr/>
                </a:tc>
                <a:tc>
                  <a:txBody>
                    <a:bodyPr/>
                    <a:lstStyle/>
                    <a:p>
                      <a:pPr algn="ctr"/>
                      <a:r>
                        <a:rPr lang="en-GB" sz="1600" dirty="0">
                          <a:latin typeface="Cambria" pitchFamily="18" charset="0"/>
                        </a:rPr>
                        <a:t>8</a:t>
                      </a:r>
                    </a:p>
                  </a:txBody>
                  <a:tcPr/>
                </a:tc>
                <a:tc>
                  <a:txBody>
                    <a:bodyPr/>
                    <a:lstStyle/>
                    <a:p>
                      <a:pPr algn="ctr"/>
                      <a:r>
                        <a:rPr lang="en-GB" sz="1600" dirty="0">
                          <a:latin typeface="Cambria" pitchFamily="18" charset="0"/>
                        </a:rPr>
                        <a:t>6</a:t>
                      </a:r>
                    </a:p>
                  </a:txBody>
                  <a:tcPr/>
                </a:tc>
                <a:tc>
                  <a:txBody>
                    <a:bodyPr/>
                    <a:lstStyle/>
                    <a:p>
                      <a:pPr algn="ctr"/>
                      <a:r>
                        <a:rPr lang="en-GB" sz="1600" dirty="0">
                          <a:latin typeface="Cambria" pitchFamily="18" charset="0"/>
                        </a:rPr>
                        <a:t>89</a:t>
                      </a:r>
                    </a:p>
                  </a:txBody>
                  <a:tcPr/>
                </a:tc>
                <a:tc>
                  <a:txBody>
                    <a:bodyPr/>
                    <a:lstStyle/>
                    <a:p>
                      <a:pPr algn="ctr"/>
                      <a:r>
                        <a:rPr lang="en-GB" sz="1600" dirty="0">
                          <a:latin typeface="Cambria" pitchFamily="18" charset="0"/>
                        </a:rPr>
                        <a:t>1</a:t>
                      </a:r>
                    </a:p>
                  </a:txBody>
                  <a:tcPr/>
                </a:tc>
                <a:tc>
                  <a:txBody>
                    <a:bodyPr/>
                    <a:lstStyle/>
                    <a:p>
                      <a:pPr algn="ctr"/>
                      <a:r>
                        <a:rPr lang="en-GB" sz="1600" dirty="0">
                          <a:latin typeface="Cambria" pitchFamily="18" charset="0"/>
                        </a:rPr>
                        <a:t>1</a:t>
                      </a:r>
                    </a:p>
                  </a:txBody>
                  <a:tcPr/>
                </a:tc>
                <a:extLst>
                  <a:ext uri="{0D108BD9-81ED-4DB2-BD59-A6C34878D82A}">
                    <a16:rowId xmlns:a16="http://schemas.microsoft.com/office/drawing/2014/main" val="10003"/>
                  </a:ext>
                </a:extLst>
              </a:tr>
              <a:tr h="332461">
                <a:tc>
                  <a:txBody>
                    <a:bodyPr/>
                    <a:lstStyle/>
                    <a:p>
                      <a:pPr algn="ctr"/>
                      <a:r>
                        <a:rPr lang="en-GB" sz="1600" dirty="0">
                          <a:latin typeface="Cambria" pitchFamily="18" charset="0"/>
                        </a:rPr>
                        <a:t>1</a:t>
                      </a:r>
                    </a:p>
                  </a:txBody>
                  <a:tcPr/>
                </a:tc>
                <a:tc>
                  <a:txBody>
                    <a:bodyPr/>
                    <a:lstStyle/>
                    <a:p>
                      <a:pPr algn="ctr"/>
                      <a:r>
                        <a:rPr lang="en-GB" sz="1600" dirty="0">
                          <a:latin typeface="Cambria" pitchFamily="18" charset="0"/>
                        </a:rPr>
                        <a:t>5</a:t>
                      </a:r>
                    </a:p>
                  </a:txBody>
                  <a:tcPr/>
                </a:tc>
                <a:tc>
                  <a:txBody>
                    <a:bodyPr/>
                    <a:lstStyle/>
                    <a:p>
                      <a:pPr algn="ctr"/>
                      <a:r>
                        <a:rPr lang="en-GB" sz="1600" dirty="0">
                          <a:latin typeface="Cambria" pitchFamily="18" charset="0"/>
                        </a:rPr>
                        <a:t>46</a:t>
                      </a:r>
                    </a:p>
                  </a:txBody>
                  <a:tcPr/>
                </a:tc>
                <a:tc>
                  <a:txBody>
                    <a:bodyPr/>
                    <a:lstStyle/>
                    <a:p>
                      <a:pPr algn="ctr"/>
                      <a:r>
                        <a:rPr lang="en-GB" sz="1600" dirty="0">
                          <a:latin typeface="Cambria" pitchFamily="18" charset="0"/>
                        </a:rPr>
                        <a:t>10</a:t>
                      </a:r>
                    </a:p>
                  </a:txBody>
                  <a:tcPr/>
                </a:tc>
                <a:tc>
                  <a:txBody>
                    <a:bodyPr/>
                    <a:lstStyle/>
                    <a:p>
                      <a:pPr algn="ctr"/>
                      <a:r>
                        <a:rPr lang="en-GB" sz="1600" dirty="0">
                          <a:latin typeface="Cambria" pitchFamily="18" charset="0"/>
                        </a:rPr>
                        <a:t>112</a:t>
                      </a:r>
                    </a:p>
                  </a:txBody>
                  <a:tcPr/>
                </a:tc>
                <a:tc>
                  <a:txBody>
                    <a:bodyPr/>
                    <a:lstStyle/>
                    <a:p>
                      <a:pPr algn="ctr"/>
                      <a:r>
                        <a:rPr lang="en-GB" sz="1600" dirty="0">
                          <a:latin typeface="Cambria" pitchFamily="18" charset="0"/>
                        </a:rPr>
                        <a:t>0</a:t>
                      </a:r>
                    </a:p>
                  </a:txBody>
                  <a:tcPr/>
                </a:tc>
                <a:tc>
                  <a:txBody>
                    <a:bodyPr/>
                    <a:lstStyle/>
                    <a:p>
                      <a:pPr algn="ctr"/>
                      <a:r>
                        <a:rPr lang="en-GB" sz="1600" dirty="0">
                          <a:latin typeface="Cambria" pitchFamily="18" charset="0"/>
                        </a:rPr>
                        <a:t>1</a:t>
                      </a:r>
                    </a:p>
                  </a:txBody>
                  <a:tcPr/>
                </a:tc>
                <a:extLst>
                  <a:ext uri="{0D108BD9-81ED-4DB2-BD59-A6C34878D82A}">
                    <a16:rowId xmlns:a16="http://schemas.microsoft.com/office/drawing/2014/main" val="10004"/>
                  </a:ext>
                </a:extLst>
              </a:tr>
              <a:tr h="332461">
                <a:tc>
                  <a:txBody>
                    <a:bodyPr/>
                    <a:lstStyle/>
                    <a:p>
                      <a:pPr algn="ctr"/>
                      <a:r>
                        <a:rPr lang="en-GB" sz="1600" dirty="0">
                          <a:latin typeface="Cambria" pitchFamily="18" charset="0"/>
                        </a:rPr>
                        <a:t>1</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5</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44</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2</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84</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0</a:t>
                      </a:r>
                    </a:p>
                  </a:txBody>
                  <a:tcPr>
                    <a:lnB w="38100" cap="flat" cmpd="sng" algn="ctr">
                      <a:solidFill>
                        <a:schemeClr val="bg1"/>
                      </a:solidFill>
                      <a:prstDash val="solid"/>
                      <a:round/>
                      <a:headEnd type="none" w="med" len="med"/>
                      <a:tailEnd type="none" w="med" len="med"/>
                    </a:lnB>
                  </a:tcPr>
                </a:tc>
                <a:tc>
                  <a:txBody>
                    <a:bodyPr/>
                    <a:lstStyle/>
                    <a:p>
                      <a:pPr algn="ctr"/>
                      <a:r>
                        <a:rPr lang="en-GB" sz="1600" dirty="0">
                          <a:latin typeface="Cambria" pitchFamily="18" charset="0"/>
                        </a:rPr>
                        <a:t>1</a:t>
                      </a:r>
                    </a:p>
                  </a:txBody>
                  <a:tcP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332461">
                <a:tc>
                  <a:txBody>
                    <a:bodyPr/>
                    <a:lstStyle/>
                    <a:p>
                      <a:pPr algn="ctr"/>
                      <a:r>
                        <a:rPr lang="en-GB" sz="1600" dirty="0">
                          <a:latin typeface="Cambria" pitchFamily="18" charset="0"/>
                        </a:rPr>
                        <a:t>2</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12</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3</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3</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76</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tc>
                  <a:txBody>
                    <a:bodyPr/>
                    <a:lstStyle/>
                    <a:p>
                      <a:pPr algn="ctr"/>
                      <a:r>
                        <a:rPr lang="en-GB" sz="1600" dirty="0">
                          <a:latin typeface="Cambria" pitchFamily="18" charset="0"/>
                        </a:rPr>
                        <a:t>1</a:t>
                      </a:r>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6"/>
                  </a:ext>
                </a:extLst>
              </a:tr>
              <a:tr h="332461">
                <a:tc>
                  <a:txBody>
                    <a:bodyPr/>
                    <a:lstStyle/>
                    <a:p>
                      <a:pPr algn="ctr"/>
                      <a:r>
                        <a:rPr lang="en-GB" sz="1600" dirty="0">
                          <a:latin typeface="Cambria" pitchFamily="18" charset="0"/>
                        </a:rPr>
                        <a:t>2</a:t>
                      </a:r>
                    </a:p>
                  </a:txBody>
                  <a:tcPr/>
                </a:tc>
                <a:tc>
                  <a:txBody>
                    <a:bodyPr/>
                    <a:lstStyle/>
                    <a:p>
                      <a:pPr algn="ctr"/>
                      <a:r>
                        <a:rPr lang="en-GB" sz="1600" dirty="0">
                          <a:latin typeface="Cambria" pitchFamily="18" charset="0"/>
                        </a:rPr>
                        <a:t>12</a:t>
                      </a:r>
                    </a:p>
                  </a:txBody>
                  <a:tcPr/>
                </a:tc>
                <a:tc>
                  <a:txBody>
                    <a:bodyPr/>
                    <a:lstStyle/>
                    <a:p>
                      <a:pPr algn="ctr"/>
                      <a:r>
                        <a:rPr lang="en-GB" sz="1600" dirty="0">
                          <a:latin typeface="Cambria" pitchFamily="18" charset="0"/>
                        </a:rPr>
                        <a:t>8</a:t>
                      </a:r>
                    </a:p>
                  </a:txBody>
                  <a:tcPr/>
                </a:tc>
                <a:tc>
                  <a:txBody>
                    <a:bodyPr/>
                    <a:lstStyle/>
                    <a:p>
                      <a:pPr algn="ctr"/>
                      <a:r>
                        <a:rPr lang="en-GB" sz="1600" dirty="0">
                          <a:latin typeface="Cambria" pitchFamily="18" charset="0"/>
                        </a:rPr>
                        <a:t>5</a:t>
                      </a:r>
                    </a:p>
                  </a:txBody>
                  <a:tcPr/>
                </a:tc>
                <a:tc>
                  <a:txBody>
                    <a:bodyPr/>
                    <a:lstStyle/>
                    <a:p>
                      <a:pPr algn="ctr"/>
                      <a:r>
                        <a:rPr lang="en-GB" sz="1600" dirty="0">
                          <a:latin typeface="Cambria" pitchFamily="18" charset="0"/>
                        </a:rPr>
                        <a:t>103</a:t>
                      </a:r>
                    </a:p>
                  </a:txBody>
                  <a:tcPr/>
                </a:tc>
                <a:tc>
                  <a:txBody>
                    <a:bodyPr/>
                    <a:lstStyle/>
                    <a:p>
                      <a:pPr algn="ctr"/>
                      <a:r>
                        <a:rPr lang="en-GB" sz="1600" dirty="0">
                          <a:latin typeface="Cambria" pitchFamily="18" charset="0"/>
                        </a:rPr>
                        <a:t>0</a:t>
                      </a:r>
                    </a:p>
                  </a:txBody>
                  <a:tcPr/>
                </a:tc>
                <a:tc>
                  <a:txBody>
                    <a:bodyPr/>
                    <a:lstStyle/>
                    <a:p>
                      <a:pPr algn="ctr"/>
                      <a:r>
                        <a:rPr lang="en-GB" sz="1600" dirty="0">
                          <a:latin typeface="Cambria" pitchFamily="18" charset="0"/>
                        </a:rPr>
                        <a:t>1</a:t>
                      </a:r>
                    </a:p>
                  </a:txBody>
                  <a:tcPr/>
                </a:tc>
                <a:extLst>
                  <a:ext uri="{0D108BD9-81ED-4DB2-BD59-A6C34878D82A}">
                    <a16:rowId xmlns:a16="http://schemas.microsoft.com/office/drawing/2014/main" val="10007"/>
                  </a:ext>
                </a:extLst>
              </a:tr>
              <a:tr h="332461">
                <a:tc>
                  <a:txBody>
                    <a:bodyPr/>
                    <a:lstStyle/>
                    <a:p>
                      <a:pPr algn="ctr"/>
                      <a:r>
                        <a:rPr lang="en-GB" sz="1600" dirty="0">
                          <a:latin typeface="Cambria" pitchFamily="18" charset="0"/>
                        </a:rPr>
                        <a:t>2</a:t>
                      </a:r>
                    </a:p>
                  </a:txBody>
                  <a:tcPr/>
                </a:tc>
                <a:tc>
                  <a:txBody>
                    <a:bodyPr/>
                    <a:lstStyle/>
                    <a:p>
                      <a:pPr algn="ctr"/>
                      <a:r>
                        <a:rPr lang="en-GB" sz="1600" dirty="0">
                          <a:latin typeface="Cambria" pitchFamily="18" charset="0"/>
                        </a:rPr>
                        <a:t>14</a:t>
                      </a:r>
                    </a:p>
                  </a:txBody>
                  <a:tcPr/>
                </a:tc>
                <a:tc>
                  <a:txBody>
                    <a:bodyPr/>
                    <a:lstStyle/>
                    <a:p>
                      <a:pPr algn="ctr"/>
                      <a:r>
                        <a:rPr lang="en-GB" sz="1600" dirty="0">
                          <a:latin typeface="Cambria" pitchFamily="18" charset="0"/>
                        </a:rPr>
                        <a:t>28</a:t>
                      </a:r>
                    </a:p>
                  </a:txBody>
                  <a:tcPr/>
                </a:tc>
                <a:tc>
                  <a:txBody>
                    <a:bodyPr/>
                    <a:lstStyle/>
                    <a:p>
                      <a:pPr algn="ctr"/>
                      <a:r>
                        <a:rPr lang="en-GB" sz="1600" dirty="0">
                          <a:latin typeface="Cambria" pitchFamily="18" charset="0"/>
                        </a:rPr>
                        <a:t>3</a:t>
                      </a:r>
                    </a:p>
                  </a:txBody>
                  <a:tcPr/>
                </a:tc>
                <a:tc>
                  <a:txBody>
                    <a:bodyPr/>
                    <a:lstStyle/>
                    <a:p>
                      <a:pPr algn="ctr"/>
                      <a:r>
                        <a:rPr lang="en-GB" sz="1600" dirty="0">
                          <a:latin typeface="Cambria" pitchFamily="18" charset="0"/>
                        </a:rPr>
                        <a:t>102</a:t>
                      </a:r>
                    </a:p>
                  </a:txBody>
                  <a:tcPr/>
                </a:tc>
                <a:tc>
                  <a:txBody>
                    <a:bodyPr/>
                    <a:lstStyle/>
                    <a:p>
                      <a:pPr algn="ctr"/>
                      <a:r>
                        <a:rPr lang="en-GB" sz="1600" dirty="0">
                          <a:latin typeface="Cambria" pitchFamily="18" charset="0"/>
                        </a:rPr>
                        <a:t>0</a:t>
                      </a:r>
                    </a:p>
                  </a:txBody>
                  <a:tcPr/>
                </a:tc>
                <a:tc>
                  <a:txBody>
                    <a:bodyPr/>
                    <a:lstStyle/>
                    <a:p>
                      <a:pPr algn="ctr"/>
                      <a:r>
                        <a:rPr lang="en-GB" sz="1600" dirty="0">
                          <a:latin typeface="Cambria" pitchFamily="18" charset="0"/>
                        </a:rPr>
                        <a:t>2</a:t>
                      </a:r>
                    </a:p>
                  </a:txBody>
                  <a:tcPr/>
                </a:tc>
                <a:extLst>
                  <a:ext uri="{0D108BD9-81ED-4DB2-BD59-A6C34878D82A}">
                    <a16:rowId xmlns:a16="http://schemas.microsoft.com/office/drawing/2014/main" val="10008"/>
                  </a:ext>
                </a:extLst>
              </a:tr>
              <a:tr h="332461">
                <a:tc>
                  <a:txBody>
                    <a:bodyPr/>
                    <a:lstStyle/>
                    <a:p>
                      <a:pPr algn="ctr"/>
                      <a:r>
                        <a:rPr lang="en-GB" sz="1600" dirty="0">
                          <a:latin typeface="Cambria" pitchFamily="18" charset="0"/>
                        </a:rPr>
                        <a:t>2</a:t>
                      </a:r>
                    </a:p>
                  </a:txBody>
                  <a:tcPr/>
                </a:tc>
                <a:tc>
                  <a:txBody>
                    <a:bodyPr/>
                    <a:lstStyle/>
                    <a:p>
                      <a:pPr algn="ctr"/>
                      <a:r>
                        <a:rPr lang="en-GB" sz="1600" dirty="0">
                          <a:latin typeface="Cambria" pitchFamily="18" charset="0"/>
                        </a:rPr>
                        <a:t>14</a:t>
                      </a:r>
                    </a:p>
                  </a:txBody>
                  <a:tcPr/>
                </a:tc>
                <a:tc>
                  <a:txBody>
                    <a:bodyPr/>
                    <a:lstStyle/>
                    <a:p>
                      <a:pPr algn="ctr"/>
                      <a:r>
                        <a:rPr lang="en-GB" sz="1600" dirty="0">
                          <a:latin typeface="Cambria" pitchFamily="18" charset="0"/>
                        </a:rPr>
                        <a:t>1</a:t>
                      </a:r>
                    </a:p>
                  </a:txBody>
                  <a:tcPr/>
                </a:tc>
                <a:tc>
                  <a:txBody>
                    <a:bodyPr/>
                    <a:lstStyle/>
                    <a:p>
                      <a:pPr algn="ctr"/>
                      <a:r>
                        <a:rPr lang="en-GB" sz="1600" dirty="0">
                          <a:latin typeface="Cambria" pitchFamily="18" charset="0"/>
                        </a:rPr>
                        <a:t>2</a:t>
                      </a:r>
                    </a:p>
                  </a:txBody>
                  <a:tcPr/>
                </a:tc>
                <a:tc>
                  <a:txBody>
                    <a:bodyPr/>
                    <a:lstStyle/>
                    <a:p>
                      <a:pPr algn="ctr"/>
                      <a:r>
                        <a:rPr lang="en-GB" sz="1600" dirty="0">
                          <a:latin typeface="Cambria" pitchFamily="18" charset="0"/>
                        </a:rPr>
                        <a:t>94</a:t>
                      </a:r>
                    </a:p>
                  </a:txBody>
                  <a:tcPr/>
                </a:tc>
                <a:tc>
                  <a:txBody>
                    <a:bodyPr/>
                    <a:lstStyle/>
                    <a:p>
                      <a:pPr algn="ctr"/>
                      <a:r>
                        <a:rPr lang="en-GB" sz="1600" dirty="0">
                          <a:latin typeface="Cambria" pitchFamily="18" charset="0"/>
                        </a:rPr>
                        <a:t>0</a:t>
                      </a:r>
                    </a:p>
                  </a:txBody>
                  <a:tcPr/>
                </a:tc>
                <a:tc>
                  <a:txBody>
                    <a:bodyPr/>
                    <a:lstStyle/>
                    <a:p>
                      <a:pPr algn="ctr"/>
                      <a:r>
                        <a:rPr lang="en-GB" sz="1600" dirty="0">
                          <a:latin typeface="Cambria" pitchFamily="18" charset="0"/>
                        </a:rPr>
                        <a:t>1</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60267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7161</TotalTime>
  <Words>1097</Words>
  <Application>Microsoft Office PowerPoint</Application>
  <PresentationFormat>On-screen Show (4:3)</PresentationFormat>
  <Paragraphs>303</Paragraphs>
  <Slides>13</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20" baseType="lpstr">
      <vt:lpstr>Arial</vt:lpstr>
      <vt:lpstr>Calibri</vt:lpstr>
      <vt:lpstr>Cambria</vt:lpstr>
      <vt:lpstr>Courier New</vt:lpstr>
      <vt:lpstr>Office Theme</vt:lpstr>
      <vt:lpstr>Equation</vt:lpstr>
      <vt:lpstr>Photo Editor Photo</vt:lpstr>
      <vt:lpstr>Cross – Classified Models  Part 1 – Introduction</vt:lpstr>
      <vt:lpstr>Lecture outline</vt:lpstr>
      <vt:lpstr>Traditional (Nested) Multilevel Model</vt:lpstr>
      <vt:lpstr>Nested Data Structure</vt:lpstr>
      <vt:lpstr>Cross-classified data structure</vt:lpstr>
      <vt:lpstr>History</vt:lpstr>
      <vt:lpstr>Estimation</vt:lpstr>
      <vt:lpstr>Example: Fife Education Dataset</vt:lpstr>
      <vt:lpstr>Data frame for attainment data</vt:lpstr>
      <vt:lpstr>Scatterplot of the attainment data by secondary school and by primary school</vt:lpstr>
      <vt:lpstr>Cross-tabulation of primary schools by secondary schools</vt:lpstr>
      <vt:lpstr>How cross-classified are the data?</vt:lpstr>
      <vt:lpstr>Summary</vt:lpstr>
    </vt:vector>
  </TitlesOfParts>
  <Company>University of Bristol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Cross-classified models</dc:title>
  <dc:creator>George Leckie</dc:creator>
  <cp:lastModifiedBy>William Browne</cp:lastModifiedBy>
  <cp:revision>270</cp:revision>
  <dcterms:created xsi:type="dcterms:W3CDTF">2012-02-24T16:55:39Z</dcterms:created>
  <dcterms:modified xsi:type="dcterms:W3CDTF">2021-04-15T08:03:30Z</dcterms:modified>
</cp:coreProperties>
</file>