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9"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73"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79"/>
    <p:restoredTop sz="86395"/>
  </p:normalViewPr>
  <p:slideViewPr>
    <p:cSldViewPr snapToGrid="0" snapToObjects="1">
      <p:cViewPr varScale="1">
        <p:scale>
          <a:sx n="101" d="100"/>
          <a:sy n="101" d="100"/>
        </p:scale>
        <p:origin x="132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DD8AA-EFCD-4049-B290-2AD84D79EB78}" type="datetimeFigureOut">
              <a:rPr lang="en-GB" smtClean="0"/>
              <a:t>08/10/2020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230F0-8B93-9541-A11C-5C07D4A256AD}" type="slidenum">
              <a:rPr lang="en-GB" smtClean="0"/>
              <a:t>‹#›</a:t>
            </a:fld>
            <a:endParaRPr lang="en-GB"/>
          </a:p>
        </p:txBody>
      </p:sp>
    </p:spTree>
    <p:extLst>
      <p:ext uri="{BB962C8B-B14F-4D97-AF65-F5344CB8AC3E}">
        <p14:creationId xmlns:p14="http://schemas.microsoft.com/office/powerpoint/2010/main" val="2121973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F230F0-8B93-9541-A11C-5C07D4A256AD}" type="slidenum">
              <a:rPr lang="en-GB" smtClean="0"/>
              <a:t>1</a:t>
            </a:fld>
            <a:endParaRPr lang="en-GB"/>
          </a:p>
        </p:txBody>
      </p:sp>
    </p:spTree>
    <p:extLst>
      <p:ext uri="{BB962C8B-B14F-4D97-AF65-F5344CB8AC3E}">
        <p14:creationId xmlns:p14="http://schemas.microsoft.com/office/powerpoint/2010/main" val="1280526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Nested</a:t>
            </a:r>
            <a:r>
              <a:rPr lang="en-GB" baseline="0" dirty="0" smtClean="0"/>
              <a:t> models: </a:t>
            </a:r>
            <a:r>
              <a:rPr lang="en-GB" altLang="en-US" sz="1200" dirty="0" smtClean="0"/>
              <a:t>It means the models share some of the variables between them, but model 2 includes (a) variable(s) not in model 1</a:t>
            </a:r>
          </a:p>
        </p:txBody>
      </p:sp>
      <p:sp>
        <p:nvSpPr>
          <p:cNvPr id="4" name="Slide Number Placeholder 3"/>
          <p:cNvSpPr>
            <a:spLocks noGrp="1"/>
          </p:cNvSpPr>
          <p:nvPr>
            <p:ph type="sldNum" sz="quarter" idx="10"/>
          </p:nvPr>
        </p:nvSpPr>
        <p:spPr/>
        <p:txBody>
          <a:bodyPr/>
          <a:lstStyle/>
          <a:p>
            <a:fld id="{17F230F0-8B93-9541-A11C-5C07D4A256AD}" type="slidenum">
              <a:rPr lang="en-GB" smtClean="0"/>
              <a:t>15</a:t>
            </a:fld>
            <a:endParaRPr lang="en-GB"/>
          </a:p>
        </p:txBody>
      </p:sp>
    </p:spTree>
    <p:extLst>
      <p:ext uri="{BB962C8B-B14F-4D97-AF65-F5344CB8AC3E}">
        <p14:creationId xmlns:p14="http://schemas.microsoft.com/office/powerpoint/2010/main" val="727854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AA65D40-EA08-4B05-A13D-4A02A7940677}" type="slidenum">
              <a:rPr lang="en-GB" smtClean="0"/>
              <a:t>18</a:t>
            </a:fld>
            <a:endParaRPr lang="en-GB"/>
          </a:p>
        </p:txBody>
      </p:sp>
    </p:spTree>
    <p:extLst>
      <p:ext uri="{BB962C8B-B14F-4D97-AF65-F5344CB8AC3E}">
        <p14:creationId xmlns:p14="http://schemas.microsoft.com/office/powerpoint/2010/main" val="11034422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CED6813-747C-8D4B-8EC3-CEF15AE94B71}"/>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0" y="1267297"/>
            <a:ext cx="12192000" cy="4838863"/>
          </a:xfrm>
          <a:prstGeom prst="rect">
            <a:avLst/>
          </a:prstGeom>
        </p:spPr>
      </p:pic>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3"/>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7"/>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285536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TITLE</a:t>
            </a:r>
            <a:endParaRPr lang="en-GB" dirty="0"/>
          </a:p>
        </p:txBody>
      </p:sp>
      <p:sp>
        <p:nvSpPr>
          <p:cNvPr id="5" name="Text Placeholder 4"/>
          <p:cNvSpPr>
            <a:spLocks noGrp="1"/>
          </p:cNvSpPr>
          <p:nvPr>
            <p:ph type="body" sz="quarter" idx="10"/>
          </p:nvPr>
        </p:nvSpPr>
        <p:spPr>
          <a:xfrm>
            <a:off x="623393" y="1844825"/>
            <a:ext cx="10847916" cy="4393059"/>
          </a:xfrm>
        </p:spPr>
        <p:txBody>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a:lvl3pPr>
            <a:lvl4pPr>
              <a:spcBef>
                <a:spcPts val="0"/>
              </a:spcBef>
              <a:spcAft>
                <a:spcPts val="1200"/>
              </a:spcAft>
              <a:defRPr/>
            </a:lvl4pPr>
            <a:lvl5pPr>
              <a:spcBef>
                <a:spcPts val="0"/>
              </a:spcBef>
              <a:spcAft>
                <a:spcPts val="12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8159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TITLE</a:t>
            </a:r>
            <a:endParaRPr lang="en-GB" dirty="0"/>
          </a:p>
        </p:txBody>
      </p:sp>
      <p:sp>
        <p:nvSpPr>
          <p:cNvPr id="5" name="Text Placeholder 4"/>
          <p:cNvSpPr>
            <a:spLocks noGrp="1"/>
          </p:cNvSpPr>
          <p:nvPr>
            <p:ph type="body" sz="quarter" idx="10"/>
          </p:nvPr>
        </p:nvSpPr>
        <p:spPr>
          <a:xfrm>
            <a:off x="623393" y="1844825"/>
            <a:ext cx="10847916" cy="4393059"/>
          </a:xfrm>
        </p:spPr>
        <p:txBody>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a:lvl3pPr>
            <a:lvl4pPr>
              <a:spcBef>
                <a:spcPts val="0"/>
              </a:spcBef>
              <a:spcAft>
                <a:spcPts val="1200"/>
              </a:spcAft>
              <a:defRPr/>
            </a:lvl4pPr>
            <a:lvl5pPr>
              <a:spcBef>
                <a:spcPts val="0"/>
              </a:spcBef>
              <a:spcAft>
                <a:spcPts val="12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611687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69"/>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104841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69"/>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76358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152001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8" y="2178754"/>
            <a:ext cx="5612445" cy="6862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8"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283094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352682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665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4" y="967769"/>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8"/>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4" y="2146178"/>
            <a:ext cx="4408771" cy="40107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78299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4" y="967769"/>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4" y="2146178"/>
            <a:ext cx="4408771" cy="40107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81997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5"/>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69"/>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2" name="Picture 11">
            <a:extLst>
              <a:ext uri="{FF2B5EF4-FFF2-40B4-BE49-F238E27FC236}">
                <a16:creationId xmlns:a16="http://schemas.microsoft.com/office/drawing/2014/main" id="{710E7F1A-7635-AB4E-B5BF-063DD21C1970}"/>
              </a:ext>
            </a:extLst>
          </p:cNvPr>
          <p:cNvPicPr>
            <a:picLocks noChangeAspect="1"/>
          </p:cNvPicPr>
          <p:nvPr userDrawn="1"/>
        </p:nvPicPr>
        <p:blipFill>
          <a:blip r:embed="rId13"/>
          <a:stretch>
            <a:fillRect/>
          </a:stretch>
        </p:blipFill>
        <p:spPr>
          <a:xfrm>
            <a:off x="363254" y="388307"/>
            <a:ext cx="3599146" cy="332694"/>
          </a:xfrm>
          <a:prstGeom prst="rect">
            <a:avLst/>
          </a:prstGeom>
        </p:spPr>
      </p:pic>
      <p:pic>
        <p:nvPicPr>
          <p:cNvPr id="13" name="Picture 12">
            <a:extLst>
              <a:ext uri="{FF2B5EF4-FFF2-40B4-BE49-F238E27FC236}">
                <a16:creationId xmlns:a16="http://schemas.microsoft.com/office/drawing/2014/main" id="{7EF70C31-5F59-4D46-8052-4E0D39FFBDB8}"/>
              </a:ext>
              <a:ext uri="{C183D7F6-B498-43B3-948B-1728B52AA6E4}">
                <adec:decorative xmlns="" xmlns:adec="http://schemas.microsoft.com/office/drawing/2017/decorative" val="1"/>
              </a:ext>
            </a:extLst>
          </p:cNvPr>
          <p:cNvPicPr>
            <a:picLocks noChangeAspect="1"/>
          </p:cNvPicPr>
          <p:nvPr userDrawn="1"/>
        </p:nvPicPr>
        <p:blipFill>
          <a:blip r:embed="rId14"/>
          <a:stretch>
            <a:fillRect/>
          </a:stretch>
        </p:blipFill>
        <p:spPr>
          <a:xfrm>
            <a:off x="0" y="6469694"/>
            <a:ext cx="12192000" cy="388306"/>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3035CF-44FC-2545-A262-AADD9284B6A9}"/>
              </a:ext>
            </a:extLst>
          </p:cNvPr>
          <p:cNvSpPr>
            <a:spLocks noGrp="1"/>
          </p:cNvSpPr>
          <p:nvPr>
            <p:ph type="ctrTitle"/>
          </p:nvPr>
        </p:nvSpPr>
        <p:spPr/>
        <p:txBody>
          <a:bodyPr/>
          <a:lstStyle/>
          <a:p>
            <a:r>
              <a:rPr lang="en-GB" dirty="0" smtClean="0"/>
              <a:t>Binary logistic regression</a:t>
            </a:r>
            <a:endParaRPr lang="en-GB" dirty="0"/>
          </a:p>
        </p:txBody>
      </p:sp>
      <p:sp>
        <p:nvSpPr>
          <p:cNvPr id="6" name="Subtitle 5">
            <a:extLst>
              <a:ext uri="{FF2B5EF4-FFF2-40B4-BE49-F238E27FC236}">
                <a16:creationId xmlns:a16="http://schemas.microsoft.com/office/drawing/2014/main" id="{6B30DA9C-523E-B840-B4B5-38451AE0DB93}"/>
              </a:ext>
            </a:extLst>
          </p:cNvPr>
          <p:cNvSpPr>
            <a:spLocks noGrp="1"/>
          </p:cNvSpPr>
          <p:nvPr>
            <p:ph type="subTitle" idx="1"/>
          </p:nvPr>
        </p:nvSpPr>
        <p:spPr/>
        <p:txBody>
          <a:bodyPr/>
          <a:lstStyle/>
          <a:p>
            <a:r>
              <a:rPr lang="en-GB" b="1" dirty="0" smtClean="0"/>
              <a:t>Part </a:t>
            </a:r>
            <a:r>
              <a:rPr lang="en-GB" b="1" dirty="0" smtClean="0"/>
              <a:t>2: Multivariate binary logistic regression</a:t>
            </a:r>
            <a:endParaRPr lang="en-GB" b="1" dirty="0" smtClean="0"/>
          </a:p>
          <a:p>
            <a:endParaRPr lang="en-GB" dirty="0"/>
          </a:p>
          <a:p>
            <a:r>
              <a:rPr lang="en-GB" dirty="0" smtClean="0"/>
              <a:t>Dr Heini Väisänen</a:t>
            </a:r>
          </a:p>
          <a:p>
            <a:r>
              <a:rPr lang="en-GB" dirty="0" smtClean="0"/>
              <a:t>University of Southampton</a:t>
            </a:r>
            <a:endParaRPr lang="en-GB" dirty="0"/>
          </a:p>
        </p:txBody>
      </p:sp>
    </p:spTree>
    <p:extLst>
      <p:ext uri="{BB962C8B-B14F-4D97-AF65-F5344CB8AC3E}">
        <p14:creationId xmlns:p14="http://schemas.microsoft.com/office/powerpoint/2010/main" val="1609579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Interpretation: probability scale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GB" dirty="0" smtClean="0"/>
                  <a:t>What is the probability of having had assistance at birth if living in a </a:t>
                </a:r>
                <a:r>
                  <a:rPr lang="en-GB" b="1" dirty="0">
                    <a:solidFill>
                      <a:srgbClr val="C00000"/>
                    </a:solidFill>
                  </a:rPr>
                  <a:t>urban </a:t>
                </a:r>
                <a:r>
                  <a:rPr lang="en-GB" dirty="0"/>
                  <a:t>area, belongs to the </a:t>
                </a:r>
                <a:r>
                  <a:rPr lang="en-GB" b="1" dirty="0" smtClean="0">
                    <a:solidFill>
                      <a:srgbClr val="C00000"/>
                    </a:solidFill>
                  </a:rPr>
                  <a:t>poorest*</a:t>
                </a:r>
                <a:r>
                  <a:rPr lang="en-GB" dirty="0" smtClean="0"/>
                  <a:t> </a:t>
                </a:r>
                <a:r>
                  <a:rPr lang="en-GB" dirty="0"/>
                  <a:t>wealth category, has </a:t>
                </a:r>
                <a:r>
                  <a:rPr lang="en-GB" b="1" dirty="0">
                    <a:solidFill>
                      <a:srgbClr val="C00000"/>
                    </a:solidFill>
                  </a:rPr>
                  <a:t>no education </a:t>
                </a:r>
                <a:r>
                  <a:rPr lang="en-GB" dirty="0"/>
                  <a:t>and has </a:t>
                </a:r>
                <a:r>
                  <a:rPr lang="en-GB" b="1" dirty="0">
                    <a:solidFill>
                      <a:srgbClr val="C00000"/>
                    </a:solidFill>
                  </a:rPr>
                  <a:t>2 children</a:t>
                </a:r>
                <a:r>
                  <a:rPr lang="en-GB" dirty="0"/>
                  <a:t>?</a:t>
                </a:r>
              </a:p>
              <a:p>
                <a:pPr marL="0" indent="0">
                  <a:lnSpc>
                    <a:spcPct val="150000"/>
                  </a:lnSpc>
                  <a:spcBef>
                    <a:spcPts val="600"/>
                  </a:spcBef>
                  <a:spcAft>
                    <a:spcPts val="600"/>
                  </a:spcAft>
                  <a:buNone/>
                </a:pPr>
                <a14:m>
                  <m:oMathPara xmlns:m="http://schemas.openxmlformats.org/officeDocument/2006/math">
                    <m:oMathParaPr>
                      <m:jc m:val="centerGroup"/>
                    </m:oMathParaPr>
                    <m:oMath xmlns:m="http://schemas.openxmlformats.org/officeDocument/2006/math">
                      <m:r>
                        <a:rPr lang="en-GB" sz="2400" i="1">
                          <a:latin typeface="Cambria Math" panose="02040503050406030204" pitchFamily="18" charset="0"/>
                          <a:ea typeface="Cambria Math" panose="02040503050406030204" pitchFamily="18" charset="0"/>
                        </a:rPr>
                        <m:t>𝜋</m:t>
                      </m:r>
                      <m:r>
                        <a:rPr lang="en-GB" sz="2400" i="1">
                          <a:latin typeface="Cambria Math" panose="02040503050406030204" pitchFamily="18" charset="0"/>
                          <a:ea typeface="Cambria Math" panose="02040503050406030204" pitchFamily="18" charset="0"/>
                        </a:rPr>
                        <m:t>=</m:t>
                      </m:r>
                      <m:f>
                        <m:fPr>
                          <m:ctrlPr>
                            <a:rPr lang="en-GB" sz="2400" i="1">
                              <a:latin typeface="Cambria Math" panose="02040503050406030204" pitchFamily="18" charset="0"/>
                              <a:ea typeface="Cambria Math" panose="02040503050406030204" pitchFamily="18" charset="0"/>
                            </a:rPr>
                          </m:ctrlPr>
                        </m:fPr>
                        <m:num>
                          <m:r>
                            <m:rPr>
                              <m:sty m:val="p"/>
                            </m:rPr>
                            <a:rPr lang="en-GB" sz="2400">
                              <a:latin typeface="Cambria Math" panose="02040503050406030204" pitchFamily="18" charset="0"/>
                              <a:ea typeface="Cambria Math" panose="02040503050406030204" pitchFamily="18" charset="0"/>
                            </a:rPr>
                            <m:t>exp</m:t>
                          </m:r>
                          <m:r>
                            <a:rPr lang="en-GB" sz="2400" i="1">
                              <a:latin typeface="Cambria Math" panose="02040503050406030204" pitchFamily="18" charset="0"/>
                              <a:ea typeface="Cambria Math" panose="02040503050406030204" pitchFamily="18" charset="0"/>
                            </a:rPr>
                            <m:t>⁡(0.53+0.95∗</m:t>
                          </m:r>
                          <m:r>
                            <a:rPr lang="en-GB" sz="2400" b="0" i="1" smtClean="0">
                              <a:latin typeface="Cambria Math" panose="02040503050406030204" pitchFamily="18" charset="0"/>
                              <a:ea typeface="Cambria Math" panose="02040503050406030204" pitchFamily="18" charset="0"/>
                            </a:rPr>
                            <m:t>1</m:t>
                          </m:r>
                          <m:r>
                            <a:rPr lang="en-GB" sz="2400" i="1">
                              <a:latin typeface="Cambria Math" panose="02040503050406030204" pitchFamily="18" charset="0"/>
                              <a:ea typeface="Cambria Math" panose="02040503050406030204" pitchFamily="18" charset="0"/>
                            </a:rPr>
                            <m:t>−1.55∗</m:t>
                          </m:r>
                          <m:r>
                            <a:rPr lang="en-GB" sz="2400" b="0" i="1" smtClean="0">
                              <a:latin typeface="Cambria Math" panose="02040503050406030204" pitchFamily="18" charset="0"/>
                              <a:ea typeface="Cambria Math" panose="02040503050406030204" pitchFamily="18" charset="0"/>
                            </a:rPr>
                            <m:t>1</m:t>
                          </m:r>
                          <m:r>
                            <a:rPr lang="en-GB" sz="2400" i="1">
                              <a:latin typeface="Cambria Math" panose="02040503050406030204" pitchFamily="18" charset="0"/>
                              <a:ea typeface="Cambria Math" panose="02040503050406030204" pitchFamily="18" charset="0"/>
                            </a:rPr>
                            <m:t>−0.056∗2)</m:t>
                          </m:r>
                        </m:num>
                        <m:den>
                          <m:r>
                            <a:rPr lang="en-GB" sz="2400" i="1">
                              <a:latin typeface="Cambria Math" panose="02040503050406030204" pitchFamily="18" charset="0"/>
                              <a:ea typeface="Cambria Math" panose="02040503050406030204" pitchFamily="18" charset="0"/>
                            </a:rPr>
                            <m:t>1+</m:t>
                          </m:r>
                          <m:r>
                            <m:rPr>
                              <m:sty m:val="p"/>
                            </m:rPr>
                            <a:rPr lang="en-GB" sz="2400">
                              <a:latin typeface="Cambria Math" panose="02040503050406030204" pitchFamily="18" charset="0"/>
                              <a:ea typeface="Cambria Math" panose="02040503050406030204" pitchFamily="18" charset="0"/>
                            </a:rPr>
                            <m:t>exp</m:t>
                          </m:r>
                          <m:r>
                            <a:rPr lang="en-GB" sz="2400" i="1">
                              <a:latin typeface="Cambria Math" panose="02040503050406030204" pitchFamily="18" charset="0"/>
                              <a:ea typeface="Cambria Math" panose="02040503050406030204" pitchFamily="18" charset="0"/>
                            </a:rPr>
                            <m:t>⁡(0.53</m:t>
                          </m:r>
                          <m:r>
                            <a:rPr lang="en-GB" sz="2400" i="1">
                              <a:latin typeface="Cambria Math" panose="02040503050406030204" pitchFamily="18" charset="0"/>
                              <a:ea typeface="Cambria Math" panose="02040503050406030204" pitchFamily="18" charset="0"/>
                            </a:rPr>
                            <m:t>+</m:t>
                          </m:r>
                          <m:r>
                            <a:rPr lang="en-GB" sz="2400" i="1">
                              <a:latin typeface="Cambria Math" panose="02040503050406030204" pitchFamily="18" charset="0"/>
                              <a:ea typeface="Cambria Math" panose="02040503050406030204" pitchFamily="18" charset="0"/>
                            </a:rPr>
                            <m:t>0.95∗</m:t>
                          </m:r>
                          <m:r>
                            <a:rPr lang="en-GB" sz="2400" b="0" i="1" smtClean="0">
                              <a:latin typeface="Cambria Math" panose="02040503050406030204" pitchFamily="18" charset="0"/>
                              <a:ea typeface="Cambria Math" panose="02040503050406030204" pitchFamily="18" charset="0"/>
                            </a:rPr>
                            <m:t>1</m:t>
                          </m:r>
                          <m:r>
                            <a:rPr lang="en-GB" sz="2400" i="1">
                              <a:latin typeface="Cambria Math" panose="02040503050406030204" pitchFamily="18" charset="0"/>
                              <a:ea typeface="Cambria Math" panose="02040503050406030204" pitchFamily="18" charset="0"/>
                            </a:rPr>
                            <m:t>−1.55∗</m:t>
                          </m:r>
                          <m:r>
                            <a:rPr lang="en-GB" sz="2400" b="0" i="1" smtClean="0">
                              <a:latin typeface="Cambria Math" panose="02040503050406030204" pitchFamily="18" charset="0"/>
                              <a:ea typeface="Cambria Math" panose="02040503050406030204" pitchFamily="18" charset="0"/>
                            </a:rPr>
                            <m:t>1</m:t>
                          </m:r>
                          <m:r>
                            <a:rPr lang="en-GB" sz="2400" i="1">
                              <a:latin typeface="Cambria Math" panose="02040503050406030204" pitchFamily="18" charset="0"/>
                              <a:ea typeface="Cambria Math" panose="02040503050406030204" pitchFamily="18" charset="0"/>
                            </a:rPr>
                            <m:t>−0.056∗2)</m:t>
                          </m:r>
                        </m:den>
                      </m:f>
                      <m:r>
                        <a:rPr lang="en-GB" sz="2400" b="0" i="1" smtClean="0">
                          <a:latin typeface="Cambria Math" panose="02040503050406030204" pitchFamily="18" charset="0"/>
                          <a:ea typeface="Cambria Math" panose="02040503050406030204" pitchFamily="18" charset="0"/>
                        </a:rPr>
                        <m:t>=0.458</m:t>
                      </m:r>
                    </m:oMath>
                  </m:oMathPara>
                </a14:m>
                <a:endParaRPr lang="en-GB" dirty="0"/>
              </a:p>
              <a:p>
                <a:pPr marL="0" indent="0">
                  <a:lnSpc>
                    <a:spcPct val="150000"/>
                  </a:lnSpc>
                  <a:spcBef>
                    <a:spcPts val="600"/>
                  </a:spcBef>
                  <a:spcAft>
                    <a:spcPts val="600"/>
                  </a:spcAft>
                  <a:buNone/>
                </a:pPr>
                <a:r>
                  <a:rPr lang="en-GB" dirty="0"/>
                  <a:t>	</a:t>
                </a:r>
                <a:r>
                  <a:rPr lang="en-GB" dirty="0"/>
                  <a:t>*</a:t>
                </a:r>
                <a:r>
                  <a:rPr lang="en-GB" sz="2600" dirty="0" smtClean="0"/>
                  <a:t>Poorest </a:t>
                </a:r>
                <a:r>
                  <a:rPr lang="en-GB" sz="2600" dirty="0"/>
                  <a:t>is a reference category and thus cancels out.</a:t>
                </a:r>
              </a:p>
              <a:p>
                <a:endParaRPr lang="en-GB"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57" t="-2791"/>
                </a:stretch>
              </a:blipFill>
            </p:spPr>
            <p:txBody>
              <a:bodyPr/>
              <a:lstStyle/>
              <a:p>
                <a:r>
                  <a:rPr lang="en-GB">
                    <a:noFill/>
                  </a:rPr>
                  <a:t> </a:t>
                </a:r>
              </a:p>
            </p:txBody>
          </p:sp>
        </mc:Fallback>
      </mc:AlternateContent>
    </p:spTree>
    <p:extLst>
      <p:ext uri="{BB962C8B-B14F-4D97-AF65-F5344CB8AC3E}">
        <p14:creationId xmlns:p14="http://schemas.microsoft.com/office/powerpoint/2010/main" val="3904316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4" y="967770"/>
            <a:ext cx="11465492" cy="565756"/>
          </a:xfrm>
        </p:spPr>
        <p:txBody>
          <a:bodyPr>
            <a:normAutofit fontScale="90000"/>
          </a:bodyPr>
          <a:lstStyle/>
          <a:p>
            <a:r>
              <a:rPr lang="en-GB" dirty="0" smtClean="0"/>
              <a:t>Regression results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4798148"/>
              </p:ext>
            </p:extLst>
          </p:nvPr>
        </p:nvGraphicFramePr>
        <p:xfrm>
          <a:off x="363822" y="1516064"/>
          <a:ext cx="8266231" cy="4754880"/>
        </p:xfrm>
        <a:graphic>
          <a:graphicData uri="http://schemas.openxmlformats.org/drawingml/2006/table">
            <a:tbl>
              <a:tblPr firstRow="1" bandRow="1">
                <a:tableStyleId>{21E4AEA4-8DFA-4A89-87EB-49C32662AFE0}</a:tableStyleId>
              </a:tblPr>
              <a:tblGrid>
                <a:gridCol w="2866231">
                  <a:extLst>
                    <a:ext uri="{9D8B030D-6E8A-4147-A177-3AD203B41FA5}">
                      <a16:colId xmlns:a16="http://schemas.microsoft.com/office/drawing/2014/main" val="501470196"/>
                    </a:ext>
                  </a:extLst>
                </a:gridCol>
                <a:gridCol w="1800000">
                  <a:extLst>
                    <a:ext uri="{9D8B030D-6E8A-4147-A177-3AD203B41FA5}">
                      <a16:colId xmlns:a16="http://schemas.microsoft.com/office/drawing/2014/main" val="3375382917"/>
                    </a:ext>
                  </a:extLst>
                </a:gridCol>
                <a:gridCol w="1800000">
                  <a:extLst>
                    <a:ext uri="{9D8B030D-6E8A-4147-A177-3AD203B41FA5}">
                      <a16:colId xmlns:a16="http://schemas.microsoft.com/office/drawing/2014/main" val="1114357024"/>
                    </a:ext>
                  </a:extLst>
                </a:gridCol>
                <a:gridCol w="1800000">
                  <a:extLst>
                    <a:ext uri="{9D8B030D-6E8A-4147-A177-3AD203B41FA5}">
                      <a16:colId xmlns:a16="http://schemas.microsoft.com/office/drawing/2014/main" val="2230179736"/>
                    </a:ext>
                  </a:extLst>
                </a:gridCol>
              </a:tblGrid>
              <a:tr h="324000">
                <a:tc>
                  <a:txBody>
                    <a:bodyPr/>
                    <a:lstStyle/>
                    <a:p>
                      <a:r>
                        <a:rPr lang="en-GB" dirty="0" smtClean="0"/>
                        <a:t>Variable</a:t>
                      </a:r>
                      <a:endParaRPr lang="en-GB" dirty="0"/>
                    </a:p>
                  </a:txBody>
                  <a:tcPr/>
                </a:tc>
                <a:tc>
                  <a:txBody>
                    <a:bodyPr/>
                    <a:lstStyle/>
                    <a:p>
                      <a:pPr algn="r"/>
                      <a:r>
                        <a:rPr lang="en-GB" dirty="0" smtClean="0"/>
                        <a:t>Log-odds</a:t>
                      </a:r>
                      <a:endParaRPr lang="en-GB" dirty="0"/>
                    </a:p>
                  </a:txBody>
                  <a:tcPr/>
                </a:tc>
                <a:tc>
                  <a:txBody>
                    <a:bodyPr/>
                    <a:lstStyle/>
                    <a:p>
                      <a:pPr algn="r"/>
                      <a:r>
                        <a:rPr lang="en-GB" dirty="0" smtClean="0"/>
                        <a:t>Odds ratio</a:t>
                      </a:r>
                      <a:endParaRPr lang="en-GB" dirty="0"/>
                    </a:p>
                  </a:txBody>
                  <a:tcPr/>
                </a:tc>
                <a:tc>
                  <a:txBody>
                    <a:bodyPr/>
                    <a:lstStyle/>
                    <a:p>
                      <a:pPr algn="r"/>
                      <a:r>
                        <a:rPr lang="en-GB" dirty="0" smtClean="0"/>
                        <a:t>P-value</a:t>
                      </a:r>
                      <a:endParaRPr lang="en-GB" dirty="0"/>
                    </a:p>
                  </a:txBody>
                  <a:tcPr/>
                </a:tc>
                <a:extLst>
                  <a:ext uri="{0D108BD9-81ED-4DB2-BD59-A6C34878D82A}">
                    <a16:rowId xmlns:a16="http://schemas.microsoft.com/office/drawing/2014/main" val="634870502"/>
                  </a:ext>
                </a:extLst>
              </a:tr>
              <a:tr h="324000">
                <a:tc>
                  <a:txBody>
                    <a:bodyPr/>
                    <a:lstStyle/>
                    <a:p>
                      <a:r>
                        <a:rPr lang="en-GB" b="1" dirty="0" err="1" smtClean="0"/>
                        <a:t>PoR</a:t>
                      </a:r>
                      <a:r>
                        <a:rPr lang="en-GB" b="1" dirty="0" smtClean="0"/>
                        <a:t>: Rural (ref.)</a:t>
                      </a:r>
                    </a:p>
                  </a:txBody>
                  <a:tcPr/>
                </a:tc>
                <a:tc>
                  <a:txBody>
                    <a:bodyPr/>
                    <a:lstStyle/>
                    <a:p>
                      <a:pPr algn="r"/>
                      <a:r>
                        <a:rPr lang="en-GB" dirty="0" smtClean="0"/>
                        <a:t>0</a:t>
                      </a:r>
                      <a:endParaRPr lang="en-GB" dirty="0"/>
                    </a:p>
                  </a:txBody>
                  <a:tcPr/>
                </a:tc>
                <a:tc>
                  <a:txBody>
                    <a:bodyPr/>
                    <a:lstStyle/>
                    <a:p>
                      <a:pPr algn="r"/>
                      <a:r>
                        <a:rPr lang="en-GB" dirty="0" smtClean="0"/>
                        <a:t>1.00</a:t>
                      </a:r>
                      <a:endParaRPr lang="en-GB" dirty="0"/>
                    </a:p>
                  </a:txBody>
                  <a:tcPr/>
                </a:tc>
                <a:tc>
                  <a:txBody>
                    <a:bodyPr/>
                    <a:lstStyle/>
                    <a:p>
                      <a:pPr algn="r"/>
                      <a:endParaRPr lang="en-GB" dirty="0"/>
                    </a:p>
                  </a:txBody>
                  <a:tcPr/>
                </a:tc>
                <a:extLst>
                  <a:ext uri="{0D108BD9-81ED-4DB2-BD59-A6C34878D82A}">
                    <a16:rowId xmlns:a16="http://schemas.microsoft.com/office/drawing/2014/main" val="354712559"/>
                  </a:ext>
                </a:extLst>
              </a:tr>
              <a:tr h="324000">
                <a:tc>
                  <a:txBody>
                    <a:bodyPr/>
                    <a:lstStyle/>
                    <a:p>
                      <a:r>
                        <a:rPr lang="en-GB" b="1" dirty="0" err="1" smtClean="0"/>
                        <a:t>PoR</a:t>
                      </a:r>
                      <a:r>
                        <a:rPr lang="en-GB" b="1" dirty="0" smtClean="0"/>
                        <a:t>: Urban</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b="1" dirty="0" smtClean="0">
                          <a:solidFill>
                            <a:srgbClr val="C00000"/>
                          </a:solidFill>
                        </a:rPr>
                        <a:t>0.95</a:t>
                      </a:r>
                      <a:endParaRPr lang="en-GB" b="1" dirty="0">
                        <a:solidFill>
                          <a:srgbClr val="C00000"/>
                        </a:solidFill>
                      </a:endParaRPr>
                    </a:p>
                  </a:txBody>
                  <a:tcPr>
                    <a:lnB w="12700" cap="flat" cmpd="sng" algn="ctr">
                      <a:solidFill>
                        <a:schemeClr val="tx1"/>
                      </a:solidFill>
                      <a:prstDash val="solid"/>
                      <a:round/>
                      <a:headEnd type="none" w="med" len="med"/>
                      <a:tailEnd type="none" w="med" len="med"/>
                    </a:lnB>
                  </a:tcPr>
                </a:tc>
                <a:tc>
                  <a:txBody>
                    <a:bodyPr/>
                    <a:lstStyle/>
                    <a:p>
                      <a:pPr algn="r"/>
                      <a:r>
                        <a:rPr lang="en-GB" dirty="0" smtClean="0"/>
                        <a:t>2.59</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1183090"/>
                  </a:ext>
                </a:extLst>
              </a:tr>
              <a:tr h="324000">
                <a:tc>
                  <a:txBody>
                    <a:bodyPr/>
                    <a:lstStyle/>
                    <a:p>
                      <a:r>
                        <a:rPr lang="en-GB" b="1" dirty="0" smtClean="0"/>
                        <a:t>Wealth: </a:t>
                      </a:r>
                      <a:r>
                        <a:rPr lang="en-GB" b="1" dirty="0" smtClean="0"/>
                        <a:t>poorest (ref.)</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b="1" dirty="0" smtClean="0">
                          <a:solidFill>
                            <a:srgbClr val="C00000"/>
                          </a:solidFill>
                        </a:rPr>
                        <a:t>0</a:t>
                      </a:r>
                      <a:endParaRPr lang="en-GB" b="1" dirty="0">
                        <a:solidFill>
                          <a:srgbClr val="C00000"/>
                        </a:solidFill>
                      </a:endParaRPr>
                    </a:p>
                  </a:txBody>
                  <a:tcPr>
                    <a:lnT w="12700" cap="flat" cmpd="sng" algn="ctr">
                      <a:solidFill>
                        <a:schemeClr val="tx1"/>
                      </a:solidFill>
                      <a:prstDash val="solid"/>
                      <a:round/>
                      <a:headEnd type="none" w="med" len="med"/>
                      <a:tailEnd type="none" w="med" len="med"/>
                    </a:lnT>
                  </a:tcPr>
                </a:tc>
                <a:tc>
                  <a:txBody>
                    <a:bodyPr/>
                    <a:lstStyle/>
                    <a:p>
                      <a:pPr algn="r"/>
                      <a:r>
                        <a:rPr lang="en-GB" dirty="0" smtClean="0"/>
                        <a:t>1.00</a:t>
                      </a:r>
                      <a:endParaRPr lang="en-GB" dirty="0"/>
                    </a:p>
                  </a:txBody>
                  <a:tcPr>
                    <a:lnT w="12700" cap="flat" cmpd="sng" algn="ctr">
                      <a:solidFill>
                        <a:schemeClr val="tx1"/>
                      </a:solidFill>
                      <a:prstDash val="solid"/>
                      <a:round/>
                      <a:headEnd type="none" w="med" len="med"/>
                      <a:tailEnd type="none" w="med" len="med"/>
                    </a:lnT>
                  </a:tcPr>
                </a:tc>
                <a:tc>
                  <a:txBody>
                    <a:bodyPr/>
                    <a:lstStyle/>
                    <a:p>
                      <a:pPr algn="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47510393"/>
                  </a:ext>
                </a:extLst>
              </a:tr>
              <a:tr h="324000">
                <a:tc>
                  <a:txBody>
                    <a:bodyPr/>
                    <a:lstStyle/>
                    <a:p>
                      <a:r>
                        <a:rPr lang="en-GB" b="1" dirty="0" smtClean="0"/>
                        <a:t>Wealth: poorer</a:t>
                      </a:r>
                      <a:endParaRPr lang="en-GB" b="1" dirty="0"/>
                    </a:p>
                  </a:txBody>
                  <a:tcPr/>
                </a:tc>
                <a:tc>
                  <a:txBody>
                    <a:bodyPr/>
                    <a:lstStyle/>
                    <a:p>
                      <a:pPr algn="r"/>
                      <a:r>
                        <a:rPr lang="en-GB" dirty="0" smtClean="0"/>
                        <a:t>0.86</a:t>
                      </a:r>
                      <a:endParaRPr lang="en-GB" dirty="0"/>
                    </a:p>
                  </a:txBody>
                  <a:tcPr/>
                </a:tc>
                <a:tc>
                  <a:txBody>
                    <a:bodyPr/>
                    <a:lstStyle/>
                    <a:p>
                      <a:pPr algn="r"/>
                      <a:r>
                        <a:rPr lang="en-GB" dirty="0" smtClean="0"/>
                        <a:t>2.36</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042671362"/>
                  </a:ext>
                </a:extLst>
              </a:tr>
              <a:tr h="324000">
                <a:tc>
                  <a:txBody>
                    <a:bodyPr/>
                    <a:lstStyle/>
                    <a:p>
                      <a:r>
                        <a:rPr lang="en-GB" b="1" dirty="0" smtClean="0"/>
                        <a:t>Wealth: middle</a:t>
                      </a:r>
                      <a:endParaRPr lang="en-GB" b="1" dirty="0"/>
                    </a:p>
                  </a:txBody>
                  <a:tcPr/>
                </a:tc>
                <a:tc>
                  <a:txBody>
                    <a:bodyPr/>
                    <a:lstStyle/>
                    <a:p>
                      <a:pPr algn="r"/>
                      <a:r>
                        <a:rPr lang="en-GB" dirty="0" smtClean="0"/>
                        <a:t>1.11</a:t>
                      </a:r>
                      <a:endParaRPr lang="en-GB" dirty="0"/>
                    </a:p>
                  </a:txBody>
                  <a:tcPr/>
                </a:tc>
                <a:tc>
                  <a:txBody>
                    <a:bodyPr/>
                    <a:lstStyle/>
                    <a:p>
                      <a:pPr algn="r"/>
                      <a:r>
                        <a:rPr lang="en-GB" dirty="0" smtClean="0"/>
                        <a:t>3.05</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758209341"/>
                  </a:ext>
                </a:extLst>
              </a:tr>
              <a:tr h="3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Wealth: richer</a:t>
                      </a:r>
                    </a:p>
                  </a:txBody>
                  <a:tcPr/>
                </a:tc>
                <a:tc>
                  <a:txBody>
                    <a:bodyPr/>
                    <a:lstStyle/>
                    <a:p>
                      <a:pPr algn="r"/>
                      <a:r>
                        <a:rPr lang="en-GB" dirty="0" smtClean="0"/>
                        <a:t>1.72</a:t>
                      </a:r>
                      <a:endParaRPr lang="en-GB" dirty="0"/>
                    </a:p>
                  </a:txBody>
                  <a:tcPr/>
                </a:tc>
                <a:tc>
                  <a:txBody>
                    <a:bodyPr/>
                    <a:lstStyle/>
                    <a:p>
                      <a:pPr algn="r"/>
                      <a:r>
                        <a:rPr lang="en-GB" dirty="0" smtClean="0"/>
                        <a:t>5.60</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127438195"/>
                  </a:ext>
                </a:extLst>
              </a:tr>
              <a:tr h="324000">
                <a:tc>
                  <a:txBody>
                    <a:bodyPr/>
                    <a:lstStyle/>
                    <a:p>
                      <a:r>
                        <a:rPr lang="en-GB" b="1" dirty="0" smtClean="0"/>
                        <a:t>Wealth: richest</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2.62</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13.75</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4705313"/>
                  </a:ext>
                </a:extLst>
              </a:tr>
              <a:tr h="324000">
                <a:tc>
                  <a:txBody>
                    <a:bodyPr/>
                    <a:lstStyle/>
                    <a:p>
                      <a:r>
                        <a:rPr lang="en-GB" b="1" dirty="0" smtClean="0"/>
                        <a:t>No </a:t>
                      </a:r>
                      <a:r>
                        <a:rPr lang="en-GB" b="1" dirty="0" smtClean="0"/>
                        <a:t>education</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b="1" dirty="0" smtClean="0">
                          <a:solidFill>
                            <a:srgbClr val="C00000"/>
                          </a:solidFill>
                        </a:rPr>
                        <a:t>-1.55</a:t>
                      </a:r>
                      <a:endParaRPr lang="en-GB" b="1" dirty="0">
                        <a:solidFill>
                          <a:srgbClr val="C00000"/>
                        </a:solidFill>
                      </a:endParaRPr>
                    </a:p>
                  </a:txBody>
                  <a:tcPr>
                    <a:lnT w="12700" cap="flat" cmpd="sng" algn="ctr">
                      <a:solidFill>
                        <a:schemeClr val="tx1"/>
                      </a:solidFill>
                      <a:prstDash val="solid"/>
                      <a:round/>
                      <a:headEnd type="none" w="med" len="med"/>
                      <a:tailEnd type="none" w="med" len="med"/>
                    </a:lnT>
                  </a:tcPr>
                </a:tc>
                <a:tc>
                  <a:txBody>
                    <a:bodyPr/>
                    <a:lstStyle/>
                    <a:p>
                      <a:pPr algn="r"/>
                      <a:r>
                        <a:rPr lang="en-GB" dirty="0" smtClean="0"/>
                        <a:t>0.21</a:t>
                      </a:r>
                      <a:endParaRPr lang="en-GB"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0.041</a:t>
                      </a: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65016538"/>
                  </a:ext>
                </a:extLst>
              </a:tr>
              <a:tr h="324000">
                <a:tc>
                  <a:txBody>
                    <a:bodyPr/>
                    <a:lstStyle/>
                    <a:p>
                      <a:r>
                        <a:rPr lang="en-GB" b="1" dirty="0" smtClean="0"/>
                        <a:t>Primary</a:t>
                      </a:r>
                      <a:r>
                        <a:rPr lang="en-GB" b="1" baseline="0" dirty="0" smtClean="0"/>
                        <a:t> education</a:t>
                      </a:r>
                      <a:endParaRPr lang="en-GB" b="1" dirty="0"/>
                    </a:p>
                  </a:txBody>
                  <a:tcPr/>
                </a:tc>
                <a:tc>
                  <a:txBody>
                    <a:bodyPr/>
                    <a:lstStyle/>
                    <a:p>
                      <a:pPr algn="r"/>
                      <a:r>
                        <a:rPr lang="en-GB" dirty="0" smtClean="0"/>
                        <a:t>-1.32</a:t>
                      </a:r>
                      <a:endParaRPr lang="en-GB" dirty="0"/>
                    </a:p>
                  </a:txBody>
                  <a:tcPr/>
                </a:tc>
                <a:tc>
                  <a:txBody>
                    <a:bodyPr/>
                    <a:lstStyle/>
                    <a:p>
                      <a:pPr algn="r"/>
                      <a:r>
                        <a:rPr lang="en-GB" dirty="0" smtClean="0"/>
                        <a:t>0.27</a:t>
                      </a:r>
                      <a:endParaRPr lang="en-GB" dirty="0"/>
                    </a:p>
                  </a:txBody>
                  <a:tcPr/>
                </a:tc>
                <a:tc>
                  <a:txBody>
                    <a:bodyPr/>
                    <a:lstStyle/>
                    <a:p>
                      <a:pPr algn="r"/>
                      <a:r>
                        <a:rPr lang="en-GB" dirty="0" smtClean="0"/>
                        <a:t>0.081</a:t>
                      </a:r>
                      <a:endParaRPr lang="en-GB" dirty="0"/>
                    </a:p>
                  </a:txBody>
                  <a:tcPr/>
                </a:tc>
                <a:extLst>
                  <a:ext uri="{0D108BD9-81ED-4DB2-BD59-A6C34878D82A}">
                    <a16:rowId xmlns:a16="http://schemas.microsoft.com/office/drawing/2014/main" val="1818071584"/>
                  </a:ext>
                </a:extLst>
              </a:tr>
              <a:tr h="324000">
                <a:tc>
                  <a:txBody>
                    <a:bodyPr/>
                    <a:lstStyle/>
                    <a:p>
                      <a:r>
                        <a:rPr lang="en-GB" b="1" dirty="0" smtClean="0"/>
                        <a:t>Secondary</a:t>
                      </a:r>
                      <a:r>
                        <a:rPr lang="en-GB" b="1" baseline="0" dirty="0" smtClean="0"/>
                        <a:t> education</a:t>
                      </a:r>
                      <a:endParaRPr lang="en-GB" b="1" dirty="0"/>
                    </a:p>
                  </a:txBody>
                  <a:tcPr/>
                </a:tc>
                <a:tc>
                  <a:txBody>
                    <a:bodyPr/>
                    <a:lstStyle/>
                    <a:p>
                      <a:pPr algn="r"/>
                      <a:r>
                        <a:rPr lang="en-GB" dirty="0" smtClean="0"/>
                        <a:t>-0.82</a:t>
                      </a:r>
                      <a:endParaRPr lang="en-GB" dirty="0"/>
                    </a:p>
                  </a:txBody>
                  <a:tcPr/>
                </a:tc>
                <a:tc>
                  <a:txBody>
                    <a:bodyPr/>
                    <a:lstStyle/>
                    <a:p>
                      <a:pPr algn="r"/>
                      <a:r>
                        <a:rPr lang="en-GB" dirty="0" smtClean="0"/>
                        <a:t>0.44</a:t>
                      </a:r>
                      <a:endParaRPr lang="en-GB" dirty="0"/>
                    </a:p>
                  </a:txBody>
                  <a:tcPr/>
                </a:tc>
                <a:tc>
                  <a:txBody>
                    <a:bodyPr/>
                    <a:lstStyle/>
                    <a:p>
                      <a:pPr algn="r"/>
                      <a:r>
                        <a:rPr lang="en-GB" dirty="0" smtClean="0"/>
                        <a:t>0.276</a:t>
                      </a:r>
                      <a:endParaRPr lang="en-GB" dirty="0"/>
                    </a:p>
                  </a:txBody>
                  <a:tcPr/>
                </a:tc>
                <a:extLst>
                  <a:ext uri="{0D108BD9-81ED-4DB2-BD59-A6C34878D82A}">
                    <a16:rowId xmlns:a16="http://schemas.microsoft.com/office/drawing/2014/main" val="3502503752"/>
                  </a:ext>
                </a:extLst>
              </a:tr>
              <a:tr h="324000">
                <a:tc>
                  <a:txBody>
                    <a:bodyPr/>
                    <a:lstStyle/>
                    <a:p>
                      <a:r>
                        <a:rPr lang="en-GB" b="1" dirty="0" smtClean="0"/>
                        <a:t>Higher </a:t>
                      </a:r>
                      <a:r>
                        <a:rPr lang="en-GB" b="1" dirty="0" smtClean="0"/>
                        <a:t>education (ref.)</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0</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1.00</a:t>
                      </a:r>
                      <a:endParaRPr lang="en-GB" dirty="0"/>
                    </a:p>
                  </a:txBody>
                  <a:tcPr>
                    <a:lnB w="12700" cap="flat" cmpd="sng" algn="ctr">
                      <a:solidFill>
                        <a:schemeClr val="tx1"/>
                      </a:solidFill>
                      <a:prstDash val="solid"/>
                      <a:round/>
                      <a:headEnd type="none" w="med" len="med"/>
                      <a:tailEnd type="none" w="med" len="med"/>
                    </a:lnB>
                  </a:tcPr>
                </a:tc>
                <a:tc>
                  <a:txBody>
                    <a:bodyPr/>
                    <a:lstStyle/>
                    <a:p>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0145117"/>
                  </a:ext>
                </a:extLst>
              </a:tr>
              <a:tr h="324000">
                <a:tc>
                  <a:txBody>
                    <a:bodyPr/>
                    <a:lstStyle/>
                    <a:p>
                      <a:r>
                        <a:rPr lang="en-GB" b="1" dirty="0" smtClean="0"/>
                        <a:t>Number of children</a:t>
                      </a:r>
                      <a:endParaRPr lang="en-GB"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b="1" dirty="0" smtClean="0">
                          <a:solidFill>
                            <a:srgbClr val="C00000"/>
                          </a:solidFill>
                        </a:rPr>
                        <a:t>-0.06</a:t>
                      </a:r>
                      <a:endParaRPr lang="en-GB" b="1" dirty="0">
                        <a:solidFill>
                          <a:srgbClr val="C0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0.95</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0.021</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161075"/>
                  </a:ext>
                </a:extLst>
              </a:tr>
            </a:tbl>
          </a:graphicData>
        </a:graphic>
      </p:graphicFrame>
    </p:spTree>
    <p:extLst>
      <p:ext uri="{BB962C8B-B14F-4D97-AF65-F5344CB8AC3E}">
        <p14:creationId xmlns:p14="http://schemas.microsoft.com/office/powerpoint/2010/main" val="520589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interpretation of multiple binary logistic regression</a:t>
            </a:r>
          </a:p>
        </p:txBody>
      </p:sp>
      <p:sp>
        <p:nvSpPr>
          <p:cNvPr id="3" name="Content Placeholder 2"/>
          <p:cNvSpPr>
            <a:spLocks noGrp="1"/>
          </p:cNvSpPr>
          <p:nvPr>
            <p:ph idx="1"/>
          </p:nvPr>
        </p:nvSpPr>
        <p:spPr/>
        <p:txBody>
          <a:bodyPr>
            <a:normAutofit/>
          </a:bodyPr>
          <a:lstStyle/>
          <a:p>
            <a:pPr>
              <a:spcBef>
                <a:spcPts val="600"/>
              </a:spcBef>
            </a:pPr>
            <a:r>
              <a:rPr lang="en-GB" sz="2400" b="1" dirty="0">
                <a:solidFill>
                  <a:srgbClr val="002060"/>
                </a:solidFill>
              </a:rPr>
              <a:t>Log-odds</a:t>
            </a:r>
            <a:r>
              <a:rPr lang="en-GB" sz="2400" dirty="0"/>
              <a:t> not very intuitive</a:t>
            </a:r>
          </a:p>
          <a:p>
            <a:pPr>
              <a:spcBef>
                <a:spcPts val="600"/>
              </a:spcBef>
            </a:pPr>
            <a:r>
              <a:rPr lang="en-GB" sz="2400" b="1" dirty="0">
                <a:solidFill>
                  <a:srgbClr val="C00000"/>
                </a:solidFill>
              </a:rPr>
              <a:t>Odds ratios </a:t>
            </a:r>
            <a:r>
              <a:rPr lang="en-GB" sz="2400" dirty="0"/>
              <a:t>tell about the relative differences and apply to the entire scale (for continuous variables)</a:t>
            </a:r>
          </a:p>
          <a:p>
            <a:pPr>
              <a:spcBef>
                <a:spcPts val="600"/>
              </a:spcBef>
            </a:pPr>
            <a:r>
              <a:rPr lang="en-GB" sz="2400" b="1" dirty="0" smtClean="0">
                <a:solidFill>
                  <a:srgbClr val="00B050"/>
                </a:solidFill>
              </a:rPr>
              <a:t>Probabilities</a:t>
            </a:r>
            <a:r>
              <a:rPr lang="en-GB" sz="2400" dirty="0" smtClean="0"/>
              <a:t> </a:t>
            </a:r>
            <a:r>
              <a:rPr lang="en-GB" sz="2400" dirty="0"/>
              <a:t>tell about the absolute levels of ‘risk’</a:t>
            </a:r>
          </a:p>
          <a:p>
            <a:pPr lvl="1">
              <a:spcBef>
                <a:spcPts val="600"/>
              </a:spcBef>
            </a:pPr>
            <a:r>
              <a:rPr lang="en-GB" sz="2200" dirty="0"/>
              <a:t>Need to decide at which values the variables are held</a:t>
            </a:r>
          </a:p>
          <a:p>
            <a:pPr lvl="1">
              <a:spcBef>
                <a:spcPts val="600"/>
              </a:spcBef>
            </a:pPr>
            <a:r>
              <a:rPr lang="en-GB" sz="2200" dirty="0"/>
              <a:t>Does not apply to the entire scale of a continuous variable</a:t>
            </a:r>
          </a:p>
          <a:p>
            <a:pPr lvl="1">
              <a:spcBef>
                <a:spcPts val="600"/>
              </a:spcBef>
            </a:pPr>
            <a:r>
              <a:rPr lang="en-GB" sz="2200" dirty="0"/>
              <a:t>Often the most intuitive </a:t>
            </a:r>
            <a:r>
              <a:rPr lang="en-GB" sz="2200" dirty="0" smtClean="0"/>
              <a:t>option</a:t>
            </a:r>
          </a:p>
          <a:p>
            <a:pPr lvl="1">
              <a:spcBef>
                <a:spcPts val="600"/>
              </a:spcBef>
            </a:pPr>
            <a:r>
              <a:rPr lang="en-GB" sz="2200" dirty="0" smtClean="0"/>
              <a:t>Usually calculated using software (Stata, SPSS, R…)</a:t>
            </a:r>
            <a:endParaRPr lang="en-GB" sz="2200" dirty="0"/>
          </a:p>
        </p:txBody>
      </p:sp>
    </p:spTree>
    <p:extLst>
      <p:ext uri="{BB962C8B-B14F-4D97-AF65-F5344CB8AC3E}">
        <p14:creationId xmlns:p14="http://schemas.microsoft.com/office/powerpoint/2010/main" val="3521520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 selection: Wald-tests</a:t>
            </a:r>
            <a:endParaRPr lang="en-GB" dirty="0"/>
          </a:p>
        </p:txBody>
      </p:sp>
      <p:sp>
        <p:nvSpPr>
          <p:cNvPr id="3" name="Content Placeholder 2"/>
          <p:cNvSpPr>
            <a:spLocks noGrp="1"/>
          </p:cNvSpPr>
          <p:nvPr>
            <p:ph idx="1"/>
          </p:nvPr>
        </p:nvSpPr>
        <p:spPr/>
        <p:txBody>
          <a:bodyPr>
            <a:normAutofit/>
          </a:bodyPr>
          <a:lstStyle/>
          <a:p>
            <a:r>
              <a:rPr lang="en-GB" altLang="en-US" dirty="0"/>
              <a:t>Wald-test is analogous to </a:t>
            </a:r>
            <a:r>
              <a:rPr lang="en-GB" altLang="en-US" b="1" dirty="0">
                <a:solidFill>
                  <a:srgbClr val="C00000"/>
                </a:solidFill>
              </a:rPr>
              <a:t>t-test </a:t>
            </a:r>
            <a:r>
              <a:rPr lang="en-GB" altLang="en-US" dirty="0"/>
              <a:t>in OLS regression</a:t>
            </a:r>
          </a:p>
          <a:p>
            <a:r>
              <a:rPr lang="en-GB" altLang="en-US" dirty="0"/>
              <a:t>For continuous and binary variables can be used to assess statistical significance</a:t>
            </a:r>
          </a:p>
          <a:p>
            <a:r>
              <a:rPr lang="en-GB" altLang="en-US" dirty="0"/>
              <a:t>For dummy variables with 3+ </a:t>
            </a:r>
            <a:r>
              <a:rPr lang="en-GB" altLang="en-US" dirty="0" smtClean="0"/>
              <a:t>categories Wald-test shows </a:t>
            </a:r>
            <a:r>
              <a:rPr lang="en-GB" altLang="en-US" dirty="0"/>
              <a:t>whether each category significantly different from the reference category.</a:t>
            </a:r>
            <a:endParaRPr lang="en-GB" dirty="0"/>
          </a:p>
        </p:txBody>
      </p:sp>
    </p:spTree>
    <p:extLst>
      <p:ext uri="{BB962C8B-B14F-4D97-AF65-F5344CB8AC3E}">
        <p14:creationId xmlns:p14="http://schemas.microsoft.com/office/powerpoint/2010/main" val="1270621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4" y="967770"/>
            <a:ext cx="11465492" cy="565756"/>
          </a:xfrm>
        </p:spPr>
        <p:txBody>
          <a:bodyPr>
            <a:normAutofit fontScale="90000"/>
          </a:bodyPr>
          <a:lstStyle/>
          <a:p>
            <a:r>
              <a:rPr lang="en-GB" dirty="0" smtClean="0"/>
              <a:t>Regression results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2097321"/>
              </p:ext>
            </p:extLst>
          </p:nvPr>
        </p:nvGraphicFramePr>
        <p:xfrm>
          <a:off x="363822" y="1516064"/>
          <a:ext cx="8266231" cy="4754880"/>
        </p:xfrm>
        <a:graphic>
          <a:graphicData uri="http://schemas.openxmlformats.org/drawingml/2006/table">
            <a:tbl>
              <a:tblPr firstRow="1" bandRow="1">
                <a:tableStyleId>{21E4AEA4-8DFA-4A89-87EB-49C32662AFE0}</a:tableStyleId>
              </a:tblPr>
              <a:tblGrid>
                <a:gridCol w="2866231">
                  <a:extLst>
                    <a:ext uri="{9D8B030D-6E8A-4147-A177-3AD203B41FA5}">
                      <a16:colId xmlns:a16="http://schemas.microsoft.com/office/drawing/2014/main" val="501470196"/>
                    </a:ext>
                  </a:extLst>
                </a:gridCol>
                <a:gridCol w="1800000">
                  <a:extLst>
                    <a:ext uri="{9D8B030D-6E8A-4147-A177-3AD203B41FA5}">
                      <a16:colId xmlns:a16="http://schemas.microsoft.com/office/drawing/2014/main" val="3375382917"/>
                    </a:ext>
                  </a:extLst>
                </a:gridCol>
                <a:gridCol w="1800000">
                  <a:extLst>
                    <a:ext uri="{9D8B030D-6E8A-4147-A177-3AD203B41FA5}">
                      <a16:colId xmlns:a16="http://schemas.microsoft.com/office/drawing/2014/main" val="1114357024"/>
                    </a:ext>
                  </a:extLst>
                </a:gridCol>
                <a:gridCol w="1800000">
                  <a:extLst>
                    <a:ext uri="{9D8B030D-6E8A-4147-A177-3AD203B41FA5}">
                      <a16:colId xmlns:a16="http://schemas.microsoft.com/office/drawing/2014/main" val="2230179736"/>
                    </a:ext>
                  </a:extLst>
                </a:gridCol>
              </a:tblGrid>
              <a:tr h="324000">
                <a:tc>
                  <a:txBody>
                    <a:bodyPr/>
                    <a:lstStyle/>
                    <a:p>
                      <a:r>
                        <a:rPr lang="en-GB" dirty="0" smtClean="0"/>
                        <a:t>Variable</a:t>
                      </a:r>
                      <a:endParaRPr lang="en-GB" dirty="0"/>
                    </a:p>
                  </a:txBody>
                  <a:tcPr/>
                </a:tc>
                <a:tc>
                  <a:txBody>
                    <a:bodyPr/>
                    <a:lstStyle/>
                    <a:p>
                      <a:pPr algn="r"/>
                      <a:r>
                        <a:rPr lang="en-GB" dirty="0" smtClean="0"/>
                        <a:t>Log-odds</a:t>
                      </a:r>
                      <a:endParaRPr lang="en-GB" dirty="0"/>
                    </a:p>
                  </a:txBody>
                  <a:tcPr/>
                </a:tc>
                <a:tc>
                  <a:txBody>
                    <a:bodyPr/>
                    <a:lstStyle/>
                    <a:p>
                      <a:pPr algn="r"/>
                      <a:r>
                        <a:rPr lang="en-GB" dirty="0" smtClean="0"/>
                        <a:t>Odds ratio</a:t>
                      </a:r>
                      <a:endParaRPr lang="en-GB" dirty="0"/>
                    </a:p>
                  </a:txBody>
                  <a:tcPr/>
                </a:tc>
                <a:tc>
                  <a:txBody>
                    <a:bodyPr/>
                    <a:lstStyle/>
                    <a:p>
                      <a:pPr algn="r"/>
                      <a:r>
                        <a:rPr lang="en-GB" dirty="0" smtClean="0"/>
                        <a:t>P-value</a:t>
                      </a:r>
                      <a:endParaRPr lang="en-GB" dirty="0"/>
                    </a:p>
                  </a:txBody>
                  <a:tcPr/>
                </a:tc>
                <a:extLst>
                  <a:ext uri="{0D108BD9-81ED-4DB2-BD59-A6C34878D82A}">
                    <a16:rowId xmlns:a16="http://schemas.microsoft.com/office/drawing/2014/main" val="634870502"/>
                  </a:ext>
                </a:extLst>
              </a:tr>
              <a:tr h="324000">
                <a:tc>
                  <a:txBody>
                    <a:bodyPr/>
                    <a:lstStyle/>
                    <a:p>
                      <a:r>
                        <a:rPr lang="en-GB" b="1" dirty="0" err="1" smtClean="0"/>
                        <a:t>PoR</a:t>
                      </a:r>
                      <a:r>
                        <a:rPr lang="en-GB" b="1" dirty="0" smtClean="0"/>
                        <a:t>: Rural (ref.)</a:t>
                      </a:r>
                    </a:p>
                  </a:txBody>
                  <a:tcPr/>
                </a:tc>
                <a:tc>
                  <a:txBody>
                    <a:bodyPr/>
                    <a:lstStyle/>
                    <a:p>
                      <a:pPr algn="r"/>
                      <a:r>
                        <a:rPr lang="en-GB" dirty="0" smtClean="0"/>
                        <a:t>0</a:t>
                      </a:r>
                      <a:endParaRPr lang="en-GB" dirty="0"/>
                    </a:p>
                  </a:txBody>
                  <a:tcPr/>
                </a:tc>
                <a:tc>
                  <a:txBody>
                    <a:bodyPr/>
                    <a:lstStyle/>
                    <a:p>
                      <a:pPr algn="r"/>
                      <a:r>
                        <a:rPr lang="en-GB" dirty="0" smtClean="0"/>
                        <a:t>1.00</a:t>
                      </a:r>
                      <a:endParaRPr lang="en-GB" dirty="0"/>
                    </a:p>
                  </a:txBody>
                  <a:tcPr/>
                </a:tc>
                <a:tc>
                  <a:txBody>
                    <a:bodyPr/>
                    <a:lstStyle/>
                    <a:p>
                      <a:pPr algn="r"/>
                      <a:endParaRPr lang="en-GB" dirty="0"/>
                    </a:p>
                  </a:txBody>
                  <a:tcPr/>
                </a:tc>
                <a:extLst>
                  <a:ext uri="{0D108BD9-81ED-4DB2-BD59-A6C34878D82A}">
                    <a16:rowId xmlns:a16="http://schemas.microsoft.com/office/drawing/2014/main" val="354712559"/>
                  </a:ext>
                </a:extLst>
              </a:tr>
              <a:tr h="324000">
                <a:tc>
                  <a:txBody>
                    <a:bodyPr/>
                    <a:lstStyle/>
                    <a:p>
                      <a:r>
                        <a:rPr lang="en-GB" b="1" dirty="0" err="1" smtClean="0"/>
                        <a:t>PoR</a:t>
                      </a:r>
                      <a:r>
                        <a:rPr lang="en-GB" b="1" dirty="0" smtClean="0"/>
                        <a:t>: Urban</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b="0" dirty="0" smtClean="0">
                          <a:solidFill>
                            <a:schemeClr val="tx1"/>
                          </a:solidFill>
                        </a:rPr>
                        <a:t>0.95</a:t>
                      </a:r>
                      <a:endParaRPr lang="en-GB" b="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r"/>
                      <a:r>
                        <a:rPr lang="en-GB" dirty="0" smtClean="0"/>
                        <a:t>2.59</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1183090"/>
                  </a:ext>
                </a:extLst>
              </a:tr>
              <a:tr h="324000">
                <a:tc>
                  <a:txBody>
                    <a:bodyPr/>
                    <a:lstStyle/>
                    <a:p>
                      <a:r>
                        <a:rPr lang="en-GB" b="1" dirty="0" smtClean="0"/>
                        <a:t>Wealth: </a:t>
                      </a:r>
                      <a:r>
                        <a:rPr lang="en-GB" b="1" dirty="0" smtClean="0"/>
                        <a:t>poorest (ref.)</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b="0" dirty="0" smtClean="0">
                          <a:solidFill>
                            <a:schemeClr val="tx1"/>
                          </a:solidFill>
                        </a:rPr>
                        <a:t>0</a:t>
                      </a:r>
                      <a:endParaRPr lang="en-GB" b="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r"/>
                      <a:r>
                        <a:rPr lang="en-GB" dirty="0" smtClean="0"/>
                        <a:t>1.00</a:t>
                      </a:r>
                      <a:endParaRPr lang="en-GB" dirty="0"/>
                    </a:p>
                  </a:txBody>
                  <a:tcPr>
                    <a:lnT w="12700" cap="flat" cmpd="sng" algn="ctr">
                      <a:solidFill>
                        <a:schemeClr val="tx1"/>
                      </a:solidFill>
                      <a:prstDash val="solid"/>
                      <a:round/>
                      <a:headEnd type="none" w="med" len="med"/>
                      <a:tailEnd type="none" w="med" len="med"/>
                    </a:lnT>
                  </a:tcPr>
                </a:tc>
                <a:tc>
                  <a:txBody>
                    <a:bodyPr/>
                    <a:lstStyle/>
                    <a:p>
                      <a:pPr algn="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47510393"/>
                  </a:ext>
                </a:extLst>
              </a:tr>
              <a:tr h="324000">
                <a:tc>
                  <a:txBody>
                    <a:bodyPr/>
                    <a:lstStyle/>
                    <a:p>
                      <a:r>
                        <a:rPr lang="en-GB" b="1" dirty="0" smtClean="0"/>
                        <a:t>Wealth: poorer</a:t>
                      </a:r>
                      <a:endParaRPr lang="en-GB" b="1" dirty="0"/>
                    </a:p>
                  </a:txBody>
                  <a:tcPr/>
                </a:tc>
                <a:tc>
                  <a:txBody>
                    <a:bodyPr/>
                    <a:lstStyle/>
                    <a:p>
                      <a:pPr algn="r"/>
                      <a:r>
                        <a:rPr lang="en-GB" b="0" dirty="0" smtClean="0">
                          <a:solidFill>
                            <a:schemeClr val="tx1"/>
                          </a:solidFill>
                        </a:rPr>
                        <a:t>0.86</a:t>
                      </a:r>
                      <a:endParaRPr lang="en-GB" b="0" dirty="0">
                        <a:solidFill>
                          <a:schemeClr val="tx1"/>
                        </a:solidFill>
                      </a:endParaRPr>
                    </a:p>
                  </a:txBody>
                  <a:tcPr/>
                </a:tc>
                <a:tc>
                  <a:txBody>
                    <a:bodyPr/>
                    <a:lstStyle/>
                    <a:p>
                      <a:pPr algn="r"/>
                      <a:r>
                        <a:rPr lang="en-GB" dirty="0" smtClean="0"/>
                        <a:t>2.36</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042671362"/>
                  </a:ext>
                </a:extLst>
              </a:tr>
              <a:tr h="324000">
                <a:tc>
                  <a:txBody>
                    <a:bodyPr/>
                    <a:lstStyle/>
                    <a:p>
                      <a:r>
                        <a:rPr lang="en-GB" b="1" dirty="0" smtClean="0"/>
                        <a:t>Wealth: middle</a:t>
                      </a:r>
                      <a:endParaRPr lang="en-GB" b="1" dirty="0"/>
                    </a:p>
                  </a:txBody>
                  <a:tcPr/>
                </a:tc>
                <a:tc>
                  <a:txBody>
                    <a:bodyPr/>
                    <a:lstStyle/>
                    <a:p>
                      <a:pPr algn="r"/>
                      <a:r>
                        <a:rPr lang="en-GB" b="0" dirty="0" smtClean="0">
                          <a:solidFill>
                            <a:schemeClr val="tx1"/>
                          </a:solidFill>
                        </a:rPr>
                        <a:t>1.11</a:t>
                      </a:r>
                      <a:endParaRPr lang="en-GB" b="0" dirty="0">
                        <a:solidFill>
                          <a:schemeClr val="tx1"/>
                        </a:solidFill>
                      </a:endParaRPr>
                    </a:p>
                  </a:txBody>
                  <a:tcPr/>
                </a:tc>
                <a:tc>
                  <a:txBody>
                    <a:bodyPr/>
                    <a:lstStyle/>
                    <a:p>
                      <a:pPr algn="r"/>
                      <a:r>
                        <a:rPr lang="en-GB" dirty="0" smtClean="0"/>
                        <a:t>3.05</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758209341"/>
                  </a:ext>
                </a:extLst>
              </a:tr>
              <a:tr h="3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Wealth: richer</a:t>
                      </a:r>
                    </a:p>
                  </a:txBody>
                  <a:tcPr/>
                </a:tc>
                <a:tc>
                  <a:txBody>
                    <a:bodyPr/>
                    <a:lstStyle/>
                    <a:p>
                      <a:pPr algn="r"/>
                      <a:r>
                        <a:rPr lang="en-GB" b="0" dirty="0" smtClean="0">
                          <a:solidFill>
                            <a:schemeClr val="tx1"/>
                          </a:solidFill>
                        </a:rPr>
                        <a:t>1.72</a:t>
                      </a:r>
                      <a:endParaRPr lang="en-GB" b="0" dirty="0">
                        <a:solidFill>
                          <a:schemeClr val="tx1"/>
                        </a:solidFill>
                      </a:endParaRPr>
                    </a:p>
                  </a:txBody>
                  <a:tcPr/>
                </a:tc>
                <a:tc>
                  <a:txBody>
                    <a:bodyPr/>
                    <a:lstStyle/>
                    <a:p>
                      <a:pPr algn="r"/>
                      <a:r>
                        <a:rPr lang="en-GB" dirty="0" smtClean="0"/>
                        <a:t>5.60</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127438195"/>
                  </a:ext>
                </a:extLst>
              </a:tr>
              <a:tr h="324000">
                <a:tc>
                  <a:txBody>
                    <a:bodyPr/>
                    <a:lstStyle/>
                    <a:p>
                      <a:r>
                        <a:rPr lang="en-GB" b="1" dirty="0" smtClean="0"/>
                        <a:t>Wealth: richest</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b="0" dirty="0" smtClean="0">
                          <a:solidFill>
                            <a:schemeClr val="tx1"/>
                          </a:solidFill>
                        </a:rPr>
                        <a:t>2.62</a:t>
                      </a:r>
                      <a:endParaRPr lang="en-GB" b="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r"/>
                      <a:r>
                        <a:rPr lang="en-GB" dirty="0" smtClean="0"/>
                        <a:t>13.75</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4705313"/>
                  </a:ext>
                </a:extLst>
              </a:tr>
              <a:tr h="324000">
                <a:tc>
                  <a:txBody>
                    <a:bodyPr/>
                    <a:lstStyle/>
                    <a:p>
                      <a:r>
                        <a:rPr lang="en-GB" b="1" dirty="0" smtClean="0"/>
                        <a:t>No </a:t>
                      </a:r>
                      <a:r>
                        <a:rPr lang="en-GB" b="1" dirty="0" smtClean="0"/>
                        <a:t>education</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b="0" dirty="0" smtClean="0">
                          <a:solidFill>
                            <a:schemeClr val="tx1"/>
                          </a:solidFill>
                        </a:rPr>
                        <a:t>-1.55</a:t>
                      </a:r>
                      <a:endParaRPr lang="en-GB" b="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r"/>
                      <a:r>
                        <a:rPr lang="en-GB" dirty="0" smtClean="0"/>
                        <a:t>0.21</a:t>
                      </a:r>
                      <a:endParaRPr lang="en-GB"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0.041</a:t>
                      </a: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65016538"/>
                  </a:ext>
                </a:extLst>
              </a:tr>
              <a:tr h="324000">
                <a:tc>
                  <a:txBody>
                    <a:bodyPr/>
                    <a:lstStyle/>
                    <a:p>
                      <a:r>
                        <a:rPr lang="en-GB" b="1" dirty="0" smtClean="0"/>
                        <a:t>Primary</a:t>
                      </a:r>
                      <a:r>
                        <a:rPr lang="en-GB" b="1" baseline="0" dirty="0" smtClean="0"/>
                        <a:t> education</a:t>
                      </a:r>
                      <a:endParaRPr lang="en-GB" b="1" dirty="0"/>
                    </a:p>
                  </a:txBody>
                  <a:tcPr/>
                </a:tc>
                <a:tc>
                  <a:txBody>
                    <a:bodyPr/>
                    <a:lstStyle/>
                    <a:p>
                      <a:pPr algn="r"/>
                      <a:r>
                        <a:rPr lang="en-GB" b="0" dirty="0" smtClean="0">
                          <a:solidFill>
                            <a:schemeClr val="tx1"/>
                          </a:solidFill>
                        </a:rPr>
                        <a:t>-1.32</a:t>
                      </a:r>
                      <a:endParaRPr lang="en-GB" b="0" dirty="0">
                        <a:solidFill>
                          <a:schemeClr val="tx1"/>
                        </a:solidFill>
                      </a:endParaRPr>
                    </a:p>
                  </a:txBody>
                  <a:tcPr/>
                </a:tc>
                <a:tc>
                  <a:txBody>
                    <a:bodyPr/>
                    <a:lstStyle/>
                    <a:p>
                      <a:pPr algn="r"/>
                      <a:r>
                        <a:rPr lang="en-GB" dirty="0" smtClean="0"/>
                        <a:t>0.27</a:t>
                      </a:r>
                      <a:endParaRPr lang="en-GB" dirty="0"/>
                    </a:p>
                  </a:txBody>
                  <a:tcPr/>
                </a:tc>
                <a:tc>
                  <a:txBody>
                    <a:bodyPr/>
                    <a:lstStyle/>
                    <a:p>
                      <a:pPr algn="r"/>
                      <a:r>
                        <a:rPr lang="en-GB" dirty="0" smtClean="0"/>
                        <a:t>0.081</a:t>
                      </a:r>
                      <a:endParaRPr lang="en-GB" dirty="0"/>
                    </a:p>
                  </a:txBody>
                  <a:tcPr/>
                </a:tc>
                <a:extLst>
                  <a:ext uri="{0D108BD9-81ED-4DB2-BD59-A6C34878D82A}">
                    <a16:rowId xmlns:a16="http://schemas.microsoft.com/office/drawing/2014/main" val="1818071584"/>
                  </a:ext>
                </a:extLst>
              </a:tr>
              <a:tr h="324000">
                <a:tc>
                  <a:txBody>
                    <a:bodyPr/>
                    <a:lstStyle/>
                    <a:p>
                      <a:r>
                        <a:rPr lang="en-GB" b="1" dirty="0" smtClean="0"/>
                        <a:t>Secondary</a:t>
                      </a:r>
                      <a:r>
                        <a:rPr lang="en-GB" b="1" baseline="0" dirty="0" smtClean="0"/>
                        <a:t> education</a:t>
                      </a:r>
                      <a:endParaRPr lang="en-GB" b="1" dirty="0"/>
                    </a:p>
                  </a:txBody>
                  <a:tcPr/>
                </a:tc>
                <a:tc>
                  <a:txBody>
                    <a:bodyPr/>
                    <a:lstStyle/>
                    <a:p>
                      <a:pPr algn="r"/>
                      <a:r>
                        <a:rPr lang="en-GB" b="0" dirty="0" smtClean="0">
                          <a:solidFill>
                            <a:schemeClr val="tx1"/>
                          </a:solidFill>
                        </a:rPr>
                        <a:t>-0.82</a:t>
                      </a:r>
                      <a:endParaRPr lang="en-GB" b="0" dirty="0">
                        <a:solidFill>
                          <a:schemeClr val="tx1"/>
                        </a:solidFill>
                      </a:endParaRPr>
                    </a:p>
                  </a:txBody>
                  <a:tcPr/>
                </a:tc>
                <a:tc>
                  <a:txBody>
                    <a:bodyPr/>
                    <a:lstStyle/>
                    <a:p>
                      <a:pPr algn="r"/>
                      <a:r>
                        <a:rPr lang="en-GB" dirty="0" smtClean="0"/>
                        <a:t>0.44</a:t>
                      </a:r>
                      <a:endParaRPr lang="en-GB" dirty="0"/>
                    </a:p>
                  </a:txBody>
                  <a:tcPr/>
                </a:tc>
                <a:tc>
                  <a:txBody>
                    <a:bodyPr/>
                    <a:lstStyle/>
                    <a:p>
                      <a:pPr algn="r"/>
                      <a:r>
                        <a:rPr lang="en-GB" dirty="0" smtClean="0"/>
                        <a:t>0.276</a:t>
                      </a:r>
                      <a:endParaRPr lang="en-GB" dirty="0"/>
                    </a:p>
                  </a:txBody>
                  <a:tcPr/>
                </a:tc>
                <a:extLst>
                  <a:ext uri="{0D108BD9-81ED-4DB2-BD59-A6C34878D82A}">
                    <a16:rowId xmlns:a16="http://schemas.microsoft.com/office/drawing/2014/main" val="3502503752"/>
                  </a:ext>
                </a:extLst>
              </a:tr>
              <a:tr h="324000">
                <a:tc>
                  <a:txBody>
                    <a:bodyPr/>
                    <a:lstStyle/>
                    <a:p>
                      <a:r>
                        <a:rPr lang="en-GB" b="1" dirty="0" smtClean="0"/>
                        <a:t>Higher </a:t>
                      </a:r>
                      <a:r>
                        <a:rPr lang="en-GB" b="1" dirty="0" smtClean="0"/>
                        <a:t>education (ref.)</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b="0" dirty="0" smtClean="0">
                          <a:solidFill>
                            <a:schemeClr val="tx1"/>
                          </a:solidFill>
                        </a:rPr>
                        <a:t>0</a:t>
                      </a:r>
                      <a:endParaRPr lang="en-GB" b="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r"/>
                      <a:r>
                        <a:rPr lang="en-GB" dirty="0" smtClean="0"/>
                        <a:t>1.00</a:t>
                      </a:r>
                      <a:endParaRPr lang="en-GB" dirty="0"/>
                    </a:p>
                  </a:txBody>
                  <a:tcPr>
                    <a:lnB w="12700" cap="flat" cmpd="sng" algn="ctr">
                      <a:solidFill>
                        <a:schemeClr val="tx1"/>
                      </a:solidFill>
                      <a:prstDash val="solid"/>
                      <a:round/>
                      <a:headEnd type="none" w="med" len="med"/>
                      <a:tailEnd type="none" w="med" len="med"/>
                    </a:lnB>
                  </a:tcPr>
                </a:tc>
                <a:tc>
                  <a:txBody>
                    <a:bodyPr/>
                    <a:lstStyle/>
                    <a:p>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0145117"/>
                  </a:ext>
                </a:extLst>
              </a:tr>
              <a:tr h="324000">
                <a:tc>
                  <a:txBody>
                    <a:bodyPr/>
                    <a:lstStyle/>
                    <a:p>
                      <a:r>
                        <a:rPr lang="en-GB" b="1" dirty="0" smtClean="0"/>
                        <a:t>Number of children</a:t>
                      </a:r>
                      <a:endParaRPr lang="en-GB"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b="0" dirty="0" smtClean="0">
                          <a:solidFill>
                            <a:schemeClr val="tx1"/>
                          </a:solidFill>
                        </a:rPr>
                        <a:t>-0.06</a:t>
                      </a:r>
                      <a:endParaRPr lang="en-GB" b="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0.95</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0.021</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161075"/>
                  </a:ext>
                </a:extLst>
              </a:tr>
            </a:tbl>
          </a:graphicData>
        </a:graphic>
      </p:graphicFrame>
      <p:sp>
        <p:nvSpPr>
          <p:cNvPr id="3" name="Oval 2"/>
          <p:cNvSpPr/>
          <p:nvPr/>
        </p:nvSpPr>
        <p:spPr>
          <a:xfrm>
            <a:off x="7524750" y="1952625"/>
            <a:ext cx="1352953" cy="847725"/>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7586863" y="5715000"/>
            <a:ext cx="1228726" cy="657225"/>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7586863" y="4448176"/>
            <a:ext cx="1228726" cy="380999"/>
          </a:xfrm>
          <a:prstGeom prst="ellipse">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36354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Likelihood Ratio Test (LR test)</a:t>
            </a:r>
          </a:p>
        </p:txBody>
      </p:sp>
      <p:sp>
        <p:nvSpPr>
          <p:cNvPr id="3" name="Content Placeholder 2"/>
          <p:cNvSpPr>
            <a:spLocks noGrp="1"/>
          </p:cNvSpPr>
          <p:nvPr>
            <p:ph idx="1"/>
          </p:nvPr>
        </p:nvSpPr>
        <p:spPr/>
        <p:txBody>
          <a:bodyPr>
            <a:normAutofit fontScale="92500"/>
          </a:bodyPr>
          <a:lstStyle/>
          <a:p>
            <a:pPr>
              <a:lnSpc>
                <a:spcPct val="100000"/>
              </a:lnSpc>
            </a:pPr>
            <a:r>
              <a:rPr lang="en-GB" altLang="en-US" dirty="0" smtClean="0"/>
              <a:t>In logistic </a:t>
            </a:r>
            <a:r>
              <a:rPr lang="en-GB" altLang="en-US" dirty="0"/>
              <a:t>regression model the estimates are found by </a:t>
            </a:r>
            <a:r>
              <a:rPr lang="en-GB" altLang="en-US" b="1" dirty="0">
                <a:solidFill>
                  <a:schemeClr val="accent4"/>
                </a:solidFill>
              </a:rPr>
              <a:t>maximising the log-likelihood (</a:t>
            </a:r>
            <a:r>
              <a:rPr lang="en-GB" altLang="en-US" b="1" dirty="0" smtClean="0">
                <a:solidFill>
                  <a:schemeClr val="accent4"/>
                </a:solidFill>
              </a:rPr>
              <a:t>LL) </a:t>
            </a:r>
            <a:r>
              <a:rPr lang="en-GB" altLang="en-US" dirty="0" smtClean="0">
                <a:sym typeface="Wingdings" panose="05000000000000000000" pitchFamily="2" charset="2"/>
              </a:rPr>
              <a:t> </a:t>
            </a:r>
            <a:r>
              <a:rPr lang="en-GB" altLang="en-US" dirty="0" smtClean="0"/>
              <a:t>The </a:t>
            </a:r>
            <a:r>
              <a:rPr lang="en-GB" altLang="en-US" dirty="0"/>
              <a:t>higher the LL, the better the model fits the data.</a:t>
            </a:r>
          </a:p>
          <a:p>
            <a:pPr>
              <a:lnSpc>
                <a:spcPct val="100000"/>
              </a:lnSpc>
            </a:pPr>
            <a:r>
              <a:rPr lang="en-GB" dirty="0"/>
              <a:t>Difference between -2LL for two </a:t>
            </a:r>
            <a:r>
              <a:rPr lang="en-GB" b="1" dirty="0">
                <a:solidFill>
                  <a:schemeClr val="accent4"/>
                </a:solidFill>
              </a:rPr>
              <a:t>nested</a:t>
            </a:r>
            <a:r>
              <a:rPr lang="en-GB" dirty="0"/>
              <a:t> models can be tested</a:t>
            </a:r>
          </a:p>
          <a:p>
            <a:pPr lvl="1">
              <a:lnSpc>
                <a:spcPct val="100000"/>
              </a:lnSpc>
            </a:pPr>
            <a:r>
              <a:rPr lang="en-GB" dirty="0"/>
              <a:t>The difference </a:t>
            </a:r>
            <a:r>
              <a:rPr lang="en-GB" dirty="0" smtClean="0"/>
              <a:t>follows </a:t>
            </a:r>
            <a:r>
              <a:rPr lang="en-GB" dirty="0"/>
              <a:t>a </a:t>
            </a:r>
            <a:r>
              <a:rPr lang="en-GB" b="1" dirty="0">
                <a:solidFill>
                  <a:schemeClr val="accent4"/>
                </a:solidFill>
              </a:rPr>
              <a:t>Chi-squared distribution</a:t>
            </a:r>
            <a:r>
              <a:rPr lang="en-GB" dirty="0"/>
              <a:t>	</a:t>
            </a:r>
          </a:p>
          <a:p>
            <a:pPr lvl="1">
              <a:lnSpc>
                <a:spcPct val="100000"/>
              </a:lnSpc>
            </a:pPr>
            <a:r>
              <a:rPr lang="en-GB" b="1" dirty="0">
                <a:solidFill>
                  <a:schemeClr val="accent4"/>
                </a:solidFill>
              </a:rPr>
              <a:t>Degrees of freedom </a:t>
            </a:r>
            <a:r>
              <a:rPr lang="en-GB" dirty="0"/>
              <a:t>is </a:t>
            </a:r>
            <a:r>
              <a:rPr lang="en-GB" dirty="0" smtClean="0"/>
              <a:t>the difference in the </a:t>
            </a:r>
            <a:r>
              <a:rPr lang="en-GB" dirty="0"/>
              <a:t>number of parameters in </a:t>
            </a:r>
            <a:r>
              <a:rPr lang="en-GB" dirty="0" smtClean="0"/>
              <a:t>each model</a:t>
            </a:r>
            <a:endParaRPr lang="en-GB" dirty="0"/>
          </a:p>
          <a:p>
            <a:pPr lvl="1">
              <a:lnSpc>
                <a:spcPct val="100000"/>
              </a:lnSpc>
            </a:pPr>
            <a:r>
              <a:rPr lang="en-GB" dirty="0" smtClean="0"/>
              <a:t>The </a:t>
            </a:r>
            <a:r>
              <a:rPr lang="en-GB" dirty="0"/>
              <a:t>more complicated </a:t>
            </a:r>
            <a:r>
              <a:rPr lang="en-GB" dirty="0" smtClean="0"/>
              <a:t>model </a:t>
            </a:r>
            <a:r>
              <a:rPr lang="en-GB" dirty="0"/>
              <a:t>always has a smaller -2LL but is this reduction </a:t>
            </a:r>
            <a:r>
              <a:rPr lang="en-GB" b="1" dirty="0">
                <a:solidFill>
                  <a:schemeClr val="accent4"/>
                </a:solidFill>
              </a:rPr>
              <a:t>significant</a:t>
            </a:r>
            <a:r>
              <a:rPr lang="en-GB" dirty="0"/>
              <a:t>?</a:t>
            </a:r>
          </a:p>
          <a:p>
            <a:pPr>
              <a:lnSpc>
                <a:spcPct val="100000"/>
              </a:lnSpc>
            </a:pPr>
            <a:r>
              <a:rPr lang="en-GB" dirty="0"/>
              <a:t>Particularly useful for dummy-variables with more than two categories</a:t>
            </a:r>
            <a:r>
              <a:rPr lang="en-GB" dirty="0" smtClean="0"/>
              <a:t>.</a:t>
            </a:r>
            <a:endParaRPr lang="en-GB" dirty="0"/>
          </a:p>
        </p:txBody>
      </p:sp>
    </p:spTree>
    <p:extLst>
      <p:ext uri="{BB962C8B-B14F-4D97-AF65-F5344CB8AC3E}">
        <p14:creationId xmlns:p14="http://schemas.microsoft.com/office/powerpoint/2010/main" val="3159271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Likelihood ratio test</a:t>
            </a:r>
            <a:endParaRPr lang="en-GB" dirty="0"/>
          </a:p>
        </p:txBody>
      </p:sp>
      <p:sp>
        <p:nvSpPr>
          <p:cNvPr id="3" name="Content Placeholder 2"/>
          <p:cNvSpPr>
            <a:spLocks noGrp="1"/>
          </p:cNvSpPr>
          <p:nvPr>
            <p:ph idx="1"/>
          </p:nvPr>
        </p:nvSpPr>
        <p:spPr/>
        <p:txBody>
          <a:bodyPr>
            <a:normAutofit/>
          </a:bodyPr>
          <a:lstStyle/>
          <a:p>
            <a:r>
              <a:rPr lang="en-GB" altLang="en-US" dirty="0"/>
              <a:t>Let’s compare two models of having had assistance in last birth:</a:t>
            </a:r>
          </a:p>
          <a:p>
            <a:pPr lvl="1"/>
            <a:r>
              <a:rPr lang="en-GB" altLang="en-US" sz="2800" b="1" i="1" dirty="0">
                <a:solidFill>
                  <a:srgbClr val="C00000"/>
                </a:solidFill>
              </a:rPr>
              <a:t>Model 1:</a:t>
            </a:r>
            <a:r>
              <a:rPr lang="en-GB" altLang="en-US" sz="2800" i="1" dirty="0"/>
              <a:t> Number of children </a:t>
            </a:r>
            <a:r>
              <a:rPr lang="en-GB" altLang="en-US" sz="2800" dirty="0"/>
              <a:t>as the only explanatory variable.</a:t>
            </a:r>
          </a:p>
          <a:p>
            <a:pPr lvl="1"/>
            <a:r>
              <a:rPr lang="en-GB" altLang="en-US" sz="2800" b="1" i="1" dirty="0">
                <a:solidFill>
                  <a:srgbClr val="C00000"/>
                </a:solidFill>
              </a:rPr>
              <a:t>Model 2:</a:t>
            </a:r>
            <a:r>
              <a:rPr lang="en-GB" altLang="en-US" sz="2800" i="1" dirty="0">
                <a:solidFill>
                  <a:srgbClr val="C00000"/>
                </a:solidFill>
              </a:rPr>
              <a:t> </a:t>
            </a:r>
            <a:r>
              <a:rPr lang="en-GB" altLang="en-US" sz="2800" i="1" dirty="0"/>
              <a:t>Number of children</a:t>
            </a:r>
            <a:r>
              <a:rPr lang="en-GB" altLang="en-US" sz="2800" dirty="0"/>
              <a:t> and </a:t>
            </a:r>
            <a:r>
              <a:rPr lang="en-GB" altLang="en-US" sz="2800" i="1" dirty="0"/>
              <a:t>Wealth</a:t>
            </a:r>
            <a:r>
              <a:rPr lang="en-GB" altLang="en-US" sz="2800" dirty="0"/>
              <a:t> as explanatory </a:t>
            </a:r>
            <a:r>
              <a:rPr lang="en-GB" altLang="en-US" sz="2800" dirty="0" smtClean="0"/>
              <a:t>variables.</a:t>
            </a:r>
            <a:endParaRPr lang="en-GB" altLang="en-US" sz="2800" dirty="0"/>
          </a:p>
          <a:p>
            <a:r>
              <a:rPr lang="en-GB" altLang="en-US" sz="3000" dirty="0"/>
              <a:t>We can compare any two models so long as one is nested in the other. In this case Model 1 is nested in Model 2</a:t>
            </a:r>
            <a:r>
              <a:rPr lang="en-GB" altLang="en-US" sz="3000" dirty="0" smtClean="0"/>
              <a:t>.</a:t>
            </a:r>
          </a:p>
          <a:p>
            <a:pPr lvl="1"/>
            <a:r>
              <a:rPr lang="en-GB" altLang="en-US" sz="2600" b="1" dirty="0"/>
              <a:t>H0: </a:t>
            </a:r>
            <a:r>
              <a:rPr lang="en-GB" altLang="en-US" sz="2600" dirty="0"/>
              <a:t>No difference between the </a:t>
            </a:r>
            <a:r>
              <a:rPr lang="en-GB" altLang="en-US" sz="2600" dirty="0" smtClean="0"/>
              <a:t>models.</a:t>
            </a:r>
          </a:p>
          <a:p>
            <a:pPr lvl="1"/>
            <a:r>
              <a:rPr lang="en-GB" altLang="en-US" sz="2600" b="1" dirty="0"/>
              <a:t>H1:</a:t>
            </a:r>
            <a:r>
              <a:rPr lang="en-GB" altLang="en-US" sz="2600" dirty="0"/>
              <a:t> There is a difference between the models </a:t>
            </a:r>
          </a:p>
        </p:txBody>
      </p:sp>
    </p:spTree>
    <p:extLst>
      <p:ext uri="{BB962C8B-B14F-4D97-AF65-F5344CB8AC3E}">
        <p14:creationId xmlns:p14="http://schemas.microsoft.com/office/powerpoint/2010/main" val="3119052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Likelihood Ratio Test: calculating by hand</a:t>
            </a:r>
          </a:p>
        </p:txBody>
      </p:sp>
      <p:sp>
        <p:nvSpPr>
          <p:cNvPr id="3" name="Content Placeholder 2"/>
          <p:cNvSpPr>
            <a:spLocks noGrp="1"/>
          </p:cNvSpPr>
          <p:nvPr>
            <p:ph idx="1"/>
          </p:nvPr>
        </p:nvSpPr>
        <p:spPr/>
        <p:txBody>
          <a:bodyPr/>
          <a:lstStyle/>
          <a:p>
            <a:r>
              <a:rPr lang="en-GB" dirty="0"/>
              <a:t>Model 1 (number of children only) </a:t>
            </a:r>
          </a:p>
          <a:p>
            <a:pPr marL="457200" lvl="1" indent="0">
              <a:buNone/>
            </a:pPr>
            <a:r>
              <a:rPr lang="en-GB" dirty="0"/>
              <a:t>LL = -1410.12		-2LL = -2* (-1410.12) = </a:t>
            </a:r>
            <a:r>
              <a:rPr lang="en-GB" b="1" dirty="0">
                <a:solidFill>
                  <a:schemeClr val="accent4"/>
                </a:solidFill>
              </a:rPr>
              <a:t>2820.24</a:t>
            </a:r>
          </a:p>
          <a:p>
            <a:r>
              <a:rPr lang="en-GB" dirty="0"/>
              <a:t>Model 2 (both variables included) </a:t>
            </a:r>
          </a:p>
          <a:p>
            <a:pPr marL="457200" lvl="1" indent="0">
              <a:buNone/>
            </a:pPr>
            <a:r>
              <a:rPr lang="en-GB" dirty="0"/>
              <a:t>LL = -1142.94		-2LL = -2* (-1142.94) = </a:t>
            </a:r>
            <a:r>
              <a:rPr lang="en-GB" b="1" dirty="0">
                <a:solidFill>
                  <a:schemeClr val="accent4"/>
                </a:solidFill>
              </a:rPr>
              <a:t>2285.88</a:t>
            </a:r>
          </a:p>
          <a:p>
            <a:endParaRPr lang="en-GB" dirty="0"/>
          </a:p>
          <a:p>
            <a:r>
              <a:rPr lang="en-GB" dirty="0"/>
              <a:t>Likelihood Ratio Test statistic = 2820.24 – 2285.88 = </a:t>
            </a:r>
            <a:r>
              <a:rPr lang="en-GB" b="1" dirty="0">
                <a:solidFill>
                  <a:schemeClr val="accent4"/>
                </a:solidFill>
              </a:rPr>
              <a:t>534.36</a:t>
            </a:r>
          </a:p>
          <a:p>
            <a:r>
              <a:rPr lang="en-GB" dirty="0" smtClean="0"/>
              <a:t>4 </a:t>
            </a:r>
            <a:r>
              <a:rPr lang="en-GB" dirty="0" err="1" smtClean="0"/>
              <a:t>d.f.</a:t>
            </a:r>
            <a:r>
              <a:rPr lang="en-GB" dirty="0" smtClean="0"/>
              <a:t> (wealth has 5 categories, 1 ref.) </a:t>
            </a:r>
            <a:r>
              <a:rPr lang="en-GB" dirty="0" smtClean="0">
                <a:sym typeface="Wingdings" panose="05000000000000000000" pitchFamily="2" charset="2"/>
              </a:rPr>
              <a:t> </a:t>
            </a:r>
            <a:r>
              <a:rPr lang="en-GB" b="1" dirty="0" smtClean="0">
                <a:solidFill>
                  <a:schemeClr val="accent4"/>
                </a:solidFill>
                <a:sym typeface="Wingdings" panose="05000000000000000000" pitchFamily="2" charset="2"/>
              </a:rPr>
              <a:t>p&lt;0.001</a:t>
            </a:r>
            <a:endParaRPr lang="en-GB" b="1" dirty="0">
              <a:solidFill>
                <a:schemeClr val="accent4"/>
              </a:solidFill>
            </a:endParaRPr>
          </a:p>
        </p:txBody>
      </p:sp>
    </p:spTree>
    <p:extLst>
      <p:ext uri="{BB962C8B-B14F-4D97-AF65-F5344CB8AC3E}">
        <p14:creationId xmlns:p14="http://schemas.microsoft.com/office/powerpoint/2010/main" val="2574802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Summary of model selection</a:t>
            </a:r>
            <a:endParaRPr lang="en-GB" b="1" dirty="0"/>
          </a:p>
        </p:txBody>
      </p:sp>
      <p:sp>
        <p:nvSpPr>
          <p:cNvPr id="3" name="Content Placeholder 2"/>
          <p:cNvSpPr>
            <a:spLocks noGrp="1"/>
          </p:cNvSpPr>
          <p:nvPr>
            <p:ph type="body" sz="quarter" idx="10"/>
          </p:nvPr>
        </p:nvSpPr>
        <p:spPr>
          <a:xfrm>
            <a:off x="363254" y="2143125"/>
            <a:ext cx="11108055" cy="4094759"/>
          </a:xfrm>
        </p:spPr>
        <p:txBody>
          <a:bodyPr>
            <a:normAutofit/>
          </a:bodyPr>
          <a:lstStyle/>
          <a:p>
            <a:r>
              <a:rPr lang="en-GB" sz="2800" b="1" dirty="0">
                <a:solidFill>
                  <a:srgbClr val="FF0000"/>
                </a:solidFill>
              </a:rPr>
              <a:t>Likelihood ratio test</a:t>
            </a:r>
            <a:r>
              <a:rPr lang="en-GB" sz="2800" dirty="0"/>
              <a:t> is the most important tool for comparing models.</a:t>
            </a:r>
          </a:p>
          <a:p>
            <a:r>
              <a:rPr lang="en-GB" sz="2800" b="1" dirty="0">
                <a:solidFill>
                  <a:srgbClr val="0070C0"/>
                </a:solidFill>
              </a:rPr>
              <a:t>Wald test</a:t>
            </a:r>
            <a:r>
              <a:rPr lang="en-GB" sz="2800" dirty="0"/>
              <a:t> can be used to get information of statistical significance of individual covariates.</a:t>
            </a:r>
          </a:p>
          <a:p>
            <a:r>
              <a:rPr lang="en-GB" sz="2800" dirty="0" smtClean="0"/>
              <a:t>Let </a:t>
            </a:r>
            <a:r>
              <a:rPr lang="en-GB" sz="2800" b="1" dirty="0">
                <a:solidFill>
                  <a:srgbClr val="0070C0"/>
                </a:solidFill>
              </a:rPr>
              <a:t>theory &amp; previous research</a:t>
            </a:r>
            <a:r>
              <a:rPr lang="en-GB" sz="2800" b="1" dirty="0"/>
              <a:t> </a:t>
            </a:r>
            <a:r>
              <a:rPr lang="en-GB" sz="2800" dirty="0"/>
              <a:t>guide you in selecting which variables an in which order to include them in the model.</a:t>
            </a:r>
            <a:endParaRPr lang="en-GB" sz="2800" dirty="0"/>
          </a:p>
        </p:txBody>
      </p:sp>
    </p:spTree>
    <p:extLst>
      <p:ext uri="{BB962C8B-B14F-4D97-AF65-F5344CB8AC3E}">
        <p14:creationId xmlns:p14="http://schemas.microsoft.com/office/powerpoint/2010/main" val="5072834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Text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75803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r>
              <a:rPr lang="en-GB" altLang="en-US" dirty="0"/>
              <a:t>Multiple logistic regression</a:t>
            </a:r>
          </a:p>
          <a:p>
            <a:r>
              <a:rPr lang="en-GB" altLang="en-US" dirty="0"/>
              <a:t>Model selection</a:t>
            </a:r>
          </a:p>
          <a:p>
            <a:r>
              <a:rPr lang="en-GB" altLang="en-US" dirty="0"/>
              <a:t>Wald-tests</a:t>
            </a:r>
          </a:p>
          <a:p>
            <a:r>
              <a:rPr lang="en-GB" altLang="en-US" dirty="0"/>
              <a:t>Likelihood ratio test</a:t>
            </a:r>
            <a:endParaRPr lang="en-GB" altLang="en-US" dirty="0"/>
          </a:p>
        </p:txBody>
      </p:sp>
    </p:spTree>
    <p:extLst>
      <p:ext uri="{BB962C8B-B14F-4D97-AF65-F5344CB8AC3E}">
        <p14:creationId xmlns:p14="http://schemas.microsoft.com/office/powerpoint/2010/main" val="636735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Multiple logistic regression</a:t>
            </a:r>
          </a:p>
        </p:txBody>
      </p:sp>
      <p:sp>
        <p:nvSpPr>
          <p:cNvPr id="3" name="Content Placeholder 2"/>
          <p:cNvSpPr>
            <a:spLocks noGrp="1"/>
          </p:cNvSpPr>
          <p:nvPr>
            <p:ph idx="1"/>
          </p:nvPr>
        </p:nvSpPr>
        <p:spPr/>
        <p:txBody>
          <a:bodyPr/>
          <a:lstStyle/>
          <a:p>
            <a:r>
              <a:rPr lang="en-GB" dirty="0" smtClean="0"/>
              <a:t>We can </a:t>
            </a:r>
            <a:r>
              <a:rPr lang="en-GB" dirty="0"/>
              <a:t>add more than one explanatory variable to the </a:t>
            </a:r>
            <a:r>
              <a:rPr lang="en-GB" dirty="0" smtClean="0"/>
              <a:t>binary logistic regression model</a:t>
            </a:r>
            <a:endParaRPr lang="en-GB" dirty="0"/>
          </a:p>
          <a:p>
            <a:r>
              <a:rPr lang="en-GB" dirty="0" smtClean="0"/>
              <a:t>The </a:t>
            </a:r>
            <a:r>
              <a:rPr lang="en-GB" dirty="0"/>
              <a:t>interpretation of the coefficients is conducted while </a:t>
            </a:r>
            <a:r>
              <a:rPr lang="en-GB" b="1" dirty="0"/>
              <a:t>‘controlling for’</a:t>
            </a:r>
            <a:r>
              <a:rPr lang="en-GB" dirty="0"/>
              <a:t> or </a:t>
            </a:r>
            <a:r>
              <a:rPr lang="en-GB" b="1" dirty="0"/>
              <a:t>‘holding constant’ </a:t>
            </a:r>
            <a:r>
              <a:rPr lang="en-GB" dirty="0"/>
              <a:t>the other coefficients.</a:t>
            </a:r>
          </a:p>
          <a:p>
            <a:r>
              <a:rPr lang="en-GB" dirty="0"/>
              <a:t>Interpretation can be made in </a:t>
            </a:r>
            <a:r>
              <a:rPr lang="en-GB" b="1" dirty="0"/>
              <a:t>log-odds scale</a:t>
            </a:r>
            <a:r>
              <a:rPr lang="en-GB" dirty="0"/>
              <a:t>, as </a:t>
            </a:r>
            <a:r>
              <a:rPr lang="en-GB" b="1" dirty="0"/>
              <a:t>odds</a:t>
            </a:r>
            <a:r>
              <a:rPr lang="en-GB" dirty="0"/>
              <a:t> or as </a:t>
            </a:r>
            <a:r>
              <a:rPr lang="en-GB" b="1" dirty="0"/>
              <a:t>predicted probabilities</a:t>
            </a:r>
            <a:r>
              <a:rPr lang="en-GB" dirty="0"/>
              <a:t>, like before</a:t>
            </a:r>
          </a:p>
          <a:p>
            <a:endParaRPr lang="en-GB" dirty="0"/>
          </a:p>
        </p:txBody>
      </p:sp>
    </p:spTree>
    <p:extLst>
      <p:ext uri="{BB962C8B-B14F-4D97-AF65-F5344CB8AC3E}">
        <p14:creationId xmlns:p14="http://schemas.microsoft.com/office/powerpoint/2010/main" val="380482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Assistance at birth</a:t>
            </a:r>
          </a:p>
        </p:txBody>
      </p:sp>
      <p:sp>
        <p:nvSpPr>
          <p:cNvPr id="3" name="Content Placeholder 2"/>
          <p:cNvSpPr>
            <a:spLocks noGrp="1"/>
          </p:cNvSpPr>
          <p:nvPr>
            <p:ph idx="1"/>
          </p:nvPr>
        </p:nvSpPr>
        <p:spPr/>
        <p:txBody>
          <a:bodyPr/>
          <a:lstStyle/>
          <a:p>
            <a:pPr marL="0" indent="0">
              <a:buNone/>
            </a:pPr>
            <a:r>
              <a:rPr lang="en-GB" dirty="0"/>
              <a:t>Which characteristics are associated with having received assistance from a health care professional at last birth in Ghana in 2008? </a:t>
            </a:r>
          </a:p>
          <a:p>
            <a:r>
              <a:rPr lang="en-GB" dirty="0"/>
              <a:t>Following characteristics of the mother are studied:</a:t>
            </a:r>
          </a:p>
          <a:p>
            <a:pPr lvl="1"/>
            <a:r>
              <a:rPr lang="en-GB" dirty="0"/>
              <a:t>Quintile of wealth (1=poorest to 5=richest)</a:t>
            </a:r>
          </a:p>
          <a:p>
            <a:pPr lvl="1"/>
            <a:r>
              <a:rPr lang="en-GB" dirty="0"/>
              <a:t>Total number of children</a:t>
            </a:r>
          </a:p>
          <a:p>
            <a:pPr lvl="1"/>
            <a:r>
              <a:rPr lang="en-GB" dirty="0"/>
              <a:t>Place of residence (urban/rural)</a:t>
            </a:r>
          </a:p>
          <a:p>
            <a:pPr lvl="1"/>
            <a:r>
              <a:rPr lang="en-GB" dirty="0"/>
              <a:t>Education (None, primary, secondary or higher)</a:t>
            </a:r>
          </a:p>
          <a:p>
            <a:endParaRPr lang="en-GB" dirty="0"/>
          </a:p>
        </p:txBody>
      </p:sp>
    </p:spTree>
    <p:extLst>
      <p:ext uri="{BB962C8B-B14F-4D97-AF65-F5344CB8AC3E}">
        <p14:creationId xmlns:p14="http://schemas.microsoft.com/office/powerpoint/2010/main" val="1402515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Descriptive statistics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3055227"/>
              </p:ext>
            </p:extLst>
          </p:nvPr>
        </p:nvGraphicFramePr>
        <p:xfrm>
          <a:off x="910431" y="2460626"/>
          <a:ext cx="9598869" cy="3235960"/>
        </p:xfrm>
        <a:graphic>
          <a:graphicData uri="http://schemas.openxmlformats.org/drawingml/2006/table">
            <a:tbl>
              <a:tblPr firstRow="1" bandRow="1">
                <a:tableStyleId>{21E4AEA4-8DFA-4A89-87EB-49C32662AFE0}</a:tableStyleId>
              </a:tblPr>
              <a:tblGrid>
                <a:gridCol w="2709069">
                  <a:extLst>
                    <a:ext uri="{9D8B030D-6E8A-4147-A177-3AD203B41FA5}">
                      <a16:colId xmlns:a16="http://schemas.microsoft.com/office/drawing/2014/main" val="2691725564"/>
                    </a:ext>
                  </a:extLst>
                </a:gridCol>
                <a:gridCol w="2340000">
                  <a:extLst>
                    <a:ext uri="{9D8B030D-6E8A-4147-A177-3AD203B41FA5}">
                      <a16:colId xmlns:a16="http://schemas.microsoft.com/office/drawing/2014/main" val="1575583374"/>
                    </a:ext>
                  </a:extLst>
                </a:gridCol>
                <a:gridCol w="2209800">
                  <a:extLst>
                    <a:ext uri="{9D8B030D-6E8A-4147-A177-3AD203B41FA5}">
                      <a16:colId xmlns:a16="http://schemas.microsoft.com/office/drawing/2014/main" val="752489266"/>
                    </a:ext>
                  </a:extLst>
                </a:gridCol>
                <a:gridCol w="2340000">
                  <a:extLst>
                    <a:ext uri="{9D8B030D-6E8A-4147-A177-3AD203B41FA5}">
                      <a16:colId xmlns:a16="http://schemas.microsoft.com/office/drawing/2014/main" val="3231480654"/>
                    </a:ext>
                  </a:extLst>
                </a:gridCol>
              </a:tblGrid>
              <a:tr h="370840">
                <a:tc>
                  <a:txBody>
                    <a:bodyPr/>
                    <a:lstStyle/>
                    <a:p>
                      <a:r>
                        <a:rPr lang="en-GB" dirty="0" smtClean="0"/>
                        <a:t>Variable</a:t>
                      </a:r>
                      <a:endParaRPr lang="en-GB" b="1" dirty="0"/>
                    </a:p>
                  </a:txBody>
                  <a:tcPr/>
                </a:tc>
                <a:tc>
                  <a:txBody>
                    <a:bodyPr/>
                    <a:lstStyle/>
                    <a:p>
                      <a:r>
                        <a:rPr lang="en-GB" dirty="0" smtClean="0"/>
                        <a:t>% or mean (N)</a:t>
                      </a:r>
                      <a:endParaRPr lang="en-GB" dirty="0"/>
                    </a:p>
                  </a:txBody>
                  <a:tcPr>
                    <a:lnR w="12700" cap="flat" cmpd="sng" algn="ctr">
                      <a:solidFill>
                        <a:schemeClr val="tx1"/>
                      </a:solidFill>
                      <a:prstDash val="solid"/>
                      <a:round/>
                      <a:headEnd type="none" w="med" len="med"/>
                      <a:tailEnd type="none" w="med" len="med"/>
                    </a:lnR>
                  </a:tcPr>
                </a:tc>
                <a:tc>
                  <a:txBody>
                    <a:bodyPr/>
                    <a:lstStyle/>
                    <a:p>
                      <a:r>
                        <a:rPr lang="en-GB" dirty="0" smtClean="0"/>
                        <a:t>Variable</a:t>
                      </a:r>
                      <a:endParaRPr lang="en-GB" b="1" dirty="0"/>
                    </a:p>
                  </a:txBody>
                  <a:tcPr>
                    <a:lnL w="12700" cap="flat" cmpd="sng" algn="ctr">
                      <a:solidFill>
                        <a:schemeClr val="tx1"/>
                      </a:solidFill>
                      <a:prstDash val="solid"/>
                      <a:round/>
                      <a:headEnd type="none" w="med" len="med"/>
                      <a:tailEnd type="none" w="med" len="med"/>
                    </a:lnL>
                  </a:tcPr>
                </a:tc>
                <a:tc>
                  <a:txBody>
                    <a:bodyPr/>
                    <a:lstStyle/>
                    <a:p>
                      <a:r>
                        <a:rPr lang="en-GB" dirty="0" smtClean="0"/>
                        <a:t>% or mean (N)</a:t>
                      </a:r>
                      <a:endParaRPr lang="en-GB" dirty="0"/>
                    </a:p>
                  </a:txBody>
                  <a:tcPr/>
                </a:tc>
                <a:extLst>
                  <a:ext uri="{0D108BD9-81ED-4DB2-BD59-A6C34878D82A}">
                    <a16:rowId xmlns:a16="http://schemas.microsoft.com/office/drawing/2014/main" val="1775213400"/>
                  </a:ext>
                </a:extLst>
              </a:tr>
              <a:tr h="370840">
                <a:tc>
                  <a:txBody>
                    <a:bodyPr/>
                    <a:lstStyle/>
                    <a:p>
                      <a:r>
                        <a:rPr lang="en-GB" b="1" dirty="0" smtClean="0"/>
                        <a:t>Health</a:t>
                      </a:r>
                      <a:r>
                        <a:rPr lang="en-GB" b="1" baseline="0" dirty="0" smtClean="0"/>
                        <a:t> professional present at birth</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58.07% (1245)</a:t>
                      </a:r>
                      <a:endParaRPr lang="en-GB"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tcPr>
                </a:tc>
                <a:tc>
                  <a:txBody>
                    <a:bodyPr/>
                    <a:lstStyle/>
                    <a:p>
                      <a:endParaRPr lang="en-GB" dirty="0"/>
                    </a:p>
                  </a:txBody>
                  <a:tcPr/>
                </a:tc>
                <a:extLst>
                  <a:ext uri="{0D108BD9-81ED-4DB2-BD59-A6C34878D82A}">
                    <a16:rowId xmlns:a16="http://schemas.microsoft.com/office/drawing/2014/main" val="1237936377"/>
                  </a:ext>
                </a:extLst>
              </a:tr>
              <a:tr h="370840">
                <a:tc>
                  <a:txBody>
                    <a:bodyPr/>
                    <a:lstStyle/>
                    <a:p>
                      <a:r>
                        <a:rPr lang="en-GB" b="1" dirty="0" smtClean="0"/>
                        <a:t>Number of children</a:t>
                      </a:r>
                      <a:endParaRPr lang="en-GB"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Mean</a:t>
                      </a:r>
                      <a:r>
                        <a:rPr lang="en-GB" baseline="0" dirty="0" smtClean="0"/>
                        <a:t> </a:t>
                      </a:r>
                      <a:r>
                        <a:rPr lang="en-GB" dirty="0" smtClean="0"/>
                        <a:t>3.48 (2144)</a:t>
                      </a:r>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b="1" dirty="0" smtClean="0"/>
                        <a:t>Wealth: poorest</a:t>
                      </a:r>
                      <a:endParaRPr lang="en-GB" b="1" dirty="0"/>
                    </a:p>
                  </a:txBody>
                  <a:tcPr>
                    <a:lnL w="12700" cap="flat" cmpd="sng" algn="ctr">
                      <a:solidFill>
                        <a:schemeClr val="tx1"/>
                      </a:solidFill>
                      <a:prstDash val="solid"/>
                      <a:round/>
                      <a:headEnd type="none" w="med" len="med"/>
                      <a:tailEnd type="none" w="med" len="med"/>
                    </a:lnL>
                  </a:tcPr>
                </a:tc>
                <a:tc>
                  <a:txBody>
                    <a:bodyPr/>
                    <a:lstStyle/>
                    <a:p>
                      <a:pPr algn="r"/>
                      <a:r>
                        <a:rPr lang="en-GB" dirty="0" smtClean="0"/>
                        <a:t>29.52% (633)</a:t>
                      </a:r>
                      <a:endParaRPr lang="en-GB" dirty="0"/>
                    </a:p>
                  </a:txBody>
                  <a:tcPr/>
                </a:tc>
                <a:extLst>
                  <a:ext uri="{0D108BD9-81ED-4DB2-BD59-A6C34878D82A}">
                    <a16:rowId xmlns:a16="http://schemas.microsoft.com/office/drawing/2014/main" val="3286033699"/>
                  </a:ext>
                </a:extLst>
              </a:tr>
              <a:tr h="370840">
                <a:tc>
                  <a:txBody>
                    <a:bodyPr/>
                    <a:lstStyle/>
                    <a:p>
                      <a:r>
                        <a:rPr lang="en-GB" b="1" dirty="0" smtClean="0"/>
                        <a:t>Urban residence</a:t>
                      </a:r>
                      <a:endParaRPr lang="en-GB"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35.59%</a:t>
                      </a:r>
                      <a:r>
                        <a:rPr lang="en-GB" baseline="0" dirty="0" smtClean="0"/>
                        <a:t> (763)</a:t>
                      </a:r>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b="1" dirty="0" smtClean="0"/>
                        <a:t>Wealth: poorer</a:t>
                      </a:r>
                      <a:endParaRPr lang="en-GB" b="1" dirty="0"/>
                    </a:p>
                  </a:txBody>
                  <a:tcPr>
                    <a:lnL w="12700" cap="flat" cmpd="sng" algn="ctr">
                      <a:solidFill>
                        <a:schemeClr val="tx1"/>
                      </a:solidFill>
                      <a:prstDash val="solid"/>
                      <a:round/>
                      <a:headEnd type="none" w="med" len="med"/>
                      <a:tailEnd type="none" w="med" len="med"/>
                    </a:lnL>
                  </a:tcPr>
                </a:tc>
                <a:tc>
                  <a:txBody>
                    <a:bodyPr/>
                    <a:lstStyle/>
                    <a:p>
                      <a:pPr algn="r"/>
                      <a:r>
                        <a:rPr lang="en-GB" dirty="0" smtClean="0"/>
                        <a:t>21.97%</a:t>
                      </a:r>
                      <a:r>
                        <a:rPr lang="en-GB" baseline="0" dirty="0" smtClean="0"/>
                        <a:t> (471)</a:t>
                      </a:r>
                      <a:endParaRPr lang="en-GB" dirty="0"/>
                    </a:p>
                  </a:txBody>
                  <a:tcPr/>
                </a:tc>
                <a:extLst>
                  <a:ext uri="{0D108BD9-81ED-4DB2-BD59-A6C34878D82A}">
                    <a16:rowId xmlns:a16="http://schemas.microsoft.com/office/drawing/2014/main" val="4095179695"/>
                  </a:ext>
                </a:extLst>
              </a:tr>
              <a:tr h="370840">
                <a:tc>
                  <a:txBody>
                    <a:bodyPr/>
                    <a:lstStyle/>
                    <a:p>
                      <a:r>
                        <a:rPr lang="en-GB" b="1" dirty="0" smtClean="0"/>
                        <a:t>No education</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36.01% (772)</a:t>
                      </a:r>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GB" b="1" dirty="0" smtClean="0"/>
                        <a:t>Wealth: middle</a:t>
                      </a:r>
                      <a:endParaRPr lang="en-GB" b="1" dirty="0"/>
                    </a:p>
                  </a:txBody>
                  <a:tcPr>
                    <a:lnL w="12700" cap="flat" cmpd="sng" algn="ctr">
                      <a:solidFill>
                        <a:schemeClr val="tx1"/>
                      </a:solidFill>
                      <a:prstDash val="solid"/>
                      <a:round/>
                      <a:headEnd type="none" w="med" len="med"/>
                      <a:tailEnd type="none" w="med" len="med"/>
                    </a:lnL>
                  </a:tcPr>
                </a:tc>
                <a:tc>
                  <a:txBody>
                    <a:bodyPr/>
                    <a:lstStyle/>
                    <a:p>
                      <a:pPr algn="r"/>
                      <a:r>
                        <a:rPr lang="en-GB" dirty="0" smtClean="0"/>
                        <a:t>17.49% (375)</a:t>
                      </a:r>
                      <a:endParaRPr lang="en-GB" dirty="0"/>
                    </a:p>
                  </a:txBody>
                  <a:tcPr/>
                </a:tc>
                <a:extLst>
                  <a:ext uri="{0D108BD9-81ED-4DB2-BD59-A6C34878D82A}">
                    <a16:rowId xmlns:a16="http://schemas.microsoft.com/office/drawing/2014/main" val="2230267751"/>
                  </a:ext>
                </a:extLst>
              </a:tr>
              <a:tr h="370840">
                <a:tc>
                  <a:txBody>
                    <a:bodyPr/>
                    <a:lstStyle/>
                    <a:p>
                      <a:r>
                        <a:rPr lang="en-GB" b="1" dirty="0" smtClean="0"/>
                        <a:t>Primary</a:t>
                      </a:r>
                      <a:r>
                        <a:rPr lang="en-GB" b="1" baseline="0" dirty="0" smtClean="0"/>
                        <a:t> education</a:t>
                      </a:r>
                      <a:endParaRPr lang="en-GB" b="1" dirty="0"/>
                    </a:p>
                  </a:txBody>
                  <a:tcPr/>
                </a:tc>
                <a:tc>
                  <a:txBody>
                    <a:bodyPr/>
                    <a:lstStyle/>
                    <a:p>
                      <a:pPr algn="r"/>
                      <a:r>
                        <a:rPr lang="en-GB" dirty="0" smtClean="0"/>
                        <a:t>23.69%</a:t>
                      </a:r>
                      <a:r>
                        <a:rPr lang="en-GB" baseline="0" dirty="0" smtClean="0"/>
                        <a:t> (508)</a:t>
                      </a:r>
                      <a:endParaRPr lang="en-GB" dirty="0"/>
                    </a:p>
                  </a:txBody>
                  <a:tcPr>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Wealth: richer</a:t>
                      </a:r>
                    </a:p>
                  </a:txBody>
                  <a:tcPr>
                    <a:lnL w="12700" cap="flat" cmpd="sng" algn="ctr">
                      <a:solidFill>
                        <a:schemeClr val="tx1"/>
                      </a:solidFill>
                      <a:prstDash val="solid"/>
                      <a:round/>
                      <a:headEnd type="none" w="med" len="med"/>
                      <a:tailEnd type="none" w="med" len="med"/>
                    </a:lnL>
                  </a:tcPr>
                </a:tc>
                <a:tc>
                  <a:txBody>
                    <a:bodyPr/>
                    <a:lstStyle/>
                    <a:p>
                      <a:pPr algn="r"/>
                      <a:r>
                        <a:rPr lang="en-GB" dirty="0" smtClean="0"/>
                        <a:t>18.19% (390)</a:t>
                      </a:r>
                      <a:endParaRPr lang="en-GB" dirty="0"/>
                    </a:p>
                  </a:txBody>
                  <a:tcPr/>
                </a:tc>
                <a:extLst>
                  <a:ext uri="{0D108BD9-81ED-4DB2-BD59-A6C34878D82A}">
                    <a16:rowId xmlns:a16="http://schemas.microsoft.com/office/drawing/2014/main" val="1658482102"/>
                  </a:ext>
                </a:extLst>
              </a:tr>
              <a:tr h="370840">
                <a:tc>
                  <a:txBody>
                    <a:bodyPr/>
                    <a:lstStyle/>
                    <a:p>
                      <a:r>
                        <a:rPr lang="en-GB" b="1" dirty="0" smtClean="0"/>
                        <a:t>Secondary</a:t>
                      </a:r>
                      <a:r>
                        <a:rPr lang="en-GB" b="1" baseline="0" dirty="0" smtClean="0"/>
                        <a:t> education</a:t>
                      </a:r>
                      <a:endParaRPr lang="en-GB" b="1" dirty="0"/>
                    </a:p>
                  </a:txBody>
                  <a:tcPr/>
                </a:tc>
                <a:tc>
                  <a:txBody>
                    <a:bodyPr/>
                    <a:lstStyle/>
                    <a:p>
                      <a:pPr algn="r"/>
                      <a:r>
                        <a:rPr lang="en-GB" dirty="0" smtClean="0"/>
                        <a:t>38.06% (816)</a:t>
                      </a:r>
                      <a:endParaRPr lang="en-GB" dirty="0"/>
                    </a:p>
                  </a:txBody>
                  <a:tcPr>
                    <a:lnR w="12700" cap="flat" cmpd="sng" algn="ctr">
                      <a:solidFill>
                        <a:schemeClr val="tx1"/>
                      </a:solidFill>
                      <a:prstDash val="solid"/>
                      <a:round/>
                      <a:headEnd type="none" w="med" len="med"/>
                      <a:tailEnd type="none" w="med" len="med"/>
                    </a:lnR>
                  </a:tcPr>
                </a:tc>
                <a:tc>
                  <a:txBody>
                    <a:bodyPr/>
                    <a:lstStyle/>
                    <a:p>
                      <a:r>
                        <a:rPr lang="en-GB" b="1" dirty="0" smtClean="0"/>
                        <a:t>Wealth: richest</a:t>
                      </a:r>
                      <a:endParaRPr lang="en-GB" b="1" dirty="0"/>
                    </a:p>
                  </a:txBody>
                  <a:tcPr>
                    <a:lnL w="12700" cap="flat" cmpd="sng" algn="ctr">
                      <a:solidFill>
                        <a:schemeClr val="tx1"/>
                      </a:solidFill>
                      <a:prstDash val="solid"/>
                      <a:round/>
                      <a:headEnd type="none" w="med" len="med"/>
                      <a:tailEnd type="none" w="med" len="med"/>
                    </a:lnL>
                  </a:tcPr>
                </a:tc>
                <a:tc>
                  <a:txBody>
                    <a:bodyPr/>
                    <a:lstStyle/>
                    <a:p>
                      <a:pPr algn="r"/>
                      <a:r>
                        <a:rPr lang="en-GB" dirty="0" smtClean="0"/>
                        <a:t>12.83% (275)</a:t>
                      </a:r>
                      <a:endParaRPr lang="en-GB" dirty="0"/>
                    </a:p>
                  </a:txBody>
                  <a:tcPr/>
                </a:tc>
                <a:extLst>
                  <a:ext uri="{0D108BD9-81ED-4DB2-BD59-A6C34878D82A}">
                    <a16:rowId xmlns:a16="http://schemas.microsoft.com/office/drawing/2014/main" val="1269014377"/>
                  </a:ext>
                </a:extLst>
              </a:tr>
              <a:tr h="370840">
                <a:tc>
                  <a:txBody>
                    <a:bodyPr/>
                    <a:lstStyle/>
                    <a:p>
                      <a:r>
                        <a:rPr lang="en-GB" b="1" dirty="0" smtClean="0"/>
                        <a:t>Higher education</a:t>
                      </a:r>
                      <a:endParaRPr lang="en-GB" b="1" dirty="0"/>
                    </a:p>
                  </a:txBody>
                  <a:tcPr/>
                </a:tc>
                <a:tc>
                  <a:txBody>
                    <a:bodyPr/>
                    <a:lstStyle/>
                    <a:p>
                      <a:pPr algn="r"/>
                      <a:r>
                        <a:rPr lang="en-GB" dirty="0" smtClean="0"/>
                        <a:t>2.24% (48)</a:t>
                      </a:r>
                      <a:endParaRPr lang="en-GB" dirty="0"/>
                    </a:p>
                  </a:txBody>
                  <a:tcPr>
                    <a:lnR w="12700" cap="flat" cmpd="sng" algn="ctr">
                      <a:solidFill>
                        <a:schemeClr val="tx1"/>
                      </a:solidFill>
                      <a:prstDash val="solid"/>
                      <a:round/>
                      <a:headEnd type="none" w="med" len="med"/>
                      <a:tailEnd type="none" w="med" len="med"/>
                    </a:lnR>
                  </a:tcPr>
                </a:tc>
                <a:tc>
                  <a:txBody>
                    <a:bodyPr/>
                    <a:lstStyle/>
                    <a:p>
                      <a:endParaRPr lang="en-GB" dirty="0"/>
                    </a:p>
                  </a:txBody>
                  <a:tcPr>
                    <a:lnL w="12700" cap="flat" cmpd="sng" algn="ctr">
                      <a:solidFill>
                        <a:schemeClr val="tx1"/>
                      </a:solidFill>
                      <a:prstDash val="solid"/>
                      <a:round/>
                      <a:headEnd type="none" w="med" len="med"/>
                      <a:tailEnd type="none" w="med" len="med"/>
                    </a:lnL>
                  </a:tcPr>
                </a:tc>
                <a:tc>
                  <a:txBody>
                    <a:bodyPr/>
                    <a:lstStyle/>
                    <a:p>
                      <a:endParaRPr lang="en-GB" dirty="0"/>
                    </a:p>
                  </a:txBody>
                  <a:tcPr/>
                </a:tc>
                <a:extLst>
                  <a:ext uri="{0D108BD9-81ED-4DB2-BD59-A6C34878D82A}">
                    <a16:rowId xmlns:a16="http://schemas.microsoft.com/office/drawing/2014/main" val="1707931603"/>
                  </a:ext>
                </a:extLst>
              </a:tr>
            </a:tbl>
          </a:graphicData>
        </a:graphic>
      </p:graphicFrame>
    </p:spTree>
    <p:extLst>
      <p:ext uri="{BB962C8B-B14F-4D97-AF65-F5344CB8AC3E}">
        <p14:creationId xmlns:p14="http://schemas.microsoft.com/office/powerpoint/2010/main" val="2998550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4" y="967770"/>
            <a:ext cx="11465492" cy="565756"/>
          </a:xfrm>
        </p:spPr>
        <p:txBody>
          <a:bodyPr>
            <a:normAutofit fontScale="90000"/>
          </a:bodyPr>
          <a:lstStyle/>
          <a:p>
            <a:r>
              <a:rPr lang="en-GB" dirty="0" smtClean="0"/>
              <a:t>Regression results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3412608"/>
              </p:ext>
            </p:extLst>
          </p:nvPr>
        </p:nvGraphicFramePr>
        <p:xfrm>
          <a:off x="363822" y="1516064"/>
          <a:ext cx="8266231" cy="4754880"/>
        </p:xfrm>
        <a:graphic>
          <a:graphicData uri="http://schemas.openxmlformats.org/drawingml/2006/table">
            <a:tbl>
              <a:tblPr firstRow="1" bandRow="1">
                <a:tableStyleId>{21E4AEA4-8DFA-4A89-87EB-49C32662AFE0}</a:tableStyleId>
              </a:tblPr>
              <a:tblGrid>
                <a:gridCol w="2866231">
                  <a:extLst>
                    <a:ext uri="{9D8B030D-6E8A-4147-A177-3AD203B41FA5}">
                      <a16:colId xmlns:a16="http://schemas.microsoft.com/office/drawing/2014/main" val="501470196"/>
                    </a:ext>
                  </a:extLst>
                </a:gridCol>
                <a:gridCol w="1800000">
                  <a:extLst>
                    <a:ext uri="{9D8B030D-6E8A-4147-A177-3AD203B41FA5}">
                      <a16:colId xmlns:a16="http://schemas.microsoft.com/office/drawing/2014/main" val="3375382917"/>
                    </a:ext>
                  </a:extLst>
                </a:gridCol>
                <a:gridCol w="1800000">
                  <a:extLst>
                    <a:ext uri="{9D8B030D-6E8A-4147-A177-3AD203B41FA5}">
                      <a16:colId xmlns:a16="http://schemas.microsoft.com/office/drawing/2014/main" val="1114357024"/>
                    </a:ext>
                  </a:extLst>
                </a:gridCol>
                <a:gridCol w="1800000">
                  <a:extLst>
                    <a:ext uri="{9D8B030D-6E8A-4147-A177-3AD203B41FA5}">
                      <a16:colId xmlns:a16="http://schemas.microsoft.com/office/drawing/2014/main" val="2230179736"/>
                    </a:ext>
                  </a:extLst>
                </a:gridCol>
              </a:tblGrid>
              <a:tr h="324000">
                <a:tc>
                  <a:txBody>
                    <a:bodyPr/>
                    <a:lstStyle/>
                    <a:p>
                      <a:r>
                        <a:rPr lang="en-GB" dirty="0" smtClean="0"/>
                        <a:t>Variable</a:t>
                      </a:r>
                      <a:endParaRPr lang="en-GB" dirty="0"/>
                    </a:p>
                  </a:txBody>
                  <a:tcPr/>
                </a:tc>
                <a:tc>
                  <a:txBody>
                    <a:bodyPr/>
                    <a:lstStyle/>
                    <a:p>
                      <a:pPr algn="r"/>
                      <a:r>
                        <a:rPr lang="en-GB" dirty="0" smtClean="0"/>
                        <a:t>Log-odds</a:t>
                      </a:r>
                      <a:endParaRPr lang="en-GB" dirty="0"/>
                    </a:p>
                  </a:txBody>
                  <a:tcPr/>
                </a:tc>
                <a:tc>
                  <a:txBody>
                    <a:bodyPr/>
                    <a:lstStyle/>
                    <a:p>
                      <a:pPr algn="r"/>
                      <a:r>
                        <a:rPr lang="en-GB" dirty="0" smtClean="0"/>
                        <a:t>Odds ratio</a:t>
                      </a:r>
                      <a:endParaRPr lang="en-GB" dirty="0"/>
                    </a:p>
                  </a:txBody>
                  <a:tcPr/>
                </a:tc>
                <a:tc>
                  <a:txBody>
                    <a:bodyPr/>
                    <a:lstStyle/>
                    <a:p>
                      <a:pPr algn="r"/>
                      <a:r>
                        <a:rPr lang="en-GB" dirty="0" smtClean="0"/>
                        <a:t>P-value</a:t>
                      </a:r>
                      <a:endParaRPr lang="en-GB" dirty="0"/>
                    </a:p>
                  </a:txBody>
                  <a:tcPr/>
                </a:tc>
                <a:extLst>
                  <a:ext uri="{0D108BD9-81ED-4DB2-BD59-A6C34878D82A}">
                    <a16:rowId xmlns:a16="http://schemas.microsoft.com/office/drawing/2014/main" val="634870502"/>
                  </a:ext>
                </a:extLst>
              </a:tr>
              <a:tr h="324000">
                <a:tc>
                  <a:txBody>
                    <a:bodyPr/>
                    <a:lstStyle/>
                    <a:p>
                      <a:r>
                        <a:rPr lang="en-GB" b="1" dirty="0" err="1" smtClean="0"/>
                        <a:t>PoR</a:t>
                      </a:r>
                      <a:r>
                        <a:rPr lang="en-GB" b="1" dirty="0" smtClean="0"/>
                        <a:t>: Rural (ref.)</a:t>
                      </a:r>
                    </a:p>
                  </a:txBody>
                  <a:tcPr/>
                </a:tc>
                <a:tc>
                  <a:txBody>
                    <a:bodyPr/>
                    <a:lstStyle/>
                    <a:p>
                      <a:pPr algn="r"/>
                      <a:r>
                        <a:rPr lang="en-GB" dirty="0" smtClean="0"/>
                        <a:t>0</a:t>
                      </a:r>
                      <a:endParaRPr lang="en-GB" dirty="0"/>
                    </a:p>
                  </a:txBody>
                  <a:tcPr/>
                </a:tc>
                <a:tc>
                  <a:txBody>
                    <a:bodyPr/>
                    <a:lstStyle/>
                    <a:p>
                      <a:pPr algn="r"/>
                      <a:r>
                        <a:rPr lang="en-GB" dirty="0" smtClean="0"/>
                        <a:t>1.00</a:t>
                      </a:r>
                      <a:endParaRPr lang="en-GB" dirty="0"/>
                    </a:p>
                  </a:txBody>
                  <a:tcPr/>
                </a:tc>
                <a:tc>
                  <a:txBody>
                    <a:bodyPr/>
                    <a:lstStyle/>
                    <a:p>
                      <a:pPr algn="r"/>
                      <a:endParaRPr lang="en-GB" dirty="0"/>
                    </a:p>
                  </a:txBody>
                  <a:tcPr/>
                </a:tc>
                <a:extLst>
                  <a:ext uri="{0D108BD9-81ED-4DB2-BD59-A6C34878D82A}">
                    <a16:rowId xmlns:a16="http://schemas.microsoft.com/office/drawing/2014/main" val="354712559"/>
                  </a:ext>
                </a:extLst>
              </a:tr>
              <a:tr h="324000">
                <a:tc>
                  <a:txBody>
                    <a:bodyPr/>
                    <a:lstStyle/>
                    <a:p>
                      <a:r>
                        <a:rPr lang="en-GB" b="1" dirty="0" err="1" smtClean="0"/>
                        <a:t>PoR</a:t>
                      </a:r>
                      <a:r>
                        <a:rPr lang="en-GB" b="1" dirty="0" smtClean="0"/>
                        <a:t>: Urban</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0.95</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2.59</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1183090"/>
                  </a:ext>
                </a:extLst>
              </a:tr>
              <a:tr h="324000">
                <a:tc>
                  <a:txBody>
                    <a:bodyPr/>
                    <a:lstStyle/>
                    <a:p>
                      <a:r>
                        <a:rPr lang="en-GB" b="1" dirty="0" smtClean="0"/>
                        <a:t>Wealth: </a:t>
                      </a:r>
                      <a:r>
                        <a:rPr lang="en-GB" b="1" dirty="0" smtClean="0"/>
                        <a:t>poorest (ref.)</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0</a:t>
                      </a:r>
                      <a:endParaRPr lang="en-GB"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1.00</a:t>
                      </a:r>
                      <a:endParaRPr lang="en-GB" dirty="0"/>
                    </a:p>
                  </a:txBody>
                  <a:tcPr>
                    <a:lnT w="12700" cap="flat" cmpd="sng" algn="ctr">
                      <a:solidFill>
                        <a:schemeClr val="tx1"/>
                      </a:solidFill>
                      <a:prstDash val="solid"/>
                      <a:round/>
                      <a:headEnd type="none" w="med" len="med"/>
                      <a:tailEnd type="none" w="med" len="med"/>
                    </a:lnT>
                  </a:tcPr>
                </a:tc>
                <a:tc>
                  <a:txBody>
                    <a:bodyPr/>
                    <a:lstStyle/>
                    <a:p>
                      <a:pPr algn="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47510393"/>
                  </a:ext>
                </a:extLst>
              </a:tr>
              <a:tr h="324000">
                <a:tc>
                  <a:txBody>
                    <a:bodyPr/>
                    <a:lstStyle/>
                    <a:p>
                      <a:r>
                        <a:rPr lang="en-GB" b="1" dirty="0" smtClean="0"/>
                        <a:t>Wealth: poorer</a:t>
                      </a:r>
                      <a:endParaRPr lang="en-GB" b="1" dirty="0"/>
                    </a:p>
                  </a:txBody>
                  <a:tcPr/>
                </a:tc>
                <a:tc>
                  <a:txBody>
                    <a:bodyPr/>
                    <a:lstStyle/>
                    <a:p>
                      <a:pPr algn="r"/>
                      <a:r>
                        <a:rPr lang="en-GB" dirty="0" smtClean="0"/>
                        <a:t>0.86</a:t>
                      </a:r>
                      <a:endParaRPr lang="en-GB" dirty="0"/>
                    </a:p>
                  </a:txBody>
                  <a:tcPr/>
                </a:tc>
                <a:tc>
                  <a:txBody>
                    <a:bodyPr/>
                    <a:lstStyle/>
                    <a:p>
                      <a:pPr algn="r"/>
                      <a:r>
                        <a:rPr lang="en-GB" dirty="0" smtClean="0"/>
                        <a:t>2.36</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042671362"/>
                  </a:ext>
                </a:extLst>
              </a:tr>
              <a:tr h="324000">
                <a:tc>
                  <a:txBody>
                    <a:bodyPr/>
                    <a:lstStyle/>
                    <a:p>
                      <a:r>
                        <a:rPr lang="en-GB" b="1" dirty="0" smtClean="0"/>
                        <a:t>Wealth: middle</a:t>
                      </a:r>
                      <a:endParaRPr lang="en-GB" b="1" dirty="0"/>
                    </a:p>
                  </a:txBody>
                  <a:tcPr/>
                </a:tc>
                <a:tc>
                  <a:txBody>
                    <a:bodyPr/>
                    <a:lstStyle/>
                    <a:p>
                      <a:pPr algn="r"/>
                      <a:r>
                        <a:rPr lang="en-GB" dirty="0" smtClean="0"/>
                        <a:t>1.11</a:t>
                      </a:r>
                      <a:endParaRPr lang="en-GB" dirty="0"/>
                    </a:p>
                  </a:txBody>
                  <a:tcPr/>
                </a:tc>
                <a:tc>
                  <a:txBody>
                    <a:bodyPr/>
                    <a:lstStyle/>
                    <a:p>
                      <a:pPr algn="r"/>
                      <a:r>
                        <a:rPr lang="en-GB" dirty="0" smtClean="0"/>
                        <a:t>3.05</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758209341"/>
                  </a:ext>
                </a:extLst>
              </a:tr>
              <a:tr h="3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Wealth: richer</a:t>
                      </a:r>
                    </a:p>
                  </a:txBody>
                  <a:tcPr/>
                </a:tc>
                <a:tc>
                  <a:txBody>
                    <a:bodyPr/>
                    <a:lstStyle/>
                    <a:p>
                      <a:pPr algn="r"/>
                      <a:r>
                        <a:rPr lang="en-GB" dirty="0" smtClean="0"/>
                        <a:t>1.72</a:t>
                      </a:r>
                      <a:endParaRPr lang="en-GB" dirty="0"/>
                    </a:p>
                  </a:txBody>
                  <a:tcPr/>
                </a:tc>
                <a:tc>
                  <a:txBody>
                    <a:bodyPr/>
                    <a:lstStyle/>
                    <a:p>
                      <a:pPr algn="r"/>
                      <a:r>
                        <a:rPr lang="en-GB" dirty="0" smtClean="0"/>
                        <a:t>5.60</a:t>
                      </a:r>
                      <a:endParaRPr lang="en-GB" dirty="0"/>
                    </a:p>
                  </a:txBody>
                  <a:tcPr/>
                </a:tc>
                <a:tc>
                  <a:txBody>
                    <a:bodyPr/>
                    <a:lstStyle/>
                    <a:p>
                      <a:pPr algn="r"/>
                      <a:r>
                        <a:rPr lang="en-GB" dirty="0" smtClean="0"/>
                        <a:t>&lt;0.001</a:t>
                      </a:r>
                      <a:endParaRPr lang="en-GB" dirty="0"/>
                    </a:p>
                  </a:txBody>
                  <a:tcPr/>
                </a:tc>
                <a:extLst>
                  <a:ext uri="{0D108BD9-81ED-4DB2-BD59-A6C34878D82A}">
                    <a16:rowId xmlns:a16="http://schemas.microsoft.com/office/drawing/2014/main" val="2127438195"/>
                  </a:ext>
                </a:extLst>
              </a:tr>
              <a:tr h="324000">
                <a:tc>
                  <a:txBody>
                    <a:bodyPr/>
                    <a:lstStyle/>
                    <a:p>
                      <a:r>
                        <a:rPr lang="en-GB" b="1" dirty="0" smtClean="0"/>
                        <a:t>Wealth: richest</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2.62</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13.75</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&lt;0.001</a:t>
                      </a:r>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4705313"/>
                  </a:ext>
                </a:extLst>
              </a:tr>
              <a:tr h="324000">
                <a:tc>
                  <a:txBody>
                    <a:bodyPr/>
                    <a:lstStyle/>
                    <a:p>
                      <a:r>
                        <a:rPr lang="en-GB" b="1" dirty="0" smtClean="0"/>
                        <a:t>No </a:t>
                      </a:r>
                      <a:r>
                        <a:rPr lang="en-GB" b="1" dirty="0" smtClean="0"/>
                        <a:t>education</a:t>
                      </a:r>
                      <a:endParaRPr lang="en-GB" b="1"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-1.55</a:t>
                      </a:r>
                      <a:endParaRPr lang="en-GB"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0.21</a:t>
                      </a:r>
                      <a:endParaRPr lang="en-GB" dirty="0"/>
                    </a:p>
                  </a:txBody>
                  <a:tcPr>
                    <a:lnT w="12700" cap="flat" cmpd="sng" algn="ctr">
                      <a:solidFill>
                        <a:schemeClr val="tx1"/>
                      </a:solidFill>
                      <a:prstDash val="solid"/>
                      <a:round/>
                      <a:headEnd type="none" w="med" len="med"/>
                      <a:tailEnd type="none" w="med" len="med"/>
                    </a:lnT>
                  </a:tcPr>
                </a:tc>
                <a:tc>
                  <a:txBody>
                    <a:bodyPr/>
                    <a:lstStyle/>
                    <a:p>
                      <a:pPr algn="r"/>
                      <a:r>
                        <a:rPr lang="en-GB" dirty="0" smtClean="0"/>
                        <a:t>0.041</a:t>
                      </a:r>
                      <a:endParaRPr lang="en-GB"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65016538"/>
                  </a:ext>
                </a:extLst>
              </a:tr>
              <a:tr h="324000">
                <a:tc>
                  <a:txBody>
                    <a:bodyPr/>
                    <a:lstStyle/>
                    <a:p>
                      <a:r>
                        <a:rPr lang="en-GB" b="1" dirty="0" smtClean="0"/>
                        <a:t>Primary</a:t>
                      </a:r>
                      <a:r>
                        <a:rPr lang="en-GB" b="1" baseline="0" dirty="0" smtClean="0"/>
                        <a:t> education</a:t>
                      </a:r>
                      <a:endParaRPr lang="en-GB" b="1" dirty="0"/>
                    </a:p>
                  </a:txBody>
                  <a:tcPr/>
                </a:tc>
                <a:tc>
                  <a:txBody>
                    <a:bodyPr/>
                    <a:lstStyle/>
                    <a:p>
                      <a:pPr algn="r"/>
                      <a:r>
                        <a:rPr lang="en-GB" dirty="0" smtClean="0"/>
                        <a:t>-1.32</a:t>
                      </a:r>
                      <a:endParaRPr lang="en-GB" dirty="0"/>
                    </a:p>
                  </a:txBody>
                  <a:tcPr/>
                </a:tc>
                <a:tc>
                  <a:txBody>
                    <a:bodyPr/>
                    <a:lstStyle/>
                    <a:p>
                      <a:pPr algn="r"/>
                      <a:r>
                        <a:rPr lang="en-GB" dirty="0" smtClean="0"/>
                        <a:t>0.27</a:t>
                      </a:r>
                      <a:endParaRPr lang="en-GB" dirty="0"/>
                    </a:p>
                  </a:txBody>
                  <a:tcPr/>
                </a:tc>
                <a:tc>
                  <a:txBody>
                    <a:bodyPr/>
                    <a:lstStyle/>
                    <a:p>
                      <a:pPr algn="r"/>
                      <a:r>
                        <a:rPr lang="en-GB" dirty="0" smtClean="0"/>
                        <a:t>0.081</a:t>
                      </a:r>
                      <a:endParaRPr lang="en-GB" dirty="0"/>
                    </a:p>
                  </a:txBody>
                  <a:tcPr/>
                </a:tc>
                <a:extLst>
                  <a:ext uri="{0D108BD9-81ED-4DB2-BD59-A6C34878D82A}">
                    <a16:rowId xmlns:a16="http://schemas.microsoft.com/office/drawing/2014/main" val="1818071584"/>
                  </a:ext>
                </a:extLst>
              </a:tr>
              <a:tr h="324000">
                <a:tc>
                  <a:txBody>
                    <a:bodyPr/>
                    <a:lstStyle/>
                    <a:p>
                      <a:r>
                        <a:rPr lang="en-GB" b="1" dirty="0" smtClean="0"/>
                        <a:t>Secondary</a:t>
                      </a:r>
                      <a:r>
                        <a:rPr lang="en-GB" b="1" baseline="0" dirty="0" smtClean="0"/>
                        <a:t> education</a:t>
                      </a:r>
                      <a:endParaRPr lang="en-GB" b="1" dirty="0"/>
                    </a:p>
                  </a:txBody>
                  <a:tcPr/>
                </a:tc>
                <a:tc>
                  <a:txBody>
                    <a:bodyPr/>
                    <a:lstStyle/>
                    <a:p>
                      <a:pPr algn="r"/>
                      <a:r>
                        <a:rPr lang="en-GB" dirty="0" smtClean="0"/>
                        <a:t>-0.82</a:t>
                      </a:r>
                      <a:endParaRPr lang="en-GB" dirty="0"/>
                    </a:p>
                  </a:txBody>
                  <a:tcPr/>
                </a:tc>
                <a:tc>
                  <a:txBody>
                    <a:bodyPr/>
                    <a:lstStyle/>
                    <a:p>
                      <a:pPr algn="r"/>
                      <a:r>
                        <a:rPr lang="en-GB" dirty="0" smtClean="0"/>
                        <a:t>0.44</a:t>
                      </a:r>
                      <a:endParaRPr lang="en-GB" dirty="0"/>
                    </a:p>
                  </a:txBody>
                  <a:tcPr/>
                </a:tc>
                <a:tc>
                  <a:txBody>
                    <a:bodyPr/>
                    <a:lstStyle/>
                    <a:p>
                      <a:pPr algn="r"/>
                      <a:r>
                        <a:rPr lang="en-GB" dirty="0" smtClean="0"/>
                        <a:t>0.276</a:t>
                      </a:r>
                      <a:endParaRPr lang="en-GB" dirty="0"/>
                    </a:p>
                  </a:txBody>
                  <a:tcPr/>
                </a:tc>
                <a:extLst>
                  <a:ext uri="{0D108BD9-81ED-4DB2-BD59-A6C34878D82A}">
                    <a16:rowId xmlns:a16="http://schemas.microsoft.com/office/drawing/2014/main" val="3502503752"/>
                  </a:ext>
                </a:extLst>
              </a:tr>
              <a:tr h="324000">
                <a:tc>
                  <a:txBody>
                    <a:bodyPr/>
                    <a:lstStyle/>
                    <a:p>
                      <a:r>
                        <a:rPr lang="en-GB" b="1" dirty="0" smtClean="0"/>
                        <a:t>Higher </a:t>
                      </a:r>
                      <a:r>
                        <a:rPr lang="en-GB" b="1" dirty="0" smtClean="0"/>
                        <a:t>education (ref.)</a:t>
                      </a:r>
                      <a:endParaRPr lang="en-GB" b="1"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0</a:t>
                      </a:r>
                      <a:endParaRPr lang="en-GB" dirty="0"/>
                    </a:p>
                  </a:txBody>
                  <a:tcPr>
                    <a:lnB w="12700" cap="flat" cmpd="sng" algn="ctr">
                      <a:solidFill>
                        <a:schemeClr val="tx1"/>
                      </a:solidFill>
                      <a:prstDash val="solid"/>
                      <a:round/>
                      <a:headEnd type="none" w="med" len="med"/>
                      <a:tailEnd type="none" w="med" len="med"/>
                    </a:lnB>
                  </a:tcPr>
                </a:tc>
                <a:tc>
                  <a:txBody>
                    <a:bodyPr/>
                    <a:lstStyle/>
                    <a:p>
                      <a:pPr algn="r"/>
                      <a:r>
                        <a:rPr lang="en-GB" dirty="0" smtClean="0"/>
                        <a:t>1.00</a:t>
                      </a:r>
                      <a:endParaRPr lang="en-GB" dirty="0"/>
                    </a:p>
                  </a:txBody>
                  <a:tcPr>
                    <a:lnB w="12700" cap="flat" cmpd="sng" algn="ctr">
                      <a:solidFill>
                        <a:schemeClr val="tx1"/>
                      </a:solidFill>
                      <a:prstDash val="solid"/>
                      <a:round/>
                      <a:headEnd type="none" w="med" len="med"/>
                      <a:tailEnd type="none" w="med" len="med"/>
                    </a:lnB>
                  </a:tcPr>
                </a:tc>
                <a:tc>
                  <a:txBody>
                    <a:bodyPr/>
                    <a:lstStyle/>
                    <a:p>
                      <a:endParaRPr lang="en-GB"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0145117"/>
                  </a:ext>
                </a:extLst>
              </a:tr>
              <a:tr h="324000">
                <a:tc>
                  <a:txBody>
                    <a:bodyPr/>
                    <a:lstStyle/>
                    <a:p>
                      <a:r>
                        <a:rPr lang="en-GB" b="1" dirty="0" smtClean="0"/>
                        <a:t>Number of children</a:t>
                      </a:r>
                      <a:endParaRPr lang="en-GB"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-0.06</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0.95</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GB" dirty="0" smtClean="0"/>
                        <a:t>0.021</a:t>
                      </a:r>
                      <a:endParaRPr lang="en-GB"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161075"/>
                  </a:ext>
                </a:extLst>
              </a:tr>
            </a:tbl>
          </a:graphicData>
        </a:graphic>
      </p:graphicFrame>
    </p:spTree>
    <p:extLst>
      <p:ext uri="{BB962C8B-B14F-4D97-AF65-F5344CB8AC3E}">
        <p14:creationId xmlns:p14="http://schemas.microsoft.com/office/powerpoint/2010/main" val="188712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Interpretation in odds scale</a:t>
            </a:r>
          </a:p>
        </p:txBody>
      </p:sp>
      <p:sp>
        <p:nvSpPr>
          <p:cNvPr id="3" name="Content Placeholder 2"/>
          <p:cNvSpPr>
            <a:spLocks noGrp="1"/>
          </p:cNvSpPr>
          <p:nvPr>
            <p:ph idx="1"/>
          </p:nvPr>
        </p:nvSpPr>
        <p:spPr>
          <a:xfrm>
            <a:off x="363254" y="2124075"/>
            <a:ext cx="11465492" cy="4093846"/>
          </a:xfrm>
        </p:spPr>
        <p:txBody>
          <a:bodyPr>
            <a:normAutofit/>
          </a:bodyPr>
          <a:lstStyle/>
          <a:p>
            <a:pPr marL="0" indent="0">
              <a:buNone/>
            </a:pPr>
            <a:r>
              <a:rPr lang="en-GB" b="1" dirty="0" smtClean="0">
                <a:solidFill>
                  <a:schemeClr val="accent4"/>
                </a:solidFill>
              </a:rPr>
              <a:t>Wealth:</a:t>
            </a:r>
            <a:endParaRPr lang="en-GB" b="1" dirty="0">
              <a:solidFill>
                <a:schemeClr val="accent4"/>
              </a:solidFill>
            </a:endParaRPr>
          </a:p>
          <a:p>
            <a:r>
              <a:rPr lang="en-GB" dirty="0"/>
              <a:t>When controlling </a:t>
            </a:r>
            <a:r>
              <a:rPr lang="en-GB" dirty="0" smtClean="0"/>
              <a:t>for education, number of children and place of residence, those in the richest quintile have 13.7 times higher odds of having had assistance at the most recent birth than those in the poorest quintile.</a:t>
            </a:r>
            <a:endParaRPr lang="en-GB" dirty="0"/>
          </a:p>
          <a:p>
            <a:pPr marL="0" indent="0">
              <a:buNone/>
            </a:pPr>
            <a:r>
              <a:rPr lang="en-GB" b="1" dirty="0" smtClean="0">
                <a:solidFill>
                  <a:schemeClr val="accent4"/>
                </a:solidFill>
              </a:rPr>
              <a:t>Number of children:</a:t>
            </a:r>
            <a:endParaRPr lang="en-GB" b="1" dirty="0">
              <a:solidFill>
                <a:schemeClr val="accent4"/>
              </a:solidFill>
            </a:endParaRPr>
          </a:p>
          <a:p>
            <a:r>
              <a:rPr lang="en-GB" dirty="0"/>
              <a:t>When controlling for […] </a:t>
            </a:r>
            <a:r>
              <a:rPr lang="en-GB" dirty="0" smtClean="0"/>
              <a:t>each additional child reduced the odds of having had assistance at the most recent birth by 5% </a:t>
            </a:r>
          </a:p>
          <a:p>
            <a:pPr marL="457200" lvl="1" indent="0">
              <a:buNone/>
            </a:pPr>
            <a:r>
              <a:rPr lang="en-GB" dirty="0" smtClean="0"/>
              <a:t>[0.95-1*100=-5%]</a:t>
            </a:r>
            <a:endParaRPr lang="en-GB" dirty="0"/>
          </a:p>
          <a:p>
            <a:endParaRPr lang="en-GB" dirty="0"/>
          </a:p>
        </p:txBody>
      </p:sp>
    </p:spTree>
    <p:extLst>
      <p:ext uri="{BB962C8B-B14F-4D97-AF65-F5344CB8AC3E}">
        <p14:creationId xmlns:p14="http://schemas.microsoft.com/office/powerpoint/2010/main" val="3239964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Interpretation: odds </a:t>
            </a:r>
            <a:r>
              <a:rPr lang="en-GB" dirty="0" smtClean="0"/>
              <a:t>ratios more generally</a:t>
            </a:r>
            <a:endParaRPr lang="en-GB"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GB" altLang="en-US" dirty="0" smtClean="0"/>
                  <a:t>When interpreting the results using the odds scale, we calculate </a:t>
                </a:r>
                <a:r>
                  <a:rPr lang="en-GB" altLang="en-US" b="1" dirty="0">
                    <a:solidFill>
                      <a:srgbClr val="C00000"/>
                    </a:solidFill>
                  </a:rPr>
                  <a:t>the ratio of the odds </a:t>
                </a:r>
                <a:r>
                  <a:rPr lang="en-GB" altLang="en-US" dirty="0"/>
                  <a:t>of the categories of interest </a:t>
                </a:r>
                <a:r>
                  <a:rPr lang="en-GB" altLang="en-US" dirty="0">
                    <a:sym typeface="Wingdings" panose="05000000000000000000" pitchFamily="2" charset="2"/>
                  </a:rPr>
                  <a:t> hence called </a:t>
                </a:r>
                <a:r>
                  <a:rPr lang="en-GB" altLang="en-US" b="1" dirty="0">
                    <a:solidFill>
                      <a:srgbClr val="C00000"/>
                    </a:solidFill>
                    <a:sym typeface="Wingdings" panose="05000000000000000000" pitchFamily="2" charset="2"/>
                  </a:rPr>
                  <a:t>odds ratio (OR).</a:t>
                </a:r>
              </a:p>
              <a:p>
                <a:r>
                  <a:rPr lang="en-GB" altLang="en-US" dirty="0">
                    <a:sym typeface="Wingdings" panose="05000000000000000000" pitchFamily="2" charset="2"/>
                  </a:rPr>
                  <a:t>For </a:t>
                </a:r>
                <a:r>
                  <a:rPr lang="en-GB" altLang="en-US" b="1" dirty="0">
                    <a:solidFill>
                      <a:srgbClr val="002060"/>
                    </a:solidFill>
                    <a:sym typeface="Wingdings" panose="05000000000000000000" pitchFamily="2" charset="2"/>
                  </a:rPr>
                  <a:t>categorical variables </a:t>
                </a:r>
                <a:r>
                  <a:rPr lang="en-GB" altLang="en-US" dirty="0">
                    <a:sym typeface="Wingdings" panose="05000000000000000000" pitchFamily="2" charset="2"/>
                  </a:rPr>
                  <a:t>we calculate the ORs so that we compare the other categories to the reference category.</a:t>
                </a:r>
              </a:p>
              <a:p>
                <a:r>
                  <a:rPr lang="en-GB" altLang="en-US" dirty="0">
                    <a:sym typeface="Wingdings" panose="05000000000000000000" pitchFamily="2" charset="2"/>
                  </a:rPr>
                  <a:t>For </a:t>
                </a:r>
                <a:r>
                  <a:rPr lang="en-GB" altLang="en-US" b="1" dirty="0">
                    <a:solidFill>
                      <a:srgbClr val="002060"/>
                    </a:solidFill>
                    <a:sym typeface="Wingdings" panose="05000000000000000000" pitchFamily="2" charset="2"/>
                  </a:rPr>
                  <a:t>continuous variables </a:t>
                </a:r>
                <a:r>
                  <a:rPr lang="en-GB" altLang="en-US" dirty="0">
                    <a:sym typeface="Wingdings" panose="05000000000000000000" pitchFamily="2" charset="2"/>
                  </a:rPr>
                  <a:t>the OR expresses, how much the odds of Y=1 increases when X increases by one unit.</a:t>
                </a:r>
              </a:p>
              <a:p>
                <a:r>
                  <a:rPr lang="en-GB" altLang="en-US" dirty="0">
                    <a:sym typeface="Wingdings" panose="05000000000000000000" pitchFamily="2" charset="2"/>
                  </a:rPr>
                  <a:t>You can find out the OR by calculating </a:t>
                </a:r>
                <a:r>
                  <a:rPr lang="en-GB" altLang="en-US" b="1" dirty="0" err="1">
                    <a:sym typeface="Wingdings" panose="05000000000000000000" pitchFamily="2" charset="2"/>
                  </a:rPr>
                  <a:t>exp</a:t>
                </a:r>
                <a:r>
                  <a:rPr lang="en-GB" altLang="en-US" b="1" dirty="0">
                    <a:sym typeface="Wingdings" panose="05000000000000000000" pitchFamily="2" charset="2"/>
                  </a:rPr>
                  <a:t>(</a:t>
                </a:r>
                <a14:m>
                  <m:oMath xmlns:m="http://schemas.openxmlformats.org/officeDocument/2006/math">
                    <m:acc>
                      <m:accPr>
                        <m:chr m:val="̂"/>
                        <m:ctrlPr>
                          <a:rPr lang="en-GB" altLang="en-US" b="1" i="1">
                            <a:latin typeface="Cambria Math" panose="02040503050406030204" pitchFamily="18" charset="0"/>
                            <a:sym typeface="Wingdings" panose="05000000000000000000" pitchFamily="2" charset="2"/>
                          </a:rPr>
                        </m:ctrlPr>
                      </m:accPr>
                      <m:e>
                        <m:r>
                          <a:rPr lang="en-GB" altLang="en-US" b="1" i="1">
                            <a:latin typeface="Cambria Math" panose="02040503050406030204" pitchFamily="18" charset="0"/>
                            <a:ea typeface="Cambria Math" panose="02040503050406030204" pitchFamily="18" charset="0"/>
                            <a:sym typeface="Wingdings" panose="05000000000000000000" pitchFamily="2" charset="2"/>
                          </a:rPr>
                          <m:t>𝜷</m:t>
                        </m:r>
                        <m:r>
                          <a:rPr lang="en-GB" altLang="en-US" b="1" i="1" smtClean="0">
                            <a:latin typeface="Cambria Math" panose="02040503050406030204" pitchFamily="18" charset="0"/>
                            <a:ea typeface="Cambria Math" panose="02040503050406030204" pitchFamily="18" charset="0"/>
                            <a:sym typeface="Wingdings" panose="05000000000000000000" pitchFamily="2" charset="2"/>
                          </a:rPr>
                          <m:t>)</m:t>
                        </m:r>
                      </m:e>
                    </m:acc>
                  </m:oMath>
                </a14:m>
                <a:endParaRPr lang="en-GB" altLang="en-US" b="1"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57" t="-2791" b="-657"/>
                </a:stretch>
              </a:blipFill>
            </p:spPr>
            <p:txBody>
              <a:bodyPr/>
              <a:lstStyle/>
              <a:p>
                <a:r>
                  <a:rPr lang="en-GB">
                    <a:noFill/>
                  </a:rPr>
                  <a:t> </a:t>
                </a:r>
              </a:p>
            </p:txBody>
          </p:sp>
        </mc:Fallback>
      </mc:AlternateContent>
    </p:spTree>
    <p:extLst>
      <p:ext uri="{BB962C8B-B14F-4D97-AF65-F5344CB8AC3E}">
        <p14:creationId xmlns:p14="http://schemas.microsoft.com/office/powerpoint/2010/main" val="2508760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Interpretation: probability scale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GB" dirty="0"/>
                  <a:t>Transforming log-odds to </a:t>
                </a:r>
                <a:r>
                  <a:rPr lang="en-GB" b="1" dirty="0" smtClean="0">
                    <a:solidFill>
                      <a:srgbClr val="C00000"/>
                    </a:solidFill>
                  </a:rPr>
                  <a:t>probabilities </a:t>
                </a:r>
                <a:r>
                  <a:rPr lang="en-GB" dirty="0"/>
                  <a:t>i.e. calculating ‘fitted’ or ‘predicted’ </a:t>
                </a:r>
                <a:r>
                  <a:rPr lang="en-GB" dirty="0" smtClean="0"/>
                  <a:t>probabilities</a:t>
                </a:r>
                <a:endParaRPr lang="en-GB" dirty="0"/>
              </a:p>
              <a:p>
                <a:pPr marL="0" indent="0">
                  <a:lnSpc>
                    <a:spcPct val="150000"/>
                  </a:lnSpc>
                  <a:spcBef>
                    <a:spcPts val="600"/>
                  </a:spcBef>
                  <a:spcAft>
                    <a:spcPts val="1200"/>
                  </a:spcAft>
                  <a:buNone/>
                </a:pPr>
                <a14:m>
                  <m:oMathPara xmlns:m="http://schemas.openxmlformats.org/officeDocument/2006/math">
                    <m:oMathParaPr>
                      <m:jc m:val="centerGroup"/>
                    </m:oMathParaPr>
                    <m:oMath xmlns:m="http://schemas.openxmlformats.org/officeDocument/2006/math">
                      <m:r>
                        <a:rPr lang="en-GB" i="1">
                          <a:latin typeface="Cambria Math" panose="02040503050406030204" pitchFamily="18" charset="0"/>
                          <a:ea typeface="Cambria Math" panose="02040503050406030204" pitchFamily="18" charset="0"/>
                        </a:rPr>
                        <m:t>𝜋</m:t>
                      </m:r>
                      <m:r>
                        <a:rPr lang="en-GB" i="1">
                          <a:latin typeface="Cambria Math" panose="02040503050406030204" pitchFamily="18" charset="0"/>
                          <a:ea typeface="Cambria Math" panose="02040503050406030204" pitchFamily="18" charset="0"/>
                        </a:rPr>
                        <m:t>=</m:t>
                      </m:r>
                      <m:f>
                        <m:fPr>
                          <m:ctrlPr>
                            <a:rPr lang="en-GB" i="1">
                              <a:latin typeface="Cambria Math" panose="02040503050406030204" pitchFamily="18" charset="0"/>
                              <a:ea typeface="Cambria Math" panose="02040503050406030204" pitchFamily="18" charset="0"/>
                            </a:rPr>
                          </m:ctrlPr>
                        </m:fPr>
                        <m:num>
                          <m:r>
                            <m:rPr>
                              <m:sty m:val="p"/>
                            </m:rPr>
                            <a:rPr lang="en-GB">
                              <a:latin typeface="Cambria Math" panose="02040503050406030204" pitchFamily="18" charset="0"/>
                              <a:ea typeface="Cambria Math" panose="02040503050406030204" pitchFamily="18" charset="0"/>
                            </a:rPr>
                            <m:t>exp</m:t>
                          </m:r>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0</m:t>
                              </m:r>
                            </m:sub>
                          </m:sSub>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1</m:t>
                              </m:r>
                            </m:sub>
                          </m:sSub>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𝑥</m:t>
                              </m:r>
                            </m:e>
                            <m:sub>
                              <m:r>
                                <a:rPr lang="en-GB" i="1">
                                  <a:latin typeface="Cambria Math" panose="02040503050406030204" pitchFamily="18" charset="0"/>
                                  <a:ea typeface="Cambria Math" panose="02040503050406030204" pitchFamily="18" charset="0"/>
                                </a:rPr>
                                <m:t>1</m:t>
                              </m:r>
                            </m:sub>
                          </m:sSub>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𝑘</m:t>
                              </m:r>
                            </m:sub>
                          </m:sSub>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𝑥</m:t>
                              </m:r>
                            </m:e>
                            <m:sub>
                              <m:r>
                                <a:rPr lang="en-GB" i="1">
                                  <a:latin typeface="Cambria Math" panose="02040503050406030204" pitchFamily="18" charset="0"/>
                                  <a:ea typeface="Cambria Math" panose="02040503050406030204" pitchFamily="18" charset="0"/>
                                </a:rPr>
                                <m:t>𝑘</m:t>
                              </m:r>
                            </m:sub>
                          </m:sSub>
                          <m:r>
                            <a:rPr lang="en-GB" i="1">
                              <a:latin typeface="Cambria Math" panose="02040503050406030204" pitchFamily="18" charset="0"/>
                              <a:ea typeface="Cambria Math" panose="02040503050406030204" pitchFamily="18" charset="0"/>
                            </a:rPr>
                            <m:t>)</m:t>
                          </m:r>
                        </m:num>
                        <m:den>
                          <m:r>
                            <a:rPr lang="en-GB" i="1">
                              <a:latin typeface="Cambria Math" panose="02040503050406030204" pitchFamily="18" charset="0"/>
                              <a:ea typeface="Cambria Math" panose="02040503050406030204" pitchFamily="18" charset="0"/>
                            </a:rPr>
                            <m:t>1+</m:t>
                          </m:r>
                          <m:r>
                            <m:rPr>
                              <m:sty m:val="p"/>
                            </m:rPr>
                            <a:rPr lang="en-GB">
                              <a:latin typeface="Cambria Math" panose="02040503050406030204" pitchFamily="18" charset="0"/>
                              <a:ea typeface="Cambria Math" panose="02040503050406030204" pitchFamily="18" charset="0"/>
                            </a:rPr>
                            <m:t>exp</m:t>
                          </m:r>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0</m:t>
                              </m:r>
                            </m:sub>
                          </m:sSub>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1</m:t>
                              </m:r>
                            </m:sub>
                          </m:sSub>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𝑥</m:t>
                              </m:r>
                            </m:e>
                            <m:sub>
                              <m:r>
                                <a:rPr lang="en-GB" i="1">
                                  <a:latin typeface="Cambria Math" panose="02040503050406030204" pitchFamily="18" charset="0"/>
                                  <a:ea typeface="Cambria Math" panose="02040503050406030204" pitchFamily="18" charset="0"/>
                                </a:rPr>
                                <m:t>1</m:t>
                              </m:r>
                            </m:sub>
                          </m:sSub>
                          <m:r>
                            <a:rPr lang="en-GB" i="1">
                              <a:latin typeface="Cambria Math" panose="02040503050406030204" pitchFamily="18" charset="0"/>
                              <a:ea typeface="Cambria Math" panose="02040503050406030204" pitchFamily="18" charset="0"/>
                            </a:rPr>
                            <m:t>+…+</m:t>
                          </m:r>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ea typeface="Cambria Math" panose="02040503050406030204" pitchFamily="18" charset="0"/>
                                </a:rPr>
                                <m:t>𝑘</m:t>
                              </m:r>
                            </m:sub>
                          </m:sSub>
                          <m:sSub>
                            <m:sSubPr>
                              <m:ctrlPr>
                                <a:rPr lang="en-GB" i="1">
                                  <a:latin typeface="Cambria Math" panose="02040503050406030204" pitchFamily="18" charset="0"/>
                                  <a:ea typeface="Cambria Math" panose="02040503050406030204" pitchFamily="18" charset="0"/>
                                </a:rPr>
                              </m:ctrlPr>
                            </m:sSubPr>
                            <m:e>
                              <m:r>
                                <a:rPr lang="en-GB" i="1">
                                  <a:latin typeface="Cambria Math" panose="02040503050406030204" pitchFamily="18" charset="0"/>
                                  <a:ea typeface="Cambria Math" panose="02040503050406030204" pitchFamily="18" charset="0"/>
                                </a:rPr>
                                <m:t>𝑥</m:t>
                              </m:r>
                            </m:e>
                            <m:sub>
                              <m:r>
                                <a:rPr lang="en-GB" i="1">
                                  <a:latin typeface="Cambria Math" panose="02040503050406030204" pitchFamily="18" charset="0"/>
                                  <a:ea typeface="Cambria Math" panose="02040503050406030204" pitchFamily="18" charset="0"/>
                                </a:rPr>
                                <m:t>𝑘</m:t>
                              </m:r>
                            </m:sub>
                          </m:sSub>
                          <m:r>
                            <a:rPr lang="en-GB" i="1">
                              <a:latin typeface="Cambria Math" panose="02040503050406030204" pitchFamily="18" charset="0"/>
                              <a:ea typeface="Cambria Math" panose="02040503050406030204" pitchFamily="18" charset="0"/>
                            </a:rPr>
                            <m:t>)</m:t>
                          </m:r>
                        </m:den>
                      </m:f>
                    </m:oMath>
                  </m:oMathPara>
                </a14:m>
                <a:endParaRPr lang="en-GB" dirty="0"/>
              </a:p>
              <a:p>
                <a:r>
                  <a:rPr lang="en-GB" dirty="0" smtClean="0"/>
                  <a:t>Decide </a:t>
                </a:r>
                <a:r>
                  <a:rPr lang="en-GB" dirty="0"/>
                  <a:t>which characteristics to fix constant &amp; at what values</a:t>
                </a:r>
              </a:p>
              <a:p>
                <a:pPr lvl="1"/>
                <a:r>
                  <a:rPr lang="en-GB" sz="2600" dirty="0"/>
                  <a:t>Means (continuous), the most common category (categorical</a:t>
                </a:r>
                <a:r>
                  <a:rPr lang="en-GB" sz="2600" dirty="0" smtClean="0"/>
                  <a:t>), </a:t>
                </a:r>
                <a:r>
                  <a:rPr lang="en-GB" sz="2600" dirty="0"/>
                  <a:t>other values of </a:t>
                </a:r>
                <a:r>
                  <a:rPr lang="en-GB" sz="2600" dirty="0" smtClean="0"/>
                  <a:t>interest, or “as observed”</a:t>
                </a:r>
                <a:endParaRPr lang="en-GB" sz="26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57" t="-2791" b="-2135"/>
                </a:stretch>
              </a:blipFill>
            </p:spPr>
            <p:txBody>
              <a:bodyPr/>
              <a:lstStyle/>
              <a:p>
                <a:r>
                  <a:rPr lang="en-GB">
                    <a:noFill/>
                  </a:rPr>
                  <a:t> </a:t>
                </a:r>
              </a:p>
            </p:txBody>
          </p:sp>
        </mc:Fallback>
      </mc:AlternateContent>
      <p:sp>
        <p:nvSpPr>
          <p:cNvPr id="4" name="Rectangle 3"/>
          <p:cNvSpPr/>
          <p:nvPr/>
        </p:nvSpPr>
        <p:spPr>
          <a:xfrm>
            <a:off x="3143250" y="3476625"/>
            <a:ext cx="6086475" cy="130492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131137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d46c1f08-92fe-44c5-89a6-1410a5e88857"/>
</p:tagLst>
</file>

<file path=ppt/theme/theme1.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396</TotalTime>
  <Words>1354</Words>
  <Application>Microsoft Office PowerPoint</Application>
  <PresentationFormat>Widescreen</PresentationFormat>
  <Paragraphs>263</Paragraphs>
  <Slides>19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Cambria Math</vt:lpstr>
      <vt:lpstr>Wingdings</vt:lpstr>
      <vt:lpstr>Office Theme</vt:lpstr>
      <vt:lpstr>Binary logistic regression</vt:lpstr>
      <vt:lpstr>Outline</vt:lpstr>
      <vt:lpstr>Multiple logistic regression</vt:lpstr>
      <vt:lpstr>Example: Assistance at birth</vt:lpstr>
      <vt:lpstr>Descriptive statistics</vt:lpstr>
      <vt:lpstr>Regression results</vt:lpstr>
      <vt:lpstr>Interpretation in odds scale</vt:lpstr>
      <vt:lpstr>Interpretation: odds ratios more generally</vt:lpstr>
      <vt:lpstr>Interpretation: probability scale</vt:lpstr>
      <vt:lpstr>Interpretation: probability scale</vt:lpstr>
      <vt:lpstr>Regression results</vt:lpstr>
      <vt:lpstr>Summary of interpretation of multiple binary logistic regression</vt:lpstr>
      <vt:lpstr>Model selection: Wald-tests</vt:lpstr>
      <vt:lpstr>Regression results</vt:lpstr>
      <vt:lpstr>Likelihood Ratio Test (LR test)</vt:lpstr>
      <vt:lpstr>Likelihood ratio test</vt:lpstr>
      <vt:lpstr>Likelihood Ratio Test: calculating by hand</vt:lpstr>
      <vt:lpstr>Summary of model selection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Blunt</dc:creator>
  <cp:lastModifiedBy>Heini Vaisanen</cp:lastModifiedBy>
  <cp:revision>88</cp:revision>
  <dcterms:created xsi:type="dcterms:W3CDTF">2020-05-12T14:44:09Z</dcterms:created>
  <dcterms:modified xsi:type="dcterms:W3CDTF">2020-10-08T14:09:44Z</dcterms:modified>
</cp:coreProperties>
</file>