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265" r:id="rId3"/>
    <p:sldId id="264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AC6"/>
    <a:srgbClr val="005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4660"/>
  </p:normalViewPr>
  <p:slideViewPr>
    <p:cSldViewPr snapToGrid="0">
      <p:cViewPr varScale="1">
        <p:scale>
          <a:sx n="96" d="100"/>
          <a:sy n="96" d="100"/>
        </p:scale>
        <p:origin x="4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8D9B-A9C9-4ECB-B24D-F1B7FB3C4CD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AFBB-89F5-4A67-91F7-5E6C5204A0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flying in the sky&#10;&#10;Description automatically generated">
            <a:extLst>
              <a:ext uri="{FF2B5EF4-FFF2-40B4-BE49-F238E27FC236}">
                <a16:creationId xmlns:a16="http://schemas.microsoft.com/office/drawing/2014/main" id="{1B413931-1BA6-4DDB-8FA4-7935F73B3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" y="1202259"/>
            <a:ext cx="9144000" cy="5657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9AB8C9-FFFF-47BD-B3F4-67349ACA6B8F}"/>
              </a:ext>
            </a:extLst>
          </p:cNvPr>
          <p:cNvSpPr/>
          <p:nvPr userDrawn="1"/>
        </p:nvSpPr>
        <p:spPr>
          <a:xfrm>
            <a:off x="-1" y="5956917"/>
            <a:ext cx="9144000" cy="892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BF29E-9D2F-4F91-9E0C-9B3DC5163490}"/>
              </a:ext>
            </a:extLst>
          </p:cNvPr>
          <p:cNvSpPr/>
          <p:nvPr userDrawn="1"/>
        </p:nvSpPr>
        <p:spPr>
          <a:xfrm>
            <a:off x="0" y="0"/>
            <a:ext cx="9144000" cy="1341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6949"/>
            <a:ext cx="7772400" cy="22783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15193"/>
            <a:ext cx="6858000" cy="27268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EC8DD-CEC8-4052-8FB9-E5A7BF47A031}"/>
              </a:ext>
            </a:extLst>
          </p:cNvPr>
          <p:cNvSpPr/>
          <p:nvPr userDrawn="1"/>
        </p:nvSpPr>
        <p:spPr>
          <a:xfrm>
            <a:off x="7491195" y="5694895"/>
            <a:ext cx="1697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photo: iStockphoto.com/</a:t>
            </a:r>
            <a:r>
              <a:rPr lang="en-GB" sz="800" dirty="0" err="1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Andy_Oxley</a:t>
            </a:r>
            <a:endParaRPr lang="en-GB" sz="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051541-D726-4D27-A526-630A997B3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" y="-10981"/>
            <a:ext cx="2123505" cy="1156993"/>
          </a:xfrm>
          <a:prstGeom prst="rect">
            <a:avLst/>
          </a:prstGeom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1C9CB037-3E81-44AA-AA5B-5A6566760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03" y="447921"/>
            <a:ext cx="2470154" cy="556405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6ABF81F-C3B3-4415-9317-AD2C2F95AD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93" y="6196347"/>
            <a:ext cx="1886213" cy="600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02EE1F-9F7E-445B-A557-064B105CD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9" y="6116590"/>
            <a:ext cx="123025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9D337093-8D67-449A-8AEE-4AA01B88B1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8" y="6098294"/>
            <a:ext cx="688947" cy="72900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A4C790-6114-4963-AAA0-3B3A77163974}"/>
              </a:ext>
            </a:extLst>
          </p:cNvPr>
          <p:cNvGrpSpPr/>
          <p:nvPr userDrawn="1"/>
        </p:nvGrpSpPr>
        <p:grpSpPr>
          <a:xfrm>
            <a:off x="199894" y="6196347"/>
            <a:ext cx="2789646" cy="616006"/>
            <a:chOff x="-20116" y="6196347"/>
            <a:chExt cx="2789646" cy="616006"/>
          </a:xfrm>
        </p:grpSpPr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79A8C1-6E13-46F1-A917-153451A6A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32" y="6196347"/>
              <a:ext cx="2121798" cy="616006"/>
            </a:xfrm>
            <a:prstGeom prst="rect">
              <a:avLst/>
            </a:prstGeom>
          </p:spPr>
        </p:pic>
        <p:pic>
          <p:nvPicPr>
            <p:cNvPr id="4" name="Picture 7" descr="minerva">
              <a:extLst>
                <a:ext uri="{FF2B5EF4-FFF2-40B4-BE49-F238E27FC236}">
                  <a16:creationId xmlns:a16="http://schemas.microsoft.com/office/drawing/2014/main" id="{E0065A23-6366-4B38-BB79-2369E56A89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clrChange>
                <a:clrFrom>
                  <a:srgbClr val="DDDED6"/>
                </a:clrFrom>
                <a:clrTo>
                  <a:srgbClr val="DDDE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t="13234" r="12420" b="11378"/>
            <a:stretch/>
          </p:blipFill>
          <p:spPr bwMode="auto">
            <a:xfrm>
              <a:off x="-20116" y="6196347"/>
              <a:ext cx="625412" cy="61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264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43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5402" y="1606857"/>
            <a:ext cx="1660124" cy="457010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278177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65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66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5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ird flying in the sky&#10;&#10;Description automatically generated">
            <a:extLst>
              <a:ext uri="{FF2B5EF4-FFF2-40B4-BE49-F238E27FC236}">
                <a16:creationId xmlns:a16="http://schemas.microsoft.com/office/drawing/2014/main" id="{804AD6AE-24DB-4649-A3D2-0FE57420A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" y="976544"/>
            <a:ext cx="9139517" cy="5113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71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55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6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6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74956"/>
            <a:ext cx="6774137" cy="901083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24614"/>
            <a:ext cx="4629150" cy="423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24614"/>
            <a:ext cx="2949178" cy="42443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34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48323"/>
            <a:ext cx="6783013" cy="9365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24614"/>
            <a:ext cx="4629150" cy="42364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32551"/>
            <a:ext cx="2949178" cy="42364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88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5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55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55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5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EF8-C564-4106-9385-A299E0473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Documentation of agent-based models: ODD+D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02F93-3487-41E9-8C18-EABB2AF6E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André Grow</a:t>
            </a:r>
          </a:p>
          <a:p>
            <a:r>
              <a:rPr lang="en-US" dirty="0"/>
              <a:t>Max Planck Institute for Demographic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69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4E4739-C8AF-4F00-8450-0B3D8EA71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6101416" cy="441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Solution 2: Model description in standardized format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558D73-9BB4-4A83-A054-DAB908FF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97" y="2125649"/>
            <a:ext cx="5548012" cy="4249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7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Solution 2: Model description in standardized format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5AE3DD-1FA5-4DAA-8445-83B64B1C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76" y="1835162"/>
            <a:ext cx="8208912" cy="318767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269EBD9-5565-4080-9187-0358DB7BFFE5}"/>
              </a:ext>
            </a:extLst>
          </p:cNvPr>
          <p:cNvSpPr/>
          <p:nvPr/>
        </p:nvSpPr>
        <p:spPr>
          <a:xfrm>
            <a:off x="628649" y="6096455"/>
            <a:ext cx="78866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Müller, B., Bohn, F., Dreßler, G., Groeneveld, J.,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Klassert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C., Martin, R., … Schwarz, N. (2013).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Describing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human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decisions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agent-based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models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- ODD + D, an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extension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ODD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Environmental Modelling &amp; Software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48, 37–48.</a:t>
            </a:r>
          </a:p>
        </p:txBody>
      </p:sp>
    </p:spTree>
    <p:extLst>
      <p:ext uri="{BB962C8B-B14F-4D97-AF65-F5344CB8AC3E}">
        <p14:creationId xmlns:p14="http://schemas.microsoft.com/office/powerpoint/2010/main" val="95258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Solution 2: Model description in standardized format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69EBD9-5565-4080-9187-0358DB7BFFE5}"/>
              </a:ext>
            </a:extLst>
          </p:cNvPr>
          <p:cNvSpPr/>
          <p:nvPr/>
        </p:nvSpPr>
        <p:spPr>
          <a:xfrm>
            <a:off x="628649" y="6096455"/>
            <a:ext cx="78866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Müller, B., Bohn, F., Dreßler, G., Groeneveld, J.,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Klassert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C., Martin, R., … Schwarz, N. (2013).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Describing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human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decisions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agent-based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models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- ODD + D, an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extension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ODD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Environmental Modelling &amp; Software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48, 37–48.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2B306A-C88C-4F97-B8B3-A93634F94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1890623"/>
            <a:ext cx="7076572" cy="37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Solution 2: Model description in standardized format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69EBD9-5565-4080-9187-0358DB7BFFE5}"/>
              </a:ext>
            </a:extLst>
          </p:cNvPr>
          <p:cNvSpPr/>
          <p:nvPr/>
        </p:nvSpPr>
        <p:spPr>
          <a:xfrm>
            <a:off x="628649" y="6096455"/>
            <a:ext cx="78866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Müller, B., Bohn, F., Dreßler, G., Groeneveld, J.,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Klassert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C., Martin, R., … Schwarz, N. (2013).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Describing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human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decisions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agent-based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models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- ODD + D, an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extension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ODD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Environmental Modelling &amp; Software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48, 37–48.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0B6F29-EFC6-4A4C-9F6F-68DC6231D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0" y="2034532"/>
            <a:ext cx="7077600" cy="33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46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Solution 2: Model description in standardized format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69EBD9-5565-4080-9187-0358DB7BFFE5}"/>
              </a:ext>
            </a:extLst>
          </p:cNvPr>
          <p:cNvSpPr/>
          <p:nvPr/>
        </p:nvSpPr>
        <p:spPr>
          <a:xfrm>
            <a:off x="628649" y="6096455"/>
            <a:ext cx="78866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Müller, B., Bohn, F., Dreßler, G., Groeneveld, J.,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Klassert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C., Martin, R., … Schwarz, N. (2013).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Describing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human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decisions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agent-based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models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- ODD + D, an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extension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ODD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Environmental Modelling &amp; Software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48, 37–48.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12ECF5-975C-4401-843D-8FCFF2E4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98" y="2870735"/>
            <a:ext cx="7077600" cy="15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8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6658CB7-944D-49FF-91C5-81289F01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ea typeface="ＭＳ Ｐゴシック" panose="020B0600070205080204" pitchFamily="34" charset="-128"/>
              </a:rPr>
              <a:t>Comments or Questions?</a:t>
            </a:r>
            <a:endParaRPr lang="en-GB" sz="5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AC6E0D-4CF7-468F-8F1C-0AEFD22EF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Email: grow@demogr.mpg.de</a:t>
            </a:r>
          </a:p>
          <a:p>
            <a:r>
              <a:rPr lang="fr-FR" dirty="0"/>
              <a:t>Web: www.andre-grow.net</a:t>
            </a:r>
          </a:p>
          <a:p>
            <a:r>
              <a:rPr lang="fr-FR" dirty="0"/>
              <a:t>Twitter: @grow_andre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54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28507C-7EEF-43DD-AE3D-87D205A2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P</a:t>
            </a:r>
            <a:r>
              <a:rPr lang="en-US" altLang="de-DE" sz="6000" dirty="0"/>
              <a:t>roblems </a:t>
            </a:r>
            <a:r>
              <a:rPr lang="en-US" altLang="de-DE" dirty="0"/>
              <a:t>i</a:t>
            </a:r>
            <a:r>
              <a:rPr lang="en-US" altLang="de-DE" sz="6000" dirty="0"/>
              <a:t>n implementing simulation models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C918E-6EBA-4D6A-AEEE-0946B17F8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93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lack of standards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4C65A-4017-4E20-94D3-36615F8B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Agent-based models have solid methodological foundations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Yet, they yield lots of freedom and the field has therefore moved into some state of anarchy (design, analysis, presentation)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No classification of the different ways in which agents can exchange information and communicate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No standard way to treat the artificial data that the model generates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Often the comparison between experimental and empirical data is naïf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Parameter values are chosen without proper discussion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Often it is not possible to understand the details of the implementation of an agent-based model</a:t>
            </a:r>
          </a:p>
          <a:p>
            <a:pPr marL="457200" lvl="1" indent="0">
              <a:buNone/>
            </a:pPr>
            <a:endParaRPr lang="en-US" sz="1700" dirty="0"/>
          </a:p>
          <a:p>
            <a:pPr marL="0" lvl="1" indent="0">
              <a:buNone/>
            </a:pPr>
            <a:r>
              <a:rPr lang="en-US" sz="1700" dirty="0">
                <a:solidFill>
                  <a:srgbClr val="C00000"/>
                </a:solidFill>
              </a:rPr>
              <a:t>“This makes replication a difficult, sometimes impossible task, thus violating the basic principle of scientific practice and confining the knowledge generated by agent-based simulations to no more than anecdotal evidence” (1.5)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2FC806-2C86-4104-BE73-C7B691EB82B5}"/>
              </a:ext>
            </a:extLst>
          </p:cNvPr>
          <p:cNvSpPr/>
          <p:nvPr/>
        </p:nvSpPr>
        <p:spPr>
          <a:xfrm>
            <a:off x="628649" y="6096455"/>
            <a:ext cx="78866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Richiardi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M.,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Leombruni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R.,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Saam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N., &amp;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Sonnessa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M. (2006). A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common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agent-based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simulation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Journal of </a:t>
            </a:r>
            <a:r>
              <a:rPr lang="de-DE" sz="1100" i="1" dirty="0" err="1">
                <a:solidFill>
                  <a:schemeClr val="bg2">
                    <a:lumMod val="75000"/>
                  </a:schemeClr>
                </a:solidFill>
              </a:rPr>
              <a:t>Artificial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 Societies and </a:t>
            </a:r>
            <a:r>
              <a:rPr lang="de-DE" sz="1100" i="1" dirty="0" err="1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 Simulation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9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(1), 15.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6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in existing papers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4C65A-4017-4E20-94D3-36615F8B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Link with the literature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Agent-based models often depart radically from the existing literature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400" dirty="0"/>
              <a:t>This implies an increased need for space to explain the method/model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400" dirty="0"/>
              <a:t>Model results become more difficult to assess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Structure of the model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Some basic features of models: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400" dirty="0"/>
              <a:t>treatment of time (discrete vs. continuous)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400" dirty="0"/>
              <a:t>simulation type (stochastic vs. deterministic)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400" dirty="0"/>
              <a:t>representation of space (topology)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400" dirty="0"/>
              <a:t>population evolution (birth and death)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400" dirty="0"/>
              <a:t>treatment of heterogeneity (which variables differ across individuals),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400" dirty="0"/>
              <a:t>interaction structure (localized vs. non-localized)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400" dirty="0"/>
              <a:t>type of individual behavior (optimizing vs. satisficing), etc.</a:t>
            </a:r>
          </a:p>
          <a:p>
            <a:pPr marL="811213" lvl="2" indent="-457200">
              <a:buFont typeface="Arial" panose="020B0604020202020204" pitchFamily="34" charset="0"/>
              <a:buChar char="•"/>
            </a:pPr>
            <a:r>
              <a:rPr lang="en-US" sz="1800" dirty="0"/>
              <a:t>Often readers have to work these features out themselves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EF96789-AB79-4152-BE7E-C06B4012DB3E}"/>
              </a:ext>
            </a:extLst>
          </p:cNvPr>
          <p:cNvSpPr/>
          <p:nvPr/>
        </p:nvSpPr>
        <p:spPr>
          <a:xfrm>
            <a:off x="628649" y="6096455"/>
            <a:ext cx="78866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Richiardi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M.,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Leombruni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R.,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Saam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N., &amp;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Sonnessa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M. (2006). A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common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agent-based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simulation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Journal of </a:t>
            </a:r>
            <a:r>
              <a:rPr lang="de-DE" sz="1100" i="1" dirty="0" err="1">
                <a:solidFill>
                  <a:schemeClr val="bg2">
                    <a:lumMod val="75000"/>
                  </a:schemeClr>
                </a:solidFill>
              </a:rPr>
              <a:t>Artificial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 Societies and </a:t>
            </a:r>
            <a:r>
              <a:rPr lang="de-DE" sz="1100" i="1" dirty="0" err="1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 Simulation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9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(1), 15.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in existing papers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4C65A-4017-4E20-94D3-36615F8B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Analysis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Which individual-/aggregate-level variables should be explored and why?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Is the goal to explore the model in equilibrium or not?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How should the parameter space be explored (global vs. local)?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How should sensitivity be tested?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How should the model be validated?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90737EB-C522-4D8E-B3F6-055422C01ED7}"/>
              </a:ext>
            </a:extLst>
          </p:cNvPr>
          <p:cNvSpPr/>
          <p:nvPr/>
        </p:nvSpPr>
        <p:spPr>
          <a:xfrm>
            <a:off x="628649" y="6096455"/>
            <a:ext cx="78866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Richiardi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M.,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Leombruni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R.,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Saam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N., &amp;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Sonnessa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M. (2006). A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common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protocol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agent-based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bg2">
                    <a:lumMod val="75000"/>
                  </a:schemeClr>
                </a:solidFill>
              </a:rPr>
              <a:t>simulation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Journal of </a:t>
            </a:r>
            <a:r>
              <a:rPr lang="de-DE" sz="1100" i="1" dirty="0" err="1">
                <a:solidFill>
                  <a:schemeClr val="bg2">
                    <a:lumMod val="75000"/>
                  </a:schemeClr>
                </a:solidFill>
              </a:rPr>
              <a:t>Artificial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 Societies and </a:t>
            </a:r>
            <a:r>
              <a:rPr lang="de-DE" sz="1100" i="1" dirty="0" err="1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 Simulation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de-DE" sz="1100" i="1" dirty="0">
                <a:solidFill>
                  <a:schemeClr val="bg2">
                    <a:lumMod val="75000"/>
                  </a:schemeClr>
                </a:solidFill>
              </a:rPr>
              <a:t>9</a:t>
            </a:r>
            <a:r>
              <a:rPr lang="de-DE" sz="1100" dirty="0">
                <a:solidFill>
                  <a:schemeClr val="bg2">
                    <a:lumMod val="75000"/>
                  </a:schemeClr>
                </a:solidFill>
              </a:rPr>
              <a:t>(1), 15.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1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28507C-7EEF-43DD-AE3D-87D205A2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6000" dirty="0"/>
              <a:t>Solutions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C918E-6EBA-4D6A-AEEE-0946B17F8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04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Publishing code and input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4C65A-4017-4E20-94D3-36615F8B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code of the model is the only way in which it can be described accurately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Any verbal description of what the model does is only an approximation and thus might be erroneous or ambiguous</a:t>
            </a:r>
          </a:p>
        </p:txBody>
      </p:sp>
    </p:spTree>
    <p:extLst>
      <p:ext uri="{BB962C8B-B14F-4D97-AF65-F5344CB8AC3E}">
        <p14:creationId xmlns:p14="http://schemas.microsoft.com/office/powerpoint/2010/main" val="69981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05C5383-6D21-40F7-8382-5283420C7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08"/>
          <a:stretch/>
        </p:blipFill>
        <p:spPr>
          <a:xfrm>
            <a:off x="537498" y="1018082"/>
            <a:ext cx="3473978" cy="2125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4BAB6DD-68CA-448E-8369-0D3770C4FE63}"/>
              </a:ext>
            </a:extLst>
          </p:cNvPr>
          <p:cNvSpPr txBox="1"/>
          <p:nvPr/>
        </p:nvSpPr>
        <p:spPr>
          <a:xfrm>
            <a:off x="1009555" y="565519"/>
            <a:ext cx="252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CoMSES</a:t>
            </a:r>
            <a:r>
              <a:rPr lang="en-US" dirty="0"/>
              <a:t> Net/Open ABM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BFD7B9-3CE6-46D5-B945-7F3AF50D0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08"/>
          <a:stretch/>
        </p:blipFill>
        <p:spPr>
          <a:xfrm>
            <a:off x="4816211" y="1018082"/>
            <a:ext cx="3473978" cy="2125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DA3A460-64EC-4A9A-9241-DEA83A2EF3A9}"/>
              </a:ext>
            </a:extLst>
          </p:cNvPr>
          <p:cNvSpPr txBox="1"/>
          <p:nvPr/>
        </p:nvSpPr>
        <p:spPr>
          <a:xfrm>
            <a:off x="5898385" y="565519"/>
            <a:ext cx="1309630" cy="37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GitHub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6FE43E0-4B47-48F1-9AED-9AB81A907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308"/>
          <a:stretch/>
        </p:blipFill>
        <p:spPr>
          <a:xfrm>
            <a:off x="537498" y="4059549"/>
            <a:ext cx="3473979" cy="2125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E6615DA-8DAD-4115-B2B8-5BA491E07775}"/>
              </a:ext>
            </a:extLst>
          </p:cNvPr>
          <p:cNvSpPr txBox="1"/>
          <p:nvPr/>
        </p:nvSpPr>
        <p:spPr>
          <a:xfrm>
            <a:off x="1078585" y="3532907"/>
            <a:ext cx="239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Harvard </a:t>
            </a:r>
            <a:r>
              <a:rPr lang="en-US" dirty="0" err="1"/>
              <a:t>Dataverse</a:t>
            </a:r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C0BD03E-5A6D-4F1C-846E-7CD6ED02F85C}"/>
              </a:ext>
            </a:extLst>
          </p:cNvPr>
          <p:cNvSpPr txBox="1"/>
          <p:nvPr/>
        </p:nvSpPr>
        <p:spPr>
          <a:xfrm>
            <a:off x="5293060" y="3532907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Publisher’s Webspace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D430791-ECF6-4B53-AFDF-A61135B15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255" y="4059549"/>
            <a:ext cx="1653889" cy="2053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B7FD26D8-3782-4B46-8853-A6BBA4B22439}"/>
              </a:ext>
            </a:extLst>
          </p:cNvPr>
          <p:cNvSpPr txBox="1"/>
          <p:nvPr/>
        </p:nvSpPr>
        <p:spPr>
          <a:xfrm>
            <a:off x="7399392" y="4384557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Usually not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recommendable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C1D86A8-AAD9-4A3B-BC6F-73C36528707D}"/>
              </a:ext>
            </a:extLst>
          </p:cNvPr>
          <p:cNvSpPr txBox="1"/>
          <p:nvPr/>
        </p:nvSpPr>
        <p:spPr>
          <a:xfrm>
            <a:off x="941210" y="3113987"/>
            <a:ext cx="26665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https://www.comses.net/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F2CCBC8-9ED2-4678-9E54-36A7C8548C31}"/>
              </a:ext>
            </a:extLst>
          </p:cNvPr>
          <p:cNvSpPr txBox="1"/>
          <p:nvPr/>
        </p:nvSpPr>
        <p:spPr>
          <a:xfrm>
            <a:off x="5219923" y="3113987"/>
            <a:ext cx="26665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https://github.com/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99E048F-B144-4BEC-876C-4E7B4A917E3F}"/>
              </a:ext>
            </a:extLst>
          </p:cNvPr>
          <p:cNvSpPr txBox="1"/>
          <p:nvPr/>
        </p:nvSpPr>
        <p:spPr>
          <a:xfrm>
            <a:off x="941210" y="6186420"/>
            <a:ext cx="26665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https://dataverse.harvard.edu/</a:t>
            </a:r>
          </a:p>
        </p:txBody>
      </p:sp>
    </p:spTree>
    <p:extLst>
      <p:ext uri="{BB962C8B-B14F-4D97-AF65-F5344CB8AC3E}">
        <p14:creationId xmlns:p14="http://schemas.microsoft.com/office/powerpoint/2010/main" val="112891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A622-B21D-4CEB-8831-05154D21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Solution 2: Model description in standardized format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8D5ABE-535C-4EC1-8EB4-B2ACF7AF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6101416" cy="441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87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831</Words>
  <Application>Microsoft Office PowerPoint</Application>
  <PresentationFormat>Bildschirmpräsentation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Documentation of agent-based models: ODD+D</vt:lpstr>
      <vt:lpstr>Problems in implementing simulation models</vt:lpstr>
      <vt:lpstr>A lack of standards</vt:lpstr>
      <vt:lpstr>Pitfalls in existing papers</vt:lpstr>
      <vt:lpstr>Pitfalls in existing papers</vt:lpstr>
      <vt:lpstr>Solutions</vt:lpstr>
      <vt:lpstr>Solution 1: Publishing code and input data</vt:lpstr>
      <vt:lpstr>PowerPoint-Präsentation</vt:lpstr>
      <vt:lpstr>Solution 2: Model description in standardized format</vt:lpstr>
      <vt:lpstr>Solution 2: Model description in standardized format</vt:lpstr>
      <vt:lpstr>Solution 2: Model description in standardized format</vt:lpstr>
      <vt:lpstr>Solution 2: Model description in standardized format</vt:lpstr>
      <vt:lpstr>Solution 2: Model description in standardized format</vt:lpstr>
      <vt:lpstr>Solution 2: Model description in standardized format</vt:lpstr>
      <vt:lpstr>Comments or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D.</dc:creator>
  <cp:lastModifiedBy>Andre Grow</cp:lastModifiedBy>
  <cp:revision>61</cp:revision>
  <dcterms:created xsi:type="dcterms:W3CDTF">2020-04-30T14:17:30Z</dcterms:created>
  <dcterms:modified xsi:type="dcterms:W3CDTF">2020-11-17T10:12:16Z</dcterms:modified>
</cp:coreProperties>
</file>