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</p:sldMasterIdLst>
  <p:notesMasterIdLst>
    <p:notesMasterId r:id="rId23"/>
  </p:notesMasterIdLst>
  <p:sldIdLst>
    <p:sldId id="294" r:id="rId6"/>
    <p:sldId id="282" r:id="rId7"/>
    <p:sldId id="283" r:id="rId8"/>
    <p:sldId id="284" r:id="rId9"/>
    <p:sldId id="271" r:id="rId10"/>
    <p:sldId id="290" r:id="rId11"/>
    <p:sldId id="293" r:id="rId12"/>
    <p:sldId id="292" r:id="rId13"/>
    <p:sldId id="285" r:id="rId14"/>
    <p:sldId id="272" r:id="rId15"/>
    <p:sldId id="273" r:id="rId16"/>
    <p:sldId id="274" r:id="rId17"/>
    <p:sldId id="286" r:id="rId18"/>
    <p:sldId id="289" r:id="rId19"/>
    <p:sldId id="280" r:id="rId20"/>
    <p:sldId id="288" r:id="rId21"/>
    <p:sldId id="29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AC6"/>
    <a:srgbClr val="005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78D9B-A9C9-4ECB-B24D-F1B7FB3C4CD2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6AFBB-89F5-4A67-91F7-5E6C5204A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42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29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ird flying in the sky&#10;&#10;Description automatically generated">
            <a:extLst>
              <a:ext uri="{FF2B5EF4-FFF2-40B4-BE49-F238E27FC236}">
                <a16:creationId xmlns:a16="http://schemas.microsoft.com/office/drawing/2014/main" id="{1B413931-1BA6-4DDB-8FA4-7935F73B3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" y="1202259"/>
            <a:ext cx="9144000" cy="56578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9AB8C9-FFFF-47BD-B3F4-67349ACA6B8F}"/>
              </a:ext>
            </a:extLst>
          </p:cNvPr>
          <p:cNvSpPr/>
          <p:nvPr userDrawn="1"/>
        </p:nvSpPr>
        <p:spPr>
          <a:xfrm>
            <a:off x="-1" y="5956917"/>
            <a:ext cx="9144000" cy="892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FBF29E-9D2F-4F91-9E0C-9B3DC5163490}"/>
              </a:ext>
            </a:extLst>
          </p:cNvPr>
          <p:cNvSpPr/>
          <p:nvPr userDrawn="1"/>
        </p:nvSpPr>
        <p:spPr>
          <a:xfrm>
            <a:off x="0" y="0"/>
            <a:ext cx="9144000" cy="1341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6949"/>
            <a:ext cx="7772400" cy="227839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15193"/>
            <a:ext cx="6858000" cy="27268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EC8DD-CEC8-4052-8FB9-E5A7BF47A031}"/>
              </a:ext>
            </a:extLst>
          </p:cNvPr>
          <p:cNvSpPr/>
          <p:nvPr userDrawn="1"/>
        </p:nvSpPr>
        <p:spPr>
          <a:xfrm>
            <a:off x="7491195" y="5694895"/>
            <a:ext cx="16979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800" dirty="0">
                <a:solidFill>
                  <a:schemeClr val="bg2"/>
                </a:solidFill>
                <a:effectLst/>
                <a:latin typeface="+mj-lt"/>
                <a:ea typeface="Palatino Linotype" panose="02040502050505030304" pitchFamily="18" charset="0"/>
                <a:cs typeface="Palatino Linotype" panose="02040502050505030304" pitchFamily="18" charset="0"/>
              </a:rPr>
              <a:t>photo: iStockphoto.com/</a:t>
            </a:r>
            <a:r>
              <a:rPr lang="en-GB" sz="800" dirty="0" err="1">
                <a:solidFill>
                  <a:schemeClr val="bg2"/>
                </a:solidFill>
                <a:effectLst/>
                <a:latin typeface="+mj-lt"/>
                <a:ea typeface="Palatino Linotype" panose="02040502050505030304" pitchFamily="18" charset="0"/>
                <a:cs typeface="Palatino Linotype" panose="02040502050505030304" pitchFamily="18" charset="0"/>
              </a:rPr>
              <a:t>Andy_Oxley</a:t>
            </a:r>
            <a:endParaRPr lang="en-GB" sz="8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051541-D726-4D27-A526-630A997B3B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3" y="-10981"/>
            <a:ext cx="2123505" cy="1156993"/>
          </a:xfrm>
          <a:prstGeom prst="rect">
            <a:avLst/>
          </a:prstGeom>
        </p:spPr>
      </p:pic>
      <p:pic>
        <p:nvPicPr>
          <p:cNvPr id="16" name="Picture 15" descr="A drawing of a face&#10;&#10;Description automatically generated">
            <a:extLst>
              <a:ext uri="{FF2B5EF4-FFF2-40B4-BE49-F238E27FC236}">
                <a16:creationId xmlns:a16="http://schemas.microsoft.com/office/drawing/2014/main" id="{1C9CB037-3E81-44AA-AA5B-5A6566760A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03" y="447921"/>
            <a:ext cx="2470154" cy="556405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06ABF81F-C3B3-4415-9317-AD2C2F95ADD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893" y="6196347"/>
            <a:ext cx="1886213" cy="6001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02EE1F-9F7E-445B-A557-064B105CD8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09" y="6116590"/>
            <a:ext cx="1230250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9D337093-8D67-449A-8AEE-4AA01B88B13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58" y="6098294"/>
            <a:ext cx="688947" cy="729002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AA4C790-6114-4963-AAA0-3B3A77163974}"/>
              </a:ext>
            </a:extLst>
          </p:cNvPr>
          <p:cNvGrpSpPr/>
          <p:nvPr userDrawn="1"/>
        </p:nvGrpSpPr>
        <p:grpSpPr>
          <a:xfrm>
            <a:off x="199894" y="6196347"/>
            <a:ext cx="2789646" cy="616006"/>
            <a:chOff x="-20116" y="6196347"/>
            <a:chExt cx="2789646" cy="616006"/>
          </a:xfrm>
        </p:grpSpPr>
        <p:pic>
          <p:nvPicPr>
            <p:cNvPr id="18" name="Picture 1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A79A8C1-6E13-46F1-A917-153451A6A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32" y="6196347"/>
              <a:ext cx="2121798" cy="616006"/>
            </a:xfrm>
            <a:prstGeom prst="rect">
              <a:avLst/>
            </a:prstGeom>
          </p:spPr>
        </p:pic>
        <p:pic>
          <p:nvPicPr>
            <p:cNvPr id="4" name="Picture 7" descr="minerva">
              <a:extLst>
                <a:ext uri="{FF2B5EF4-FFF2-40B4-BE49-F238E27FC236}">
                  <a16:creationId xmlns:a16="http://schemas.microsoft.com/office/drawing/2014/main" id="{E0065A23-6366-4B38-BB79-2369E56A897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>
              <a:clrChange>
                <a:clrFrom>
                  <a:srgbClr val="DDDED6"/>
                </a:clrFrom>
                <a:clrTo>
                  <a:srgbClr val="DDDED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9" t="13234" r="12420" b="11378"/>
            <a:stretch/>
          </p:blipFill>
          <p:spPr bwMode="auto">
            <a:xfrm>
              <a:off x="-20116" y="6196347"/>
              <a:ext cx="625412" cy="616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9157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74956"/>
            <a:ext cx="6774137" cy="901083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24614"/>
            <a:ext cx="4629150" cy="4236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24614"/>
            <a:ext cx="2949178" cy="42443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534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48323"/>
            <a:ext cx="6783013" cy="93659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624614"/>
            <a:ext cx="4629150" cy="42364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32551"/>
            <a:ext cx="2949178" cy="42364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4887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2436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5402" y="1606857"/>
            <a:ext cx="1660124" cy="457010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278177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657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40" y="2312878"/>
            <a:ext cx="7578725" cy="399108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latin typeface="Arial Narrow" pitchFamily="34" charset="0"/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Musterüberschrift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3669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ird flying in the sky&#10;&#10;Description automatically generated">
            <a:extLst>
              <a:ext uri="{FF2B5EF4-FFF2-40B4-BE49-F238E27FC236}">
                <a16:creationId xmlns:a16="http://schemas.microsoft.com/office/drawing/2014/main" id="{1B413931-1BA6-4DDB-8FA4-7935F73B3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" y="1202259"/>
            <a:ext cx="9144000" cy="56578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9AB8C9-FFFF-47BD-B3F4-67349ACA6B8F}"/>
              </a:ext>
            </a:extLst>
          </p:cNvPr>
          <p:cNvSpPr/>
          <p:nvPr userDrawn="1"/>
        </p:nvSpPr>
        <p:spPr>
          <a:xfrm>
            <a:off x="-1" y="5956917"/>
            <a:ext cx="9144000" cy="892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FBF29E-9D2F-4F91-9E0C-9B3DC5163490}"/>
              </a:ext>
            </a:extLst>
          </p:cNvPr>
          <p:cNvSpPr/>
          <p:nvPr userDrawn="1"/>
        </p:nvSpPr>
        <p:spPr>
          <a:xfrm>
            <a:off x="0" y="0"/>
            <a:ext cx="9144000" cy="1341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6949"/>
            <a:ext cx="7772400" cy="227839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15193"/>
            <a:ext cx="6858000" cy="27268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EC8DD-CEC8-4052-8FB9-E5A7BF47A031}"/>
              </a:ext>
            </a:extLst>
          </p:cNvPr>
          <p:cNvSpPr/>
          <p:nvPr userDrawn="1"/>
        </p:nvSpPr>
        <p:spPr>
          <a:xfrm>
            <a:off x="7491195" y="5694895"/>
            <a:ext cx="16979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800" dirty="0">
                <a:solidFill>
                  <a:schemeClr val="bg2"/>
                </a:solidFill>
                <a:effectLst/>
                <a:latin typeface="+mj-lt"/>
                <a:ea typeface="Palatino Linotype" panose="02040502050505030304" pitchFamily="18" charset="0"/>
                <a:cs typeface="Palatino Linotype" panose="02040502050505030304" pitchFamily="18" charset="0"/>
              </a:rPr>
              <a:t>photo: iStockphoto.com/</a:t>
            </a:r>
            <a:r>
              <a:rPr lang="en-GB" sz="800" dirty="0" err="1">
                <a:solidFill>
                  <a:schemeClr val="bg2"/>
                </a:solidFill>
                <a:effectLst/>
                <a:latin typeface="+mj-lt"/>
                <a:ea typeface="Palatino Linotype" panose="02040502050505030304" pitchFamily="18" charset="0"/>
                <a:cs typeface="Palatino Linotype" panose="02040502050505030304" pitchFamily="18" charset="0"/>
              </a:rPr>
              <a:t>Andy_Oxley</a:t>
            </a:r>
            <a:endParaRPr lang="en-GB" sz="8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051541-D726-4D27-A526-630A997B3B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3" y="-10981"/>
            <a:ext cx="2123505" cy="1156993"/>
          </a:xfrm>
          <a:prstGeom prst="rect">
            <a:avLst/>
          </a:prstGeom>
        </p:spPr>
      </p:pic>
      <p:pic>
        <p:nvPicPr>
          <p:cNvPr id="16" name="Picture 15" descr="A drawing of a face&#10;&#10;Description automatically generated">
            <a:extLst>
              <a:ext uri="{FF2B5EF4-FFF2-40B4-BE49-F238E27FC236}">
                <a16:creationId xmlns:a16="http://schemas.microsoft.com/office/drawing/2014/main" id="{1C9CB037-3E81-44AA-AA5B-5A6566760A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03" y="447921"/>
            <a:ext cx="2470154" cy="556405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06ABF81F-C3B3-4415-9317-AD2C2F95ADD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893" y="6196347"/>
            <a:ext cx="1886213" cy="6001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02EE1F-9F7E-445B-A557-064B105CD8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09" y="6116590"/>
            <a:ext cx="1230250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9D337093-8D67-449A-8AEE-4AA01B88B13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58" y="6098294"/>
            <a:ext cx="688947" cy="729002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AA4C790-6114-4963-AAA0-3B3A77163974}"/>
              </a:ext>
            </a:extLst>
          </p:cNvPr>
          <p:cNvGrpSpPr/>
          <p:nvPr userDrawn="1"/>
        </p:nvGrpSpPr>
        <p:grpSpPr>
          <a:xfrm>
            <a:off x="199894" y="6196347"/>
            <a:ext cx="2789646" cy="616006"/>
            <a:chOff x="-20116" y="6196347"/>
            <a:chExt cx="2789646" cy="616006"/>
          </a:xfrm>
        </p:grpSpPr>
        <p:pic>
          <p:nvPicPr>
            <p:cNvPr id="18" name="Picture 1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A79A8C1-6E13-46F1-A917-153451A6A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32" y="6196347"/>
              <a:ext cx="2121798" cy="616006"/>
            </a:xfrm>
            <a:prstGeom prst="rect">
              <a:avLst/>
            </a:prstGeom>
          </p:spPr>
        </p:pic>
        <p:pic>
          <p:nvPicPr>
            <p:cNvPr id="4" name="Picture 7" descr="minerva">
              <a:extLst>
                <a:ext uri="{FF2B5EF4-FFF2-40B4-BE49-F238E27FC236}">
                  <a16:creationId xmlns:a16="http://schemas.microsoft.com/office/drawing/2014/main" id="{E0065A23-6366-4B38-BB79-2369E56A897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>
              <a:clrChange>
                <a:clrFrom>
                  <a:srgbClr val="DDDED6"/>
                </a:clrFrom>
                <a:clrTo>
                  <a:srgbClr val="DDDED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9" t="13234" r="12420" b="11378"/>
            <a:stretch/>
          </p:blipFill>
          <p:spPr bwMode="auto">
            <a:xfrm>
              <a:off x="-20116" y="6196347"/>
              <a:ext cx="625412" cy="616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0933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4315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55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bird flying in the sky&#10;&#10;Description automatically generated">
            <a:extLst>
              <a:ext uri="{FF2B5EF4-FFF2-40B4-BE49-F238E27FC236}">
                <a16:creationId xmlns:a16="http://schemas.microsoft.com/office/drawing/2014/main" id="{804AD6AE-24DB-4649-A3D2-0FE57420A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" y="976544"/>
            <a:ext cx="9139517" cy="5113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287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806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5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h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ird flying in the sky&#10;&#10;Description automatically generated">
            <a:extLst>
              <a:ext uri="{FF2B5EF4-FFF2-40B4-BE49-F238E27FC236}">
                <a16:creationId xmlns:a16="http://schemas.microsoft.com/office/drawing/2014/main" id="{1B413931-1BA6-4DDB-8FA4-7935F73B3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" y="1202259"/>
            <a:ext cx="9144000" cy="56578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9AB8C9-FFFF-47BD-B3F4-67349ACA6B8F}"/>
              </a:ext>
            </a:extLst>
          </p:cNvPr>
          <p:cNvSpPr/>
          <p:nvPr userDrawn="1"/>
        </p:nvSpPr>
        <p:spPr>
          <a:xfrm>
            <a:off x="-1" y="5485669"/>
            <a:ext cx="9144000" cy="1363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FBF29E-9D2F-4F91-9E0C-9B3DC5163490}"/>
              </a:ext>
            </a:extLst>
          </p:cNvPr>
          <p:cNvSpPr/>
          <p:nvPr userDrawn="1"/>
        </p:nvSpPr>
        <p:spPr>
          <a:xfrm>
            <a:off x="0" y="0"/>
            <a:ext cx="9144000" cy="3941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6949"/>
            <a:ext cx="7772400" cy="227839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15193"/>
            <a:ext cx="6858000" cy="27268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EC8DD-CEC8-4052-8FB9-E5A7BF47A031}"/>
              </a:ext>
            </a:extLst>
          </p:cNvPr>
          <p:cNvSpPr/>
          <p:nvPr userDrawn="1"/>
        </p:nvSpPr>
        <p:spPr>
          <a:xfrm>
            <a:off x="7501110" y="5289081"/>
            <a:ext cx="16979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800" dirty="0">
                <a:solidFill>
                  <a:schemeClr val="bg2"/>
                </a:solidFill>
                <a:effectLst/>
                <a:latin typeface="+mj-lt"/>
                <a:ea typeface="Palatino Linotype" panose="02040502050505030304" pitchFamily="18" charset="0"/>
                <a:cs typeface="Palatino Linotype" panose="02040502050505030304" pitchFamily="18" charset="0"/>
              </a:rPr>
              <a:t>photo: iStockphoto.com/</a:t>
            </a:r>
            <a:r>
              <a:rPr lang="en-GB" sz="800" dirty="0" err="1">
                <a:solidFill>
                  <a:schemeClr val="bg2"/>
                </a:solidFill>
                <a:effectLst/>
                <a:latin typeface="+mj-lt"/>
                <a:ea typeface="Palatino Linotype" panose="02040502050505030304" pitchFamily="18" charset="0"/>
                <a:cs typeface="Palatino Linotype" panose="02040502050505030304" pitchFamily="18" charset="0"/>
              </a:rPr>
              <a:t>Andy_Oxley</a:t>
            </a:r>
            <a:endParaRPr lang="en-GB" sz="8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051541-D726-4D27-A526-630A997B3B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3" y="-10981"/>
            <a:ext cx="2123505" cy="1156993"/>
          </a:xfrm>
          <a:prstGeom prst="rect">
            <a:avLst/>
          </a:prstGeom>
        </p:spPr>
      </p:pic>
      <p:pic>
        <p:nvPicPr>
          <p:cNvPr id="16" name="Picture 15" descr="A drawing of a face&#10;&#10;Description automatically generated">
            <a:extLst>
              <a:ext uri="{FF2B5EF4-FFF2-40B4-BE49-F238E27FC236}">
                <a16:creationId xmlns:a16="http://schemas.microsoft.com/office/drawing/2014/main" id="{1C9CB037-3E81-44AA-AA5B-5A6566760A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03" y="447921"/>
            <a:ext cx="2470154" cy="556405"/>
          </a:xfrm>
          <a:prstGeom prst="rect">
            <a:avLst/>
          </a:prstGeom>
        </p:spPr>
      </p:pic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79A8C1-6E13-46F1-A917-153451A6A9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1" y="6196347"/>
            <a:ext cx="2121798" cy="616006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06ABF81F-C3B3-4415-9317-AD2C2F95AD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893" y="6196347"/>
            <a:ext cx="1886213" cy="6001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02EE1F-9F7E-445B-A557-064B105CD84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330" y="6116590"/>
            <a:ext cx="1230250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9D337093-8D67-449A-8AEE-4AA01B88B1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79" y="6098294"/>
            <a:ext cx="688947" cy="72900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FB78234-BD02-4EF5-8F9C-8298FE18D1B0}"/>
              </a:ext>
            </a:extLst>
          </p:cNvPr>
          <p:cNvSpPr txBox="1"/>
          <p:nvPr userDrawn="1"/>
        </p:nvSpPr>
        <p:spPr>
          <a:xfrm>
            <a:off x="230021" y="5539847"/>
            <a:ext cx="86839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557F"/>
                </a:solidFill>
              </a:rPr>
              <a:t>The project </a:t>
            </a:r>
            <a:r>
              <a:rPr lang="en-GB" sz="1200" i="1" dirty="0">
                <a:solidFill>
                  <a:srgbClr val="00557F"/>
                </a:solidFill>
              </a:rPr>
              <a:t>Bayesian Agent-based Population Studies</a:t>
            </a:r>
            <a:r>
              <a:rPr lang="en-GB" sz="1200" dirty="0">
                <a:solidFill>
                  <a:srgbClr val="00557F"/>
                </a:solidFill>
              </a:rPr>
              <a:t> has received funding from the European Research Council (ERC) </a:t>
            </a:r>
            <a:br>
              <a:rPr lang="en-GB" sz="1200" dirty="0">
                <a:solidFill>
                  <a:srgbClr val="00557F"/>
                </a:solidFill>
              </a:rPr>
            </a:br>
            <a:r>
              <a:rPr lang="en-GB" sz="1200" dirty="0">
                <a:solidFill>
                  <a:srgbClr val="00557F"/>
                </a:solidFill>
              </a:rPr>
              <a:t>under the European Union's Horizon 2020 research and innovation programme; grant no. 725232.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12646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69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170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74956"/>
            <a:ext cx="6774137" cy="901083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24614"/>
            <a:ext cx="4629150" cy="4236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24614"/>
            <a:ext cx="2949178" cy="42443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528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48323"/>
            <a:ext cx="6783013" cy="93659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624614"/>
            <a:ext cx="4629150" cy="42364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32551"/>
            <a:ext cx="2949178" cy="42364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642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280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5402" y="1606857"/>
            <a:ext cx="1660124" cy="457010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278177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10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966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ird flying in the sky&#10;&#10;Description automatically generated">
            <a:extLst>
              <a:ext uri="{FF2B5EF4-FFF2-40B4-BE49-F238E27FC236}">
                <a16:creationId xmlns:a16="http://schemas.microsoft.com/office/drawing/2014/main" id="{1B413931-1BA6-4DDB-8FA4-7935F73B3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" y="1202259"/>
            <a:ext cx="9144000" cy="56578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9AB8C9-FFFF-47BD-B3F4-67349ACA6B8F}"/>
              </a:ext>
            </a:extLst>
          </p:cNvPr>
          <p:cNvSpPr/>
          <p:nvPr userDrawn="1"/>
        </p:nvSpPr>
        <p:spPr>
          <a:xfrm>
            <a:off x="-1" y="5956917"/>
            <a:ext cx="9144000" cy="892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FBF29E-9D2F-4F91-9E0C-9B3DC5163490}"/>
              </a:ext>
            </a:extLst>
          </p:cNvPr>
          <p:cNvSpPr/>
          <p:nvPr userDrawn="1"/>
        </p:nvSpPr>
        <p:spPr>
          <a:xfrm>
            <a:off x="0" y="0"/>
            <a:ext cx="9144000" cy="1341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6949"/>
            <a:ext cx="7772400" cy="227839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15193"/>
            <a:ext cx="6858000" cy="27268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EC8DD-CEC8-4052-8FB9-E5A7BF47A031}"/>
              </a:ext>
            </a:extLst>
          </p:cNvPr>
          <p:cNvSpPr/>
          <p:nvPr userDrawn="1"/>
        </p:nvSpPr>
        <p:spPr>
          <a:xfrm>
            <a:off x="7491195" y="5694895"/>
            <a:ext cx="16979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800" dirty="0">
                <a:solidFill>
                  <a:schemeClr val="bg2"/>
                </a:solidFill>
                <a:effectLst/>
                <a:latin typeface="+mj-lt"/>
                <a:ea typeface="Palatino Linotype" panose="02040502050505030304" pitchFamily="18" charset="0"/>
                <a:cs typeface="Palatino Linotype" panose="02040502050505030304" pitchFamily="18" charset="0"/>
              </a:rPr>
              <a:t>photo: iStockphoto.com/</a:t>
            </a:r>
            <a:r>
              <a:rPr lang="en-GB" sz="800" dirty="0" err="1">
                <a:solidFill>
                  <a:schemeClr val="bg2"/>
                </a:solidFill>
                <a:effectLst/>
                <a:latin typeface="+mj-lt"/>
                <a:ea typeface="Palatino Linotype" panose="02040502050505030304" pitchFamily="18" charset="0"/>
                <a:cs typeface="Palatino Linotype" panose="02040502050505030304" pitchFamily="18" charset="0"/>
              </a:rPr>
              <a:t>Andy_Oxley</a:t>
            </a:r>
            <a:endParaRPr lang="en-GB" sz="8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051541-D726-4D27-A526-630A997B3B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3" y="-10981"/>
            <a:ext cx="2123505" cy="1156993"/>
          </a:xfrm>
          <a:prstGeom prst="rect">
            <a:avLst/>
          </a:prstGeom>
        </p:spPr>
      </p:pic>
      <p:pic>
        <p:nvPicPr>
          <p:cNvPr id="16" name="Picture 15" descr="A drawing of a face&#10;&#10;Description automatically generated">
            <a:extLst>
              <a:ext uri="{FF2B5EF4-FFF2-40B4-BE49-F238E27FC236}">
                <a16:creationId xmlns:a16="http://schemas.microsoft.com/office/drawing/2014/main" id="{1C9CB037-3E81-44AA-AA5B-5A6566760A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03" y="447921"/>
            <a:ext cx="2470154" cy="556405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06ABF81F-C3B3-4415-9317-AD2C2F95ADD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893" y="6196347"/>
            <a:ext cx="1886213" cy="6001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02EE1F-9F7E-445B-A557-064B105CD8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09" y="6116590"/>
            <a:ext cx="1230250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9D337093-8D67-449A-8AEE-4AA01B88B13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58" y="6098294"/>
            <a:ext cx="688947" cy="729002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AA4C790-6114-4963-AAA0-3B3A77163974}"/>
              </a:ext>
            </a:extLst>
          </p:cNvPr>
          <p:cNvGrpSpPr/>
          <p:nvPr userDrawn="1"/>
        </p:nvGrpSpPr>
        <p:grpSpPr>
          <a:xfrm>
            <a:off x="199894" y="6196347"/>
            <a:ext cx="2789646" cy="616006"/>
            <a:chOff x="-20116" y="6196347"/>
            <a:chExt cx="2789646" cy="616006"/>
          </a:xfrm>
        </p:grpSpPr>
        <p:pic>
          <p:nvPicPr>
            <p:cNvPr id="18" name="Picture 1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A79A8C1-6E13-46F1-A917-153451A6A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32" y="6196347"/>
              <a:ext cx="2121798" cy="616006"/>
            </a:xfrm>
            <a:prstGeom prst="rect">
              <a:avLst/>
            </a:prstGeom>
          </p:spPr>
        </p:pic>
        <p:pic>
          <p:nvPicPr>
            <p:cNvPr id="4" name="Picture 7" descr="minerva">
              <a:extLst>
                <a:ext uri="{FF2B5EF4-FFF2-40B4-BE49-F238E27FC236}">
                  <a16:creationId xmlns:a16="http://schemas.microsoft.com/office/drawing/2014/main" id="{E0065A23-6366-4B38-BB79-2369E56A897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>
              <a:clrChange>
                <a:clrFrom>
                  <a:srgbClr val="DDDED6"/>
                </a:clrFrom>
                <a:clrTo>
                  <a:srgbClr val="DDDED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9" t="13234" r="12420" b="11378"/>
            <a:stretch/>
          </p:blipFill>
          <p:spPr bwMode="auto">
            <a:xfrm>
              <a:off x="-20116" y="6196347"/>
              <a:ext cx="625412" cy="616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68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55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bird flying in the sky&#10;&#10;Description automatically generated">
            <a:extLst>
              <a:ext uri="{FF2B5EF4-FFF2-40B4-BE49-F238E27FC236}">
                <a16:creationId xmlns:a16="http://schemas.microsoft.com/office/drawing/2014/main" id="{804AD6AE-24DB-4649-A3D2-0FE57420A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" y="0"/>
            <a:ext cx="913951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171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755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2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6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66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74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1" r:id="rId2"/>
    <p:sldLayoutId id="214748366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5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0557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0557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57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5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5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54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5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0557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0557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57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5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5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ai.budde@uni-rostock.de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1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9BEF8-C564-4106-9385-A299E0473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79811"/>
            <a:ext cx="7772400" cy="2278398"/>
          </a:xfrm>
        </p:spPr>
        <p:txBody>
          <a:bodyPr>
            <a:normAutofit/>
          </a:bodyPr>
          <a:lstStyle/>
          <a:p>
            <a:r>
              <a:rPr lang="en-GB" dirty="0"/>
              <a:t>Provenance for Simulation Studies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2002F93-3487-41E9-8C18-EABB2AF6E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72653"/>
            <a:ext cx="6858000" cy="246939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Adelinde M. </a:t>
            </a:r>
            <a:r>
              <a:rPr lang="en-GB" dirty="0" smtClean="0"/>
              <a:t>Uhrmacher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University of </a:t>
            </a:r>
            <a:r>
              <a:rPr lang="en-GB" dirty="0" smtClean="0"/>
              <a:t>Rostock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50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becomes queryable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910" y="2028422"/>
            <a:ext cx="6405887" cy="279023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2226469"/>
            <a:ext cx="6758189" cy="326350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If the data W5 are invalidated </a:t>
            </a:r>
            <a:r>
              <a:rPr lang="de-DE" sz="1800" dirty="0" smtClean="0"/>
              <a:t>which </a:t>
            </a:r>
            <a:r>
              <a:rPr lang="de-DE" sz="1800" dirty="0"/>
              <a:t>products need to be revisited?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95346" y="5688020"/>
            <a:ext cx="5140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/>
              <a:t>Ruscheinski, Andreas, and Adelinde Uhrmacher. "Provenance in modeling and simulation studies—Bridging gaps." 2017 Winter Simulation Conference (WSC). IEEE, 2017.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27182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 complexity by hierarchy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22" y="1991205"/>
            <a:ext cx="5947762" cy="4019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653" y="6142892"/>
            <a:ext cx="751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latin typeface="Arial Narrow" panose="020B0606020202030204" pitchFamily="34" charset="0"/>
              </a:rPr>
              <a:t>Ruscheinski</a:t>
            </a:r>
            <a:r>
              <a:rPr lang="en-US" sz="1400" i="1" dirty="0">
                <a:latin typeface="Arial Narrow" panose="020B0606020202030204" pitchFamily="34" charset="0"/>
              </a:rPr>
              <a:t>, Andreas, et al. "Towards a PROV Ontology for Simulation Models." International Provenance and Annotation Workshop. Springer, Cham, 2018</a:t>
            </a:r>
            <a:endParaRPr lang="de-DE" sz="14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418" y="963408"/>
            <a:ext cx="7886700" cy="2922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/>
              <a:t>P</a:t>
            </a:r>
            <a:r>
              <a:rPr lang="de-DE" sz="4000" dirty="0" smtClean="0"/>
              <a:t>rovenance collected by an artifact-based workflow, abstraction on demand</a:t>
            </a:r>
            <a:endParaRPr lang="de-DE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08" y="3637222"/>
            <a:ext cx="6910523" cy="2685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800" y="3583253"/>
            <a:ext cx="5498512" cy="27381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327" y="3727585"/>
            <a:ext cx="5908160" cy="28750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7650" y="6175510"/>
            <a:ext cx="7852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latin typeface="Arial Narrow" panose="020B0606020202030204" pitchFamily="34" charset="0"/>
              </a:rPr>
              <a:t>Ruscheinski</a:t>
            </a:r>
            <a:r>
              <a:rPr lang="en-US" sz="1400" i="1" dirty="0">
                <a:latin typeface="Arial Narrow" panose="020B0606020202030204" pitchFamily="34" charset="0"/>
              </a:rPr>
              <a:t>, Andreas, et al. "Capturing and Reporting Provenance Information of Simulation Studies Based on an Artifact-Based Workflow Approach." Proceedings of the 2019 ACM SIGSIM Conference on Principles of Advanced Discrete Simulation. 2019.</a:t>
            </a:r>
            <a:endParaRPr lang="de-DE" sz="14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6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Relate different simulation studies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4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971" y="1573823"/>
            <a:ext cx="5781011" cy="4520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262" y="6311899"/>
            <a:ext cx="6343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i="1" dirty="0">
                <a:latin typeface="Arial Narrow" panose="020B0606020202030204" pitchFamily="34" charset="0"/>
              </a:rPr>
              <a:t>Kai</a:t>
            </a:r>
            <a:r>
              <a:rPr lang="en-US" sz="1400" i="1" u="sng" dirty="0">
                <a:latin typeface="Arial Narrow" panose="020B0606020202030204" pitchFamily="34" charset="0"/>
              </a:rPr>
              <a:t> </a:t>
            </a:r>
            <a:r>
              <a:rPr lang="en-US" sz="1400" i="1" dirty="0" err="1">
                <a:latin typeface="Arial Narrow" panose="020B0606020202030204" pitchFamily="34" charset="0"/>
              </a:rPr>
              <a:t>Budde</a:t>
            </a:r>
            <a:r>
              <a:rPr lang="en-US" sz="1400" i="1" dirty="0">
                <a:latin typeface="Arial Narrow" panose="020B0606020202030204" pitchFamily="34" charset="0"/>
              </a:rPr>
              <a:t>, </a:t>
            </a:r>
            <a:r>
              <a:rPr lang="en-US" sz="1400" i="1" dirty="0" smtClean="0">
                <a:latin typeface="Arial Narrow" panose="020B0606020202030204" pitchFamily="34" charset="0"/>
              </a:rPr>
              <a:t> et al. The </a:t>
            </a:r>
            <a:r>
              <a:rPr lang="en-US" sz="1400" i="1" dirty="0">
                <a:latin typeface="Arial Narrow" panose="020B0606020202030204" pitchFamily="34" charset="0"/>
              </a:rPr>
              <a:t>Story Behind </a:t>
            </a:r>
            <a:r>
              <a:rPr lang="en-US" sz="1400" i="1" dirty="0" err="1">
                <a:latin typeface="Arial Narrow" panose="020B0606020202030204" pitchFamily="34" charset="0"/>
              </a:rPr>
              <a:t>Wnt</a:t>
            </a:r>
            <a:r>
              <a:rPr lang="en-US" sz="1400" i="1" dirty="0">
                <a:latin typeface="Arial Narrow" panose="020B0606020202030204" pitchFamily="34" charset="0"/>
              </a:rPr>
              <a:t> Simulation Models:</a:t>
            </a:r>
            <a:br>
              <a:rPr lang="en-US" sz="1400" i="1" dirty="0">
                <a:latin typeface="Arial Narrow" panose="020B0606020202030204" pitchFamily="34" charset="0"/>
              </a:rPr>
            </a:br>
            <a:r>
              <a:rPr lang="en-US" sz="1400" i="1" dirty="0">
                <a:latin typeface="Arial Narrow" panose="020B0606020202030204" pitchFamily="34" charset="0"/>
              </a:rPr>
              <a:t>Interrelating </a:t>
            </a:r>
            <a:r>
              <a:rPr lang="en-US" sz="1400" i="1" dirty="0" err="1">
                <a:latin typeface="Arial Narrow" panose="020B0606020202030204" pitchFamily="34" charset="0"/>
              </a:rPr>
              <a:t>Wnt</a:t>
            </a:r>
            <a:r>
              <a:rPr lang="en-US" sz="1400" i="1" dirty="0">
                <a:latin typeface="Arial Narrow" panose="020B0606020202030204" pitchFamily="34" charset="0"/>
              </a:rPr>
              <a:t> Models by Provenance </a:t>
            </a:r>
            <a:r>
              <a:rPr lang="en-US" sz="1400" i="1" dirty="0" smtClean="0">
                <a:latin typeface="Arial Narrow" panose="020B0606020202030204" pitchFamily="34" charset="0"/>
              </a:rPr>
              <a:t>Information, European </a:t>
            </a:r>
            <a:r>
              <a:rPr lang="en-US" sz="1400" i="1" dirty="0" err="1">
                <a:latin typeface="Arial Narrow" panose="020B0606020202030204" pitchFamily="34" charset="0"/>
              </a:rPr>
              <a:t>Wnt</a:t>
            </a:r>
            <a:r>
              <a:rPr lang="en-US" sz="1400" i="1" dirty="0">
                <a:latin typeface="Arial Narrow" panose="020B0606020202030204" pitchFamily="34" charset="0"/>
              </a:rPr>
              <a:t> Meeting 2018, Heidelberg</a:t>
            </a:r>
            <a:endParaRPr lang="de-DE" sz="14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0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Beyond </a:t>
            </a:r>
            <a:br>
              <a:rPr lang="de-DE" dirty="0" smtClean="0"/>
            </a:br>
            <a:r>
              <a:rPr lang="de-DE" dirty="0" smtClean="0"/>
              <a:t>simulation studies 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04" y="2555630"/>
            <a:ext cx="9076592" cy="3409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712" y="440468"/>
            <a:ext cx="2892603" cy="1936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5156" y="6116405"/>
            <a:ext cx="648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latin typeface="Arial Narrow" panose="020B0606020202030204" pitchFamily="34" charset="0"/>
              </a:rPr>
              <a:t>Bijak, </a:t>
            </a:r>
            <a:r>
              <a:rPr lang="de-DE" sz="1400" i="1" dirty="0" smtClean="0">
                <a:latin typeface="Arial Narrow" panose="020B0606020202030204" pitchFamily="34" charset="0"/>
              </a:rPr>
              <a:t>Jakub et al. </a:t>
            </a:r>
            <a:r>
              <a:rPr lang="de-DE" sz="1400" i="1" dirty="0">
                <a:latin typeface="Arial Narrow" panose="020B0606020202030204" pitchFamily="34" charset="0"/>
              </a:rPr>
              <a:t>(2020</a:t>
            </a:r>
            <a:r>
              <a:rPr lang="de-DE" sz="1400" i="1" dirty="0" smtClean="0">
                <a:latin typeface="Arial Narrow" panose="020B0606020202030204" pitchFamily="34" charset="0"/>
              </a:rPr>
              <a:t>) Modeling Migration: Decisions, Processes, and Outcomes. In</a:t>
            </a:r>
            <a:r>
              <a:rPr lang="de-DE" sz="1400" i="1" dirty="0">
                <a:latin typeface="Arial Narrow" panose="020B0606020202030204" pitchFamily="34" charset="0"/>
              </a:rPr>
              <a:t>: Winter Simulation Conference (WSC 2020), 13-16 Dec 2020, Orlando, Florida, USA. (In Press) </a:t>
            </a:r>
          </a:p>
        </p:txBody>
      </p:sp>
      <p:cxnSp>
        <p:nvCxnSpPr>
          <p:cNvPr id="8" name="Straight Connector 7"/>
          <p:cNvCxnSpPr>
            <a:endCxn id="10" idx="1"/>
          </p:cNvCxnSpPr>
          <p:nvPr/>
        </p:nvCxnSpPr>
        <p:spPr>
          <a:xfrm flipV="1">
            <a:off x="2793023" y="416790"/>
            <a:ext cx="3000469" cy="26693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290039" y="49823"/>
            <a:ext cx="3437792" cy="25058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924908" y="2527859"/>
            <a:ext cx="4498730" cy="7751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4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Software Support,e.g., WebProv 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604" y="1547203"/>
            <a:ext cx="7883085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613" y="5677218"/>
            <a:ext cx="843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 Narrow" panose="020B0606020202030204" pitchFamily="34" charset="0"/>
              </a:rPr>
              <a:t>For manually specifying  and  for  storing, displaying, and querying provenance information </a:t>
            </a:r>
            <a:br>
              <a:rPr lang="de-DE" sz="1600" dirty="0" smtClean="0">
                <a:latin typeface="Arial Narrow" panose="020B0606020202030204" pitchFamily="34" charset="0"/>
              </a:rPr>
            </a:br>
            <a:r>
              <a:rPr lang="de-DE" sz="1600" dirty="0" smtClean="0">
                <a:latin typeface="Arial Narrow" panose="020B0606020202030204" pitchFamily="34" charset="0"/>
              </a:rPr>
              <a:t>(Backend: graph data base Neo4J)</a:t>
            </a:r>
            <a:br>
              <a:rPr lang="de-DE" sz="1600" dirty="0" smtClean="0">
                <a:latin typeface="Arial Narrow" panose="020B0606020202030204" pitchFamily="34" charset="0"/>
              </a:rPr>
            </a:br>
            <a:r>
              <a:rPr lang="de-DE" sz="1600" dirty="0" smtClean="0">
                <a:latin typeface="Arial Narrow" panose="020B0606020202030204" pitchFamily="34" charset="0"/>
              </a:rPr>
              <a:t>(Prototype by Kai Budde (</a:t>
            </a:r>
            <a:r>
              <a:rPr lang="de-DE" sz="1600" dirty="0" smtClean="0">
                <a:latin typeface="Arial Narrow" panose="020B0606020202030204" pitchFamily="34" charset="0"/>
                <a:hlinkClick r:id="rId3"/>
              </a:rPr>
              <a:t>kai.budde@uni-rostock.de</a:t>
            </a:r>
            <a:r>
              <a:rPr lang="de-DE" sz="1600" dirty="0" smtClean="0">
                <a:latin typeface="Arial Narrow" panose="020B0606020202030204" pitchFamily="34" charset="0"/>
              </a:rPr>
              <a:t>) and Jacob Smith (University of New Brunswick, Canada))</a:t>
            </a:r>
            <a:endParaRPr lang="de-DE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PROV Ontology for Modeling Simulation Studies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0796"/>
            <a:ext cx="7886700" cy="4786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dirty="0" smtClean="0">
                <a:latin typeface="Arial Narrow" panose="020B0606020202030204" pitchFamily="34" charset="0"/>
              </a:rPr>
              <a:t>A more structured approach to conduct simulation studies!</a:t>
            </a:r>
          </a:p>
          <a:p>
            <a:r>
              <a:rPr lang="de-DE" sz="2000" dirty="0" smtClean="0">
                <a:latin typeface="Arial Narrow" panose="020B0606020202030204" pitchFamily="34" charset="0"/>
              </a:rPr>
              <a:t>A structured approach to model, report, and accompany simulation studies. </a:t>
            </a:r>
          </a:p>
          <a:p>
            <a:r>
              <a:rPr lang="de-DE" sz="2000" dirty="0" smtClean="0">
                <a:latin typeface="Arial Narrow" panose="020B0606020202030204" pitchFamily="34" charset="0"/>
              </a:rPr>
              <a:t>Essential ingredient: making the simulation experiment explicit </a:t>
            </a:r>
          </a:p>
          <a:p>
            <a:r>
              <a:rPr lang="de-DE" sz="2000" dirty="0" smtClean="0">
                <a:latin typeface="Arial Narrow" panose="020B0606020202030204" pitchFamily="34" charset="0"/>
              </a:rPr>
              <a:t>Accessible for filtering, analysis, and querying, e.g</a:t>
            </a:r>
            <a:r>
              <a:rPr lang="de-DE" sz="2000" dirty="0">
                <a:latin typeface="Arial Narrow" panose="020B0606020202030204" pitchFamily="34" charset="0"/>
              </a:rPr>
              <a:t>., </a:t>
            </a:r>
            <a:r>
              <a:rPr lang="de-DE" sz="2000" dirty="0" smtClean="0">
                <a:latin typeface="Arial Narrow" panose="020B0606020202030204" pitchFamily="34" charset="0"/>
              </a:rPr>
              <a:t>are </a:t>
            </a:r>
            <a:r>
              <a:rPr lang="de-DE" sz="2000" dirty="0">
                <a:latin typeface="Arial Narrow" panose="020B0606020202030204" pitchFamily="34" charset="0"/>
              </a:rPr>
              <a:t>the same data </a:t>
            </a:r>
            <a:r>
              <a:rPr lang="de-DE" sz="2000" dirty="0" smtClean="0">
                <a:latin typeface="Arial Narrow" panose="020B0606020202030204" pitchFamily="34" charset="0"/>
              </a:rPr>
              <a:t>used </a:t>
            </a:r>
            <a:r>
              <a:rPr lang="de-DE" sz="2000" dirty="0">
                <a:latin typeface="Arial Narrow" panose="020B0606020202030204" pitchFamily="34" charset="0"/>
              </a:rPr>
              <a:t>for calibration and </a:t>
            </a:r>
            <a:r>
              <a:rPr lang="de-DE" sz="2000" dirty="0" smtClean="0">
                <a:latin typeface="Arial Narrow" panose="020B0606020202030204" pitchFamily="34" charset="0"/>
              </a:rPr>
              <a:t>validation?</a:t>
            </a:r>
            <a:endParaRPr lang="de-DE" sz="2000" dirty="0">
              <a:latin typeface="Arial Narrow" panose="020B0606020202030204" pitchFamily="34" charset="0"/>
            </a:endParaRPr>
          </a:p>
          <a:p>
            <a:r>
              <a:rPr lang="de-DE" sz="2000" dirty="0" smtClean="0">
                <a:latin typeface="Arial Narrow" panose="020B0606020202030204" pitchFamily="34" charset="0"/>
              </a:rPr>
              <a:t>Particularly of interest for building simulation families, e.g., about migration  </a:t>
            </a:r>
          </a:p>
          <a:p>
            <a:r>
              <a:rPr lang="de-DE" sz="2000" dirty="0" smtClean="0">
                <a:latin typeface="Arial Narrow" panose="020B0606020202030204" pitchFamily="34" charset="0"/>
              </a:rPr>
              <a:t>Usefullness demonstrated in several simulation studies, e.g., cell biology, ecology, and demography</a:t>
            </a:r>
          </a:p>
          <a:p>
            <a:pPr marL="0" indent="0">
              <a:buNone/>
            </a:pPr>
            <a:endParaRPr lang="de-DE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de-DE" sz="2000" dirty="0" smtClean="0">
                <a:latin typeface="Arial Narrow" panose="020B0606020202030204" pitchFamily="34" charset="0"/>
              </a:rPr>
              <a:t>However: </a:t>
            </a:r>
            <a:endParaRPr lang="de-DE" sz="2000" dirty="0">
              <a:latin typeface="Arial Narrow" panose="020B0606020202030204" pitchFamily="34" charset="0"/>
            </a:endParaRPr>
          </a:p>
          <a:p>
            <a:r>
              <a:rPr lang="de-DE" sz="2000" dirty="0" smtClean="0">
                <a:latin typeface="Arial Narrow" panose="020B0606020202030204" pitchFamily="34" charset="0"/>
              </a:rPr>
              <a:t>Still ongoing research vs. ODD an established standard. </a:t>
            </a:r>
          </a:p>
        </p:txBody>
      </p:sp>
    </p:spTree>
    <p:extLst>
      <p:ext uri="{BB962C8B-B14F-4D97-AF65-F5344CB8AC3E}">
        <p14:creationId xmlns:p14="http://schemas.microsoft.com/office/powerpoint/2010/main" val="14624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9BEF8-C564-4106-9385-A299E0473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79811"/>
            <a:ext cx="7772400" cy="2278398"/>
          </a:xfrm>
        </p:spPr>
        <p:txBody>
          <a:bodyPr>
            <a:normAutofit/>
          </a:bodyPr>
          <a:lstStyle/>
          <a:p>
            <a:r>
              <a:rPr lang="en-GB" dirty="0"/>
              <a:t>Provenance for Simulation Studies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2002F93-3487-41E9-8C18-EABB2AF6E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72653"/>
            <a:ext cx="6858000" cy="2469393"/>
          </a:xfrm>
        </p:spPr>
        <p:txBody>
          <a:bodyPr>
            <a:normAutofit/>
          </a:bodyPr>
          <a:lstStyle/>
          <a:p>
            <a:endParaRPr lang="en-GB" sz="3200" dirty="0"/>
          </a:p>
          <a:p>
            <a:r>
              <a:rPr lang="en-GB" sz="3200" dirty="0"/>
              <a:t>Contact:</a:t>
            </a:r>
            <a:r>
              <a:rPr lang="en-GB" sz="3200"/>
              <a:t/>
            </a:r>
            <a:br>
              <a:rPr lang="en-GB" sz="3200"/>
            </a:br>
            <a:r>
              <a:rPr lang="en-GB" sz="3200">
                <a:latin typeface="Calibri" panose="020F0502020204030204" pitchFamily="34" charset="0"/>
              </a:rPr>
              <a:t>a</a:t>
            </a:r>
            <a:r>
              <a:rPr lang="en-GB" sz="3200" kern="1200" smtClean="0">
                <a:solidFill>
                  <a:srgbClr val="00557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delinde.Uhrmacher@uni-rostock.de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6195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Deficits of ODD (and many other reporting guidelines)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4113"/>
          </a:xfrm>
        </p:spPr>
        <p:txBody>
          <a:bodyPr>
            <a:normAutofit lnSpcReduction="10000"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No overview about the development process  </a:t>
            </a:r>
          </a:p>
          <a:p>
            <a:r>
              <a:rPr lang="de-DE" dirty="0" smtClean="0"/>
              <a:t>No computer queryable, accessible format. </a:t>
            </a:r>
          </a:p>
          <a:p>
            <a:endParaRPr lang="de-DE" dirty="0" smtClean="0"/>
          </a:p>
          <a:p>
            <a:endParaRPr lang="de-D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674513"/>
              </p:ext>
            </p:extLst>
          </p:nvPr>
        </p:nvGraphicFramePr>
        <p:xfrm>
          <a:off x="651311" y="1690689"/>
          <a:ext cx="7308812" cy="30175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95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Overview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Purpose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Entities, state variables,</a:t>
                      </a:r>
                      <a:r>
                        <a:rPr lang="en-US" sz="2000" baseline="0" dirty="0" smtClean="0"/>
                        <a:t> and scales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baseline="0" dirty="0" smtClean="0"/>
                        <a:t>Process overview and scheduling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Design concepts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en-US" sz="2000" dirty="0" smtClean="0"/>
                        <a:t>Design concepts (basic principles, emergence, adaptation, objectives, learning, prediction, sensing, interaction, stochasticity, collectives, observation)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Details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5"/>
                      </a:pPr>
                      <a:r>
                        <a:rPr lang="en-US" sz="2000" dirty="0" smtClean="0"/>
                        <a:t>Initialization</a:t>
                      </a:r>
                    </a:p>
                    <a:p>
                      <a:pPr marL="342900" indent="-342900">
                        <a:buFont typeface="+mj-lt"/>
                        <a:buAutoNum type="arabicPeriod" startAt="5"/>
                      </a:pPr>
                      <a:r>
                        <a:rPr lang="en-US" sz="2000" dirty="0" smtClean="0"/>
                        <a:t>Input data</a:t>
                      </a:r>
                    </a:p>
                    <a:p>
                      <a:pPr marL="342900" indent="-342900">
                        <a:buFont typeface="+mj-lt"/>
                        <a:buAutoNum type="arabicPeriod" startAt="5"/>
                      </a:pPr>
                      <a:r>
                        <a:rPr lang="en-US" sz="2000" dirty="0" err="1" smtClean="0"/>
                        <a:t>Submodels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Placeholder 8"/>
          <p:cNvSpPr txBox="1">
            <a:spLocks/>
          </p:cNvSpPr>
          <p:nvPr/>
        </p:nvSpPr>
        <p:spPr>
          <a:xfrm>
            <a:off x="2386329" y="4772781"/>
            <a:ext cx="7578725" cy="54006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i="1" kern="0" dirty="0" smtClean="0"/>
              <a:t>Grimm et al</a:t>
            </a:r>
            <a:r>
              <a:rPr lang="en-US" sz="1400" i="1" kern="0" dirty="0"/>
              <a:t>. </a:t>
            </a:r>
            <a:r>
              <a:rPr lang="en-US" sz="1400" i="1" kern="0" dirty="0" smtClean="0"/>
              <a:t>“The ODD protocol</a:t>
            </a:r>
            <a:r>
              <a:rPr lang="en-US" sz="1400" i="1" kern="0" dirty="0"/>
              <a:t>: A review and first </a:t>
            </a:r>
            <a:r>
              <a:rPr lang="en-US" sz="1400" i="1" kern="0" dirty="0" smtClean="0"/>
              <a:t>update”. </a:t>
            </a:r>
            <a:r>
              <a:rPr lang="en-US" sz="1400" i="1" dirty="0"/>
              <a:t>Ecological </a:t>
            </a:r>
            <a:r>
              <a:rPr lang="en-US" sz="1400" i="1" dirty="0" smtClean="0"/>
              <a:t>Modelling, 2010.</a:t>
            </a:r>
            <a:endParaRPr lang="en-US" sz="1400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1855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result: a lot of ambiguous descriptions to sort through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519113" indent="-519113" algn="l">
              <a:tabLst>
                <a:tab pos="1169988" algn="l"/>
              </a:tabLst>
            </a:pPr>
            <a:endParaRPr lang="de-DE" b="1" cap="all" dirty="0"/>
          </a:p>
        </p:txBody>
      </p:sp>
      <p:grpSp>
        <p:nvGrpSpPr>
          <p:cNvPr id="2" name="Group 1"/>
          <p:cNvGrpSpPr/>
          <p:nvPr/>
        </p:nvGrpSpPr>
        <p:grpSpPr>
          <a:xfrm>
            <a:off x="613747" y="2374404"/>
            <a:ext cx="2545589" cy="3871932"/>
            <a:chOff x="613747" y="2374404"/>
            <a:chExt cx="2545589" cy="3871932"/>
          </a:xfrm>
        </p:grpSpPr>
        <p:pic>
          <p:nvPicPr>
            <p:cNvPr id="16" name="Picture 2" descr="C:\Users\or039\Documents\publications\2018\wsc\migProv\talk\figures\Multistate modelling extended by behavioural rules An application to migration-02.png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547" y="2374404"/>
              <a:ext cx="2494789" cy="352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or039\Documents\publications\2018\wsc\migProv\talk\figures\Multistate modelling extended by behavioural rules An application to migration-02.png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47" y="2393454"/>
              <a:ext cx="2494789" cy="352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C:\Users\or039\Documents\publications\2018\wsc\migProv\talk\figures\Multistate modelling extended by behavioural rules An application to migration-02.png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747" y="2414538"/>
              <a:ext cx="2494789" cy="352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496075" y="5877004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Paper</a:t>
              </a:r>
              <a:endParaRPr lang="en-US" sz="1800" dirty="0">
                <a:latin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71726" y="2383180"/>
            <a:ext cx="5188706" cy="3863424"/>
            <a:chOff x="3271726" y="2383180"/>
            <a:chExt cx="5188706" cy="3863424"/>
          </a:xfrm>
        </p:grpSpPr>
        <p:grpSp>
          <p:nvGrpSpPr>
            <p:cNvPr id="12" name="Group 11"/>
            <p:cNvGrpSpPr/>
            <p:nvPr/>
          </p:nvGrpSpPr>
          <p:grpSpPr>
            <a:xfrm>
              <a:off x="3271726" y="2383180"/>
              <a:ext cx="2545556" cy="3566100"/>
              <a:chOff x="3271726" y="2383180"/>
              <a:chExt cx="2545556" cy="3566100"/>
            </a:xfrm>
          </p:grpSpPr>
          <p:pic>
            <p:nvPicPr>
              <p:cNvPr id="17" name="Picture 3" descr="C:\Users\or039\Documents\publications\2018\wsc\migProv\talk\figures\ODDplusD_v11-01.png"/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01" r="4801" b="1217"/>
              <a:stretch/>
            </p:blipFill>
            <p:spPr bwMode="auto">
              <a:xfrm>
                <a:off x="3322526" y="2383180"/>
                <a:ext cx="2494756" cy="352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3" descr="C:\Users\or039\Documents\publications\2018\wsc\migProv\talk\figures\ODDplusD_v11-01.png"/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01" r="4801" b="1217"/>
              <a:stretch/>
            </p:blipFill>
            <p:spPr bwMode="auto">
              <a:xfrm>
                <a:off x="3297126" y="2402230"/>
                <a:ext cx="2494756" cy="352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5" name="Picture 3" descr="C:\Users\or039\Documents\publications\2018\wsc\migProv\talk\figures\ODDplusD_v11-01.png"/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01" r="4801" b="1217"/>
              <a:stretch/>
            </p:blipFill>
            <p:spPr bwMode="auto">
              <a:xfrm>
                <a:off x="3271726" y="2421280"/>
                <a:ext cx="2494756" cy="352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4219375" y="5877272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u="sng" dirty="0" smtClean="0">
                  <a:latin typeface="+mn-lt"/>
                </a:rPr>
                <a:t>ODD</a:t>
              </a:r>
              <a:endParaRPr lang="en-US" sz="1800" u="sng" dirty="0">
                <a:latin typeface="+mn-lt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915055" y="2383480"/>
              <a:ext cx="2545377" cy="3863124"/>
              <a:chOff x="5915055" y="2383480"/>
              <a:chExt cx="2545377" cy="3863124"/>
            </a:xfrm>
          </p:grpSpPr>
          <p:pic>
            <p:nvPicPr>
              <p:cNvPr id="20" name="Picture 4" descr="C:\Users\or039\Documents\publications\2018\wsc\migProv\talk\figures\ReportOnInputData1-1.png"/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5855" y="2383480"/>
                <a:ext cx="2494577" cy="35277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 descr="C:\Users\or039\Documents\publications\2018\wsc\migProv\talk\figures\ReportOnInputData1-1.png"/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455" y="2402530"/>
                <a:ext cx="2494577" cy="35277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 descr="C:\Users\or039\Documents\publications\2018\wsc\migProv\talk\figures\ReportOnInputData1-1.png"/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5055" y="2421580"/>
                <a:ext cx="2494577" cy="35277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6372200" y="5877272"/>
                <a:ext cx="1846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u="sng" dirty="0" smtClean="0">
                    <a:latin typeface="+mn-lt"/>
                  </a:rPr>
                  <a:t>Reports on inputs</a:t>
                </a:r>
                <a:endParaRPr lang="en-US" sz="1800" u="sng" dirty="0">
                  <a:latin typeface="+mn-lt"/>
                </a:endParaRPr>
              </a:p>
            </p:txBody>
          </p:sp>
        </p:grpSp>
      </p:grpSp>
      <p:pic>
        <p:nvPicPr>
          <p:cNvPr id="24" name="Picture 2" descr="C:\Users\or039\Documents\publications\2017\validationBookChapter\img\decisionproces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672" y="1966188"/>
            <a:ext cx="2697617" cy="421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87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35040" y="2312878"/>
            <a:ext cx="4516191" cy="3991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Simulation studies are intricate processes. Let‘s model this process, so to include provenance, i.e., </a:t>
            </a:r>
          </a:p>
          <a:p>
            <a:r>
              <a:rPr lang="en-US" dirty="0"/>
              <a:t>“. . . information about entities, activities, and people involved in producing a piece of data or thing, which can be used to form assessments about its quality, reliability, </a:t>
            </a:r>
            <a:r>
              <a:rPr lang="de-DE" dirty="0"/>
              <a:t>or trustworthiness</a:t>
            </a:r>
            <a:r>
              <a:rPr lang="de-DE" dirty="0" smtClean="0"/>
              <a:t>.”  </a:t>
            </a:r>
          </a:p>
          <a:p>
            <a:r>
              <a:rPr lang="de-DE" dirty="0" smtClean="0"/>
              <a:t>In a structured, computer  accessible manner!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Can we do better? 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231" y="2532184"/>
            <a:ext cx="3643739" cy="2631830"/>
          </a:xfrm>
          <a:prstGeom prst="rect">
            <a:avLst/>
          </a:prstGeom>
        </p:spPr>
      </p:pic>
      <p:sp>
        <p:nvSpPr>
          <p:cNvPr id="5" name="Text Placeholder 8"/>
          <p:cNvSpPr txBox="1">
            <a:spLocks/>
          </p:cNvSpPr>
          <p:nvPr/>
        </p:nvSpPr>
        <p:spPr>
          <a:xfrm>
            <a:off x="868191" y="5889404"/>
            <a:ext cx="2713210" cy="54006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i="1" dirty="0" err="1"/>
              <a:t>Groth</a:t>
            </a:r>
            <a:r>
              <a:rPr lang="en-US" sz="1400" i="1" dirty="0"/>
              <a:t>, Paul, and Luc Moreau. "PROV-overview." W3C Working Group Note (2013).</a:t>
            </a:r>
          </a:p>
          <a:p>
            <a:endParaRPr lang="en-US" sz="1400" i="1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6623538" y="5259913"/>
            <a:ext cx="21717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latin typeface="Arial Narrow" panose="020B0606020202030204" pitchFamily="34" charset="0"/>
              </a:rPr>
              <a:t>Balci</a:t>
            </a:r>
            <a:r>
              <a:rPr lang="en-US" sz="1400" i="1" dirty="0">
                <a:latin typeface="Arial Narrow" panose="020B0606020202030204" pitchFamily="34" charset="0"/>
              </a:rPr>
              <a:t>, Osman. "A life cycle for modeling and simulation." Simulation 88.7 (2012): 870-883.</a:t>
            </a:r>
          </a:p>
          <a:p>
            <a:endParaRPr lang="de-DE" sz="14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PROV - A standard to describe Provenance</a:t>
            </a:r>
            <a:endParaRPr lang="de-D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2226469"/>
            <a:ext cx="6758189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>
                <a:latin typeface="Arial Narrow" panose="020B0606020202030204" pitchFamily="34" charset="0"/>
              </a:rPr>
              <a:t>... allows to describe provenance information as an annotated causality graph. </a:t>
            </a:r>
          </a:p>
          <a:p>
            <a:pPr marL="0" indent="0">
              <a:buNone/>
            </a:pPr>
            <a:r>
              <a:rPr lang="de-DE" sz="1800" dirty="0">
                <a:latin typeface="Arial Narrow" panose="020B0606020202030204" pitchFamily="34" charset="0"/>
              </a:rPr>
              <a:t>The nodes describe entities and processes</a:t>
            </a:r>
          </a:p>
          <a:p>
            <a:r>
              <a:rPr lang="de-DE" sz="1800" dirty="0">
                <a:latin typeface="Arial Narrow" panose="020B0606020202030204" pitchFamily="34" charset="0"/>
              </a:rPr>
              <a:t>Entities: products, inputs in our simulation study </a:t>
            </a:r>
          </a:p>
          <a:p>
            <a:r>
              <a:rPr lang="de-DE" sz="1800" dirty="0">
                <a:latin typeface="Arial Narrow" panose="020B0606020202030204" pitchFamily="34" charset="0"/>
              </a:rPr>
              <a:t>Activity: actions performed on or caused by entities resulting in new entities, model building, model validation model calibration ...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729" y="2625726"/>
            <a:ext cx="7886700" cy="4351338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530" y="4161081"/>
            <a:ext cx="4301637" cy="16243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84" y="5694909"/>
            <a:ext cx="4894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Missier</a:t>
            </a:r>
            <a:r>
              <a:rPr lang="en-US" sz="1600" i="1" dirty="0"/>
              <a:t>, Paolo et al. "The W3C PROV family of specifications for modelling provenance metadata."</a:t>
            </a:r>
          </a:p>
          <a:p>
            <a:r>
              <a:rPr lang="en-US" sz="1600" i="1" dirty="0"/>
              <a:t>Proceedings of the 16th International Conference on Extending Database Technology. ACM, 2013.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21054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 to our </a:t>
            </a:r>
            <a:br>
              <a:rPr lang="de-DE" dirty="0" smtClean="0"/>
            </a:br>
            <a:r>
              <a:rPr lang="de-DE" dirty="0" smtClean="0"/>
              <a:t>Case study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382905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738" y="260838"/>
            <a:ext cx="4259518" cy="6419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74" y="3830515"/>
            <a:ext cx="3193821" cy="250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/>
          <p:cNvGrpSpPr/>
          <p:nvPr/>
        </p:nvGrpSpPr>
        <p:grpSpPr>
          <a:xfrm>
            <a:off x="4741575" y="1658062"/>
            <a:ext cx="1095003" cy="1999538"/>
            <a:chOff x="2114540" y="4745403"/>
            <a:chExt cx="1095003" cy="1999538"/>
          </a:xfrm>
        </p:grpSpPr>
        <p:grpSp>
          <p:nvGrpSpPr>
            <p:cNvPr id="131" name="Group 130"/>
            <p:cNvGrpSpPr/>
            <p:nvPr/>
          </p:nvGrpSpPr>
          <p:grpSpPr>
            <a:xfrm>
              <a:off x="2114540" y="4745403"/>
              <a:ext cx="1095003" cy="1645324"/>
              <a:chOff x="-3096852" y="3717032"/>
              <a:chExt cx="1929647" cy="2899438"/>
            </a:xfrm>
          </p:grpSpPr>
          <p:pic>
            <p:nvPicPr>
              <p:cNvPr id="133" name="Picture 6" descr="C:\Users\or039\Documents\publications\2018\wsc\migProv\talk\figures\input-fert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988840" y="3717032"/>
                <a:ext cx="1821635" cy="27914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6" descr="C:\Users\or039\Documents\publications\2018\wsc\migProv\talk\figures\input-fert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43894" y="3779515"/>
                <a:ext cx="1821635" cy="27914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 descr="C:\Users\or039\Documents\publications\2018\wsc\migProv\talk\figures\input-fert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6852" y="3825044"/>
                <a:ext cx="1821635" cy="27914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32" name="Straight Connector 131"/>
            <p:cNvCxnSpPr/>
            <p:nvPr/>
          </p:nvCxnSpPr>
          <p:spPr>
            <a:xfrm flipH="1" flipV="1">
              <a:off x="2711728" y="6397279"/>
              <a:ext cx="66676" cy="347662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746109" y="3253096"/>
            <a:ext cx="2119465" cy="1278921"/>
            <a:chOff x="6688702" y="4652287"/>
            <a:chExt cx="2119465" cy="1278921"/>
          </a:xfrm>
        </p:grpSpPr>
        <p:grpSp>
          <p:nvGrpSpPr>
            <p:cNvPr id="82" name="Group 81"/>
            <p:cNvGrpSpPr/>
            <p:nvPr/>
          </p:nvGrpSpPr>
          <p:grpSpPr>
            <a:xfrm>
              <a:off x="6688702" y="4652287"/>
              <a:ext cx="1645905" cy="1278921"/>
              <a:chOff x="8676145" y="856022"/>
              <a:chExt cx="4685423" cy="3501150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8676457" y="856481"/>
                <a:ext cx="4685111" cy="3500691"/>
                <a:chOff x="8676457" y="856481"/>
                <a:chExt cx="4685111" cy="3500691"/>
              </a:xfrm>
            </p:grpSpPr>
            <p:pic>
              <p:nvPicPr>
                <p:cNvPr id="86" name="Picture 5" descr="C:\Users\or039\Documents\publications\2018\wsc\migProv\talk\figures\dhs-figure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76457" y="856483"/>
                  <a:ext cx="4685111" cy="32937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7" name="TextBox 86"/>
                <p:cNvSpPr txBox="1"/>
                <p:nvPr/>
              </p:nvSpPr>
              <p:spPr>
                <a:xfrm>
                  <a:off x="8757190" y="3978020"/>
                  <a:ext cx="3158714" cy="379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" dirty="0" smtClean="0">
                      <a:latin typeface="+mn-lt"/>
                    </a:rPr>
                    <a:t>DHS: Senegal Continuous Demographic Health Survey 2012-2013</a:t>
                  </a:r>
                  <a:endParaRPr lang="en-US" sz="300" dirty="0">
                    <a:latin typeface="+mn-lt"/>
                  </a:endParaRPr>
                </a:p>
              </p:txBody>
            </p:sp>
          </p:grpSp>
          <p:sp>
            <p:nvSpPr>
              <p:cNvPr id="85" name="Rectangle 84"/>
              <p:cNvSpPr/>
              <p:nvPr/>
            </p:nvSpPr>
            <p:spPr>
              <a:xfrm>
                <a:off x="8676145" y="856022"/>
                <a:ext cx="4685421" cy="34370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3" name="Straight Connector 82"/>
            <p:cNvCxnSpPr>
              <a:stCxn id="85" idx="3"/>
            </p:cNvCxnSpPr>
            <p:nvPr/>
          </p:nvCxnSpPr>
          <p:spPr>
            <a:xfrm>
              <a:off x="8334606" y="5280045"/>
              <a:ext cx="473561" cy="93031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6820873" y="2514066"/>
            <a:ext cx="1565799" cy="1144889"/>
            <a:chOff x="1421530" y="3444659"/>
            <a:chExt cx="1565799" cy="1144889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114540" y="3878411"/>
              <a:ext cx="317672" cy="711137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Picture 2" descr="C:\Users\or039\Documents\publications\2018\wsc\migProv\talk\figures\odd-birth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530" y="3444659"/>
              <a:ext cx="1565799" cy="7274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DCA622-B21D-4CEB-8831-05154D219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9110"/>
            <a:ext cx="7886700" cy="1325563"/>
          </a:xfrm>
        </p:spPr>
        <p:txBody>
          <a:bodyPr/>
          <a:lstStyle/>
          <a:p>
            <a:r>
              <a:rPr lang="en-GB" dirty="0" smtClean="0"/>
              <a:t>In detail</a:t>
            </a:r>
            <a:endParaRPr lang="en-GB" dirty="0"/>
          </a:p>
        </p:txBody>
      </p:sp>
      <p:sp>
        <p:nvSpPr>
          <p:cNvPr id="42" name="Oval 41"/>
          <p:cNvSpPr/>
          <p:nvPr/>
        </p:nvSpPr>
        <p:spPr>
          <a:xfrm>
            <a:off x="2673691" y="3642028"/>
            <a:ext cx="703029" cy="690696"/>
          </a:xfrm>
          <a:prstGeom prst="ellipse">
            <a:avLst/>
          </a:prstGeom>
          <a:solidFill>
            <a:srgbClr val="FFDD5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DHS</a:t>
            </a:r>
            <a:endParaRPr lang="de-DE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673690" y="2765127"/>
            <a:ext cx="703029" cy="690696"/>
          </a:xfrm>
          <a:prstGeom prst="ellipse">
            <a:avLst/>
          </a:prstGeom>
          <a:solidFill>
            <a:srgbClr val="7FA90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Had.</a:t>
            </a:r>
            <a:endParaRPr lang="de-DE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603773" y="3642028"/>
            <a:ext cx="703029" cy="690696"/>
          </a:xfrm>
          <a:prstGeom prst="ellipse">
            <a:avLst/>
          </a:prstGeom>
          <a:solidFill>
            <a:srgbClr val="FF0000">
              <a:alpha val="4705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de-D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ert.</a:t>
            </a:r>
            <a:endParaRPr lang="de-DE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12417" y="3658955"/>
            <a:ext cx="673769" cy="673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de-D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br>
              <a:rPr lang="de-D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Had.</a:t>
            </a:r>
            <a:endParaRPr lang="de-DE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Arrow Connector 61"/>
          <p:cNvCxnSpPr>
            <a:stCxn id="44" idx="2"/>
            <a:endCxn id="48" idx="3"/>
          </p:cNvCxnSpPr>
          <p:nvPr/>
        </p:nvCxnSpPr>
        <p:spPr>
          <a:xfrm flipH="1">
            <a:off x="5786186" y="3987376"/>
            <a:ext cx="1817587" cy="8464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673690" y="4518929"/>
            <a:ext cx="703029" cy="690696"/>
          </a:xfrm>
          <a:prstGeom prst="ellipse">
            <a:avLst/>
          </a:prstGeom>
          <a:solidFill>
            <a:srgbClr val="FFDD5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MAFE</a:t>
            </a:r>
            <a:endParaRPr lang="de-DE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Arrow Connector 63"/>
          <p:cNvCxnSpPr>
            <a:endCxn id="43" idx="6"/>
          </p:cNvCxnSpPr>
          <p:nvPr/>
        </p:nvCxnSpPr>
        <p:spPr>
          <a:xfrm flipH="1" flipV="1">
            <a:off x="3376719" y="3110475"/>
            <a:ext cx="1735698" cy="757857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8" idx="1"/>
            <a:endCxn id="42" idx="6"/>
          </p:cNvCxnSpPr>
          <p:nvPr/>
        </p:nvCxnSpPr>
        <p:spPr>
          <a:xfrm flipH="1" flipV="1">
            <a:off x="3376720" y="3987376"/>
            <a:ext cx="1735697" cy="8464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46" idx="6"/>
          </p:cNvCxnSpPr>
          <p:nvPr/>
        </p:nvCxnSpPr>
        <p:spPr>
          <a:xfrm flipH="1">
            <a:off x="3376719" y="4117939"/>
            <a:ext cx="1735698" cy="74633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1677746" y="2051114"/>
            <a:ext cx="2124236" cy="896704"/>
            <a:chOff x="6279399" y="2961851"/>
            <a:chExt cx="2124236" cy="896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6279399" y="2961851"/>
                  <a:ext cx="2124236" cy="4758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1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1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de-DE" sz="1100" b="0" i="1" smtClean="0"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100" b="0" i="1" smtClean="0">
                                <a:latin typeface="Cambria Math"/>
                              </a:rPr>
                              <m:t>𝑎𝑏</m:t>
                            </m:r>
                          </m:num>
                          <m:den>
                            <m:r>
                              <a:rPr lang="de-DE" sz="1100" b="0" i="1" smtClean="0">
                                <a:latin typeface="Cambria Math"/>
                              </a:rPr>
                              <m:t>𝑐</m:t>
                            </m:r>
                          </m:den>
                        </m:f>
                        <m:sSup>
                          <m:sSupPr>
                            <m:ctrlP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1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d>
                              <m:dPr>
                                <m:begChr m:val="{"/>
                                <m:endChr m:val="}"/>
                                <m:ctrlP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num>
                                      <m:den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den>
                                    </m:f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9399" y="2961851"/>
                  <a:ext cx="2124236" cy="4758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Connector 78"/>
            <p:cNvCxnSpPr/>
            <p:nvPr/>
          </p:nvCxnSpPr>
          <p:spPr>
            <a:xfrm>
              <a:off x="6889813" y="3437687"/>
              <a:ext cx="414790" cy="420868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3333750" y="4725232"/>
            <a:ext cx="2660697" cy="1595997"/>
            <a:chOff x="3186103" y="4915145"/>
            <a:chExt cx="2660697" cy="1595997"/>
          </a:xfrm>
        </p:grpSpPr>
        <p:cxnSp>
          <p:nvCxnSpPr>
            <p:cNvPr id="103" name="Straight Connector 102"/>
            <p:cNvCxnSpPr>
              <a:endCxn id="97" idx="1"/>
            </p:cNvCxnSpPr>
            <p:nvPr/>
          </p:nvCxnSpPr>
          <p:spPr>
            <a:xfrm>
              <a:off x="3186103" y="5231813"/>
              <a:ext cx="839797" cy="481331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77" t="3550" r="15397" b="14783"/>
            <a:stretch/>
          </p:blipFill>
          <p:spPr>
            <a:xfrm>
              <a:off x="4025900" y="4915145"/>
              <a:ext cx="1820900" cy="15959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16" name="Picture 2" descr="C:\Users\or039\Documents\publications\2018\wsc\migProv\talk\figures\odd-birth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563" y="2859283"/>
            <a:ext cx="3885106" cy="1804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2157830" y="3314277"/>
                <a:ext cx="4428492" cy="9293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𝑎𝑏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begChr m:val="{"/>
                              <m:endChr m:val="}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num>
                                    <m:den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den>
                                  </m:f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830" y="3314277"/>
                <a:ext cx="4428492" cy="9293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2557947" y="2317401"/>
            <a:ext cx="4028376" cy="2906224"/>
            <a:chOff x="8676145" y="856022"/>
            <a:chExt cx="4685422" cy="3437074"/>
          </a:xfrm>
        </p:grpSpPr>
        <p:grpSp>
          <p:nvGrpSpPr>
            <p:cNvPr id="122" name="Group 121"/>
            <p:cNvGrpSpPr/>
            <p:nvPr/>
          </p:nvGrpSpPr>
          <p:grpSpPr>
            <a:xfrm>
              <a:off x="8676456" y="856484"/>
              <a:ext cx="4685111" cy="3430036"/>
              <a:chOff x="8676456" y="856484"/>
              <a:chExt cx="4685111" cy="3430036"/>
            </a:xfrm>
          </p:grpSpPr>
          <p:pic>
            <p:nvPicPr>
              <p:cNvPr id="124" name="Picture 5" descr="C:\Users\or039\Documents\publications\2018\wsc\migProv\talk\figures\dhs-figure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76456" y="856484"/>
                <a:ext cx="4685111" cy="3293727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5" name="TextBox 124"/>
              <p:cNvSpPr txBox="1"/>
              <p:nvPr/>
            </p:nvSpPr>
            <p:spPr>
              <a:xfrm>
                <a:off x="8820472" y="4040298"/>
                <a:ext cx="3265638" cy="2462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+mn-lt"/>
                  </a:rPr>
                  <a:t>DHS: Senegal Continuous Demographic Health Survey 2012-2013</a:t>
                </a:r>
                <a:endParaRPr lang="en-US" sz="1000" dirty="0">
                  <a:latin typeface="+mn-lt"/>
                </a:endParaRPr>
              </a:p>
            </p:txBody>
          </p:sp>
        </p:grpSp>
        <p:sp>
          <p:nvSpPr>
            <p:cNvPr id="123" name="Rectangle 122"/>
            <p:cNvSpPr/>
            <p:nvPr/>
          </p:nvSpPr>
          <p:spPr>
            <a:xfrm>
              <a:off x="8676145" y="856022"/>
              <a:ext cx="4685421" cy="343707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605649" y="1811802"/>
            <a:ext cx="2526993" cy="3796995"/>
            <a:chOff x="-3096852" y="3717032"/>
            <a:chExt cx="1929647" cy="2899438"/>
          </a:xfrm>
        </p:grpSpPr>
        <p:pic>
          <p:nvPicPr>
            <p:cNvPr id="127" name="Picture 6" descr="C:\Users\or039\Documents\publications\2018\wsc\migProv\talk\figures\input-fert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88840" y="3717032"/>
              <a:ext cx="1821635" cy="27914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6" descr="C:\Users\or039\Documents\publications\2018\wsc\migProv\talk\figures\input-fert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43894" y="3779515"/>
              <a:ext cx="1821635" cy="27914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6" descr="C:\Users\or039\Documents\publications\2018\wsc\migProv\talk\figures\input-fert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96852" y="3825044"/>
              <a:ext cx="1821635" cy="27914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7" t="3550" r="15397" b="14783"/>
          <a:stretch/>
        </p:blipFill>
        <p:spPr>
          <a:xfrm>
            <a:off x="2711294" y="1982253"/>
            <a:ext cx="3781733" cy="33146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627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8" grpId="0" animBg="1"/>
      <p:bldP spid="46" grpId="0" animBg="1"/>
      <p:bldP spid="120" grpId="0" animBg="1"/>
      <p:bldP spid="1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Conducting simulation experiments ...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382905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5164015" y="5598476"/>
            <a:ext cx="38838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/>
              <a:t>Reinhardt, Oliver, Andreas Rucheinski, and Adelinde M. Uhrmacher. "Odd+ p: Complementing the odd protocol with provenance information." 2018 Winter Simulation Conference (WSC). IEEE, 2018.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" y="1912682"/>
            <a:ext cx="8851350" cy="357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PROV Ontology for Modeling Simulation Studies - PROV – OMOS</a:t>
            </a:r>
            <a:endParaRPr lang="de-D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433473"/>
              </p:ext>
            </p:extLst>
          </p:nvPr>
        </p:nvGraphicFramePr>
        <p:xfrm>
          <a:off x="581758" y="1975095"/>
          <a:ext cx="78867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088">
                  <a:extLst>
                    <a:ext uri="{9D8B030D-6E8A-4147-A177-3AD203B41FA5}">
                      <a16:colId xmlns:a16="http://schemas.microsoft.com/office/drawing/2014/main" val="3375010078"/>
                    </a:ext>
                  </a:extLst>
                </a:gridCol>
                <a:gridCol w="3272937">
                  <a:extLst>
                    <a:ext uri="{9D8B030D-6E8A-4147-A177-3AD203B41FA5}">
                      <a16:colId xmlns:a16="http://schemas.microsoft.com/office/drawing/2014/main" val="239955411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689601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Entities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Activities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Roles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23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Requirements</a:t>
                      </a:r>
                      <a:r>
                        <a:rPr lang="de-DE" baseline="0" dirty="0" smtClean="0"/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Building simulation</a:t>
                      </a:r>
                      <a:r>
                        <a:rPr lang="de-DE" baseline="0" dirty="0" smtClean="0"/>
                        <a:t> model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Calibration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665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Assumptions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Calibrating simulation</a:t>
                      </a:r>
                      <a:r>
                        <a:rPr lang="de-DE" baseline="0" dirty="0" smtClean="0"/>
                        <a:t> model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Validation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158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Qualitative</a:t>
                      </a:r>
                      <a:r>
                        <a:rPr lang="de-DE" baseline="0" dirty="0" smtClean="0"/>
                        <a:t> model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Validating simulation model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Exploration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33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Simulation model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Analyzing simulation model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Analysis</a:t>
                      </a:r>
                      <a:r>
                        <a:rPr lang="de-DE" baseline="0" dirty="0" smtClean="0"/>
                        <a:t>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80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Simulation experiment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 Statistical fitting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....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587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....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575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Theory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962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115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4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261FF6AA7AD34388F6ABEC009E46FA" ma:contentTypeVersion="9" ma:contentTypeDescription="Create a new document." ma:contentTypeScope="" ma:versionID="131fa1065b6e33327a81a9934cdeb438">
  <xsd:schema xmlns:xsd="http://www.w3.org/2001/XMLSchema" xmlns:xs="http://www.w3.org/2001/XMLSchema" xmlns:p="http://schemas.microsoft.com/office/2006/metadata/properties" xmlns:ns2="6c81d9d9-7818-4f27-aa96-30492046d6c3" targetNamespace="http://schemas.microsoft.com/office/2006/metadata/properties" ma:root="true" ma:fieldsID="a363a0f05b334fa58e45d73581ede9b7" ns2:_="">
    <xsd:import namespace="6c81d9d9-7818-4f27-aa96-30492046d6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1d9d9-7818-4f27-aa96-30492046d6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7CCF8B-60B6-45D2-9746-F5828D551391}">
  <ds:schemaRefs>
    <ds:schemaRef ds:uri="http://www.w3.org/XML/1998/namespace"/>
    <ds:schemaRef ds:uri="6c81d9d9-7818-4f27-aa96-30492046d6c3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9C74CF7-9DA0-40DF-89D8-0E096DE124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14AA5B-913B-489A-B533-05C943AC27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81d9d9-7818-4f27-aa96-30492046d6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890</Words>
  <Application>Microsoft Office PowerPoint</Application>
  <PresentationFormat>On-screen Show (4:3)</PresentationFormat>
  <Paragraphs>129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Cambria Math</vt:lpstr>
      <vt:lpstr>Palatino Linotype</vt:lpstr>
      <vt:lpstr>Times New Roman</vt:lpstr>
      <vt:lpstr>Office Theme</vt:lpstr>
      <vt:lpstr>1_Office Theme</vt:lpstr>
      <vt:lpstr>Provenance for Simulation Studies</vt:lpstr>
      <vt:lpstr>Deficits of ODD (and many other reporting guidelines)</vt:lpstr>
      <vt:lpstr>The result: a lot of ambiguous descriptions to sort through</vt:lpstr>
      <vt:lpstr>Can we do better? </vt:lpstr>
      <vt:lpstr>PROV - A standard to describe Provenance</vt:lpstr>
      <vt:lpstr>Back to our  Case study </vt:lpstr>
      <vt:lpstr>In detail</vt:lpstr>
      <vt:lpstr>Conducting simulation experiments ...</vt:lpstr>
      <vt:lpstr>PROV Ontology for Modeling Simulation Studies - PROV – OMOS</vt:lpstr>
      <vt:lpstr>Information becomes queryable</vt:lpstr>
      <vt:lpstr>Master complexity by hierarchy</vt:lpstr>
      <vt:lpstr>Provenance collected by an artifact-based workflow, abstraction on demand</vt:lpstr>
      <vt:lpstr>Relate different simulation studies</vt:lpstr>
      <vt:lpstr>Beyond  simulation studies </vt:lpstr>
      <vt:lpstr>Software Support,e.g., WebProv </vt:lpstr>
      <vt:lpstr>PROV Ontology for Modeling Simulation Studies</vt:lpstr>
      <vt:lpstr>Provenance for Simulation Studies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 D.</dc:creator>
  <cp:lastModifiedBy>Oliver Reinhardt</cp:lastModifiedBy>
  <cp:revision>84</cp:revision>
  <dcterms:created xsi:type="dcterms:W3CDTF">2020-04-30T14:17:30Z</dcterms:created>
  <dcterms:modified xsi:type="dcterms:W3CDTF">2020-10-12T06:57:49Z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0x0101004D261FF6AA7AD34388F6ABEC009E46FA</vt:lpwstr>
  </property>
</Properties>
</file>