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62" r:id="rId2"/>
    <p:sldId id="286" r:id="rId3"/>
    <p:sldId id="284" r:id="rId4"/>
    <p:sldId id="287" r:id="rId5"/>
    <p:sldId id="289" r:id="rId6"/>
    <p:sldId id="288" r:id="rId7"/>
    <p:sldId id="282" r:id="rId8"/>
    <p:sldId id="292" r:id="rId9"/>
    <p:sldId id="294" r:id="rId10"/>
    <p:sldId id="295" r:id="rId11"/>
    <p:sldId id="283" r:id="rId12"/>
    <p:sldId id="290" r:id="rId13"/>
    <p:sldId id="299" r:id="rId14"/>
    <p:sldId id="296" r:id="rId15"/>
    <p:sldId id="297" r:id="rId16"/>
    <p:sldId id="28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</p:embeddedFontLst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7F"/>
    <a:srgbClr val="5B9BD5"/>
    <a:srgbClr val="FFC000"/>
    <a:srgbClr val="A5A5A5"/>
    <a:srgbClr val="F8D7CD"/>
    <a:srgbClr val="FDF1ED"/>
    <a:srgbClr val="3CB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onferences\2014-C-Rostock-IDEM\Graph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780183727034122E-2"/>
          <c:y val="5.1400554097404488E-2"/>
          <c:w val="0.87862270341207338"/>
          <c:h val="0.7316010498687664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0F47-4237-A9FE-AB82300AEC51}"/>
              </c:ext>
            </c:extLst>
          </c:dPt>
          <c:xVal>
            <c:numRef>
              <c:f>Sheet1!$D$59:$CZ$59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0.15000000000000002</c:v>
                </c:pt>
                <c:pt idx="16">
                  <c:v>0.16000000000000003</c:v>
                </c:pt>
                <c:pt idx="17">
                  <c:v>0.17000000000000004</c:v>
                </c:pt>
                <c:pt idx="18">
                  <c:v>0.18000000000000005</c:v>
                </c:pt>
                <c:pt idx="19">
                  <c:v>0.19000000000000006</c:v>
                </c:pt>
                <c:pt idx="20">
                  <c:v>0.20000000000000007</c:v>
                </c:pt>
                <c:pt idx="21">
                  <c:v>0.21000000000000008</c:v>
                </c:pt>
                <c:pt idx="22">
                  <c:v>0.22000000000000008</c:v>
                </c:pt>
                <c:pt idx="23">
                  <c:v>0.23000000000000009</c:v>
                </c:pt>
                <c:pt idx="24">
                  <c:v>0.2400000000000001</c:v>
                </c:pt>
                <c:pt idx="25">
                  <c:v>0.25000000000000011</c:v>
                </c:pt>
                <c:pt idx="26">
                  <c:v>0.26000000000000012</c:v>
                </c:pt>
                <c:pt idx="27">
                  <c:v>0.27000000000000013</c:v>
                </c:pt>
                <c:pt idx="28">
                  <c:v>0.28000000000000014</c:v>
                </c:pt>
                <c:pt idx="29">
                  <c:v>0.29000000000000015</c:v>
                </c:pt>
                <c:pt idx="30">
                  <c:v>0.30000000000000016</c:v>
                </c:pt>
                <c:pt idx="31">
                  <c:v>0.31000000000000016</c:v>
                </c:pt>
                <c:pt idx="32">
                  <c:v>0.32000000000000017</c:v>
                </c:pt>
                <c:pt idx="33">
                  <c:v>0.33000000000000018</c:v>
                </c:pt>
                <c:pt idx="34">
                  <c:v>0.34000000000000019</c:v>
                </c:pt>
                <c:pt idx="35">
                  <c:v>0.3500000000000002</c:v>
                </c:pt>
                <c:pt idx="36">
                  <c:v>0.36000000000000021</c:v>
                </c:pt>
                <c:pt idx="37">
                  <c:v>0.37000000000000022</c:v>
                </c:pt>
                <c:pt idx="38">
                  <c:v>0.38000000000000023</c:v>
                </c:pt>
                <c:pt idx="39">
                  <c:v>0.39000000000000024</c:v>
                </c:pt>
                <c:pt idx="40">
                  <c:v>0.40000000000000024</c:v>
                </c:pt>
                <c:pt idx="41">
                  <c:v>0.41000000000000025</c:v>
                </c:pt>
                <c:pt idx="42">
                  <c:v>0.42000000000000026</c:v>
                </c:pt>
                <c:pt idx="43">
                  <c:v>0.43000000000000027</c:v>
                </c:pt>
                <c:pt idx="44">
                  <c:v>0.44000000000000028</c:v>
                </c:pt>
                <c:pt idx="45">
                  <c:v>0.45000000000000029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0.50000000000000033</c:v>
                </c:pt>
                <c:pt idx="51">
                  <c:v>0.51000000000000034</c:v>
                </c:pt>
                <c:pt idx="52">
                  <c:v>0.52000000000000035</c:v>
                </c:pt>
                <c:pt idx="53">
                  <c:v>0.53000000000000036</c:v>
                </c:pt>
                <c:pt idx="54">
                  <c:v>0.54000000000000037</c:v>
                </c:pt>
                <c:pt idx="55">
                  <c:v>0.55000000000000038</c:v>
                </c:pt>
                <c:pt idx="56">
                  <c:v>0.56000000000000039</c:v>
                </c:pt>
                <c:pt idx="57">
                  <c:v>0.5700000000000004</c:v>
                </c:pt>
                <c:pt idx="58">
                  <c:v>0.5800000000000004</c:v>
                </c:pt>
                <c:pt idx="59">
                  <c:v>0.59000000000000041</c:v>
                </c:pt>
                <c:pt idx="60">
                  <c:v>0.60000000000000042</c:v>
                </c:pt>
                <c:pt idx="61">
                  <c:v>0.61000000000000043</c:v>
                </c:pt>
                <c:pt idx="62">
                  <c:v>0.62000000000000044</c:v>
                </c:pt>
                <c:pt idx="63">
                  <c:v>0.63000000000000045</c:v>
                </c:pt>
                <c:pt idx="64">
                  <c:v>0.64000000000000046</c:v>
                </c:pt>
                <c:pt idx="65">
                  <c:v>0.65000000000000047</c:v>
                </c:pt>
                <c:pt idx="66">
                  <c:v>0.66000000000000048</c:v>
                </c:pt>
                <c:pt idx="67">
                  <c:v>0.67000000000000048</c:v>
                </c:pt>
                <c:pt idx="68">
                  <c:v>0.68000000000000049</c:v>
                </c:pt>
                <c:pt idx="69">
                  <c:v>0.6900000000000005</c:v>
                </c:pt>
                <c:pt idx="70">
                  <c:v>0.70000000000000051</c:v>
                </c:pt>
                <c:pt idx="71">
                  <c:v>0.71000000000000052</c:v>
                </c:pt>
                <c:pt idx="72">
                  <c:v>0.72000000000000053</c:v>
                </c:pt>
                <c:pt idx="73">
                  <c:v>0.73000000000000054</c:v>
                </c:pt>
                <c:pt idx="74">
                  <c:v>0.74000000000000055</c:v>
                </c:pt>
                <c:pt idx="75">
                  <c:v>0.75000000000000056</c:v>
                </c:pt>
                <c:pt idx="76">
                  <c:v>0.76000000000000056</c:v>
                </c:pt>
                <c:pt idx="77">
                  <c:v>0.77000000000000057</c:v>
                </c:pt>
                <c:pt idx="78">
                  <c:v>0.78000000000000058</c:v>
                </c:pt>
                <c:pt idx="79">
                  <c:v>0.79000000000000059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0.87000000000000066</c:v>
                </c:pt>
                <c:pt idx="88">
                  <c:v>0.88000000000000067</c:v>
                </c:pt>
                <c:pt idx="89">
                  <c:v>0.89000000000000068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0.92000000000000071</c:v>
                </c:pt>
                <c:pt idx="93">
                  <c:v>0.93000000000000071</c:v>
                </c:pt>
                <c:pt idx="94">
                  <c:v>0.94000000000000072</c:v>
                </c:pt>
                <c:pt idx="95">
                  <c:v>0.95000000000000073</c:v>
                </c:pt>
                <c:pt idx="96">
                  <c:v>0.96000000000000074</c:v>
                </c:pt>
                <c:pt idx="97">
                  <c:v>0.97000000000000075</c:v>
                </c:pt>
                <c:pt idx="98">
                  <c:v>0.98000000000000076</c:v>
                </c:pt>
                <c:pt idx="99">
                  <c:v>0.99000000000000077</c:v>
                </c:pt>
                <c:pt idx="100">
                  <c:v>1.0000000000000007</c:v>
                </c:pt>
              </c:numCache>
            </c:numRef>
          </c:xVal>
          <c:yVal>
            <c:numRef>
              <c:f>Sheet1!$D$60:$CZ$60</c:f>
              <c:numCache>
                <c:formatCode>General</c:formatCode>
                <c:ptCount val="101"/>
                <c:pt idx="0">
                  <c:v>1</c:v>
                </c:pt>
                <c:pt idx="1">
                  <c:v>1.4486898871648548</c:v>
                </c:pt>
                <c:pt idx="2">
                  <c:v>1.6817536741017154</c:v>
                </c:pt>
                <c:pt idx="3">
                  <c:v>1.8845471059286885</c:v>
                </c:pt>
                <c:pt idx="4">
                  <c:v>2.044327925502015</c:v>
                </c:pt>
                <c:pt idx="5">
                  <c:v>2.1510565162951534</c:v>
                </c:pt>
                <c:pt idx="6">
                  <c:v>2.1980267284282715</c:v>
                </c:pt>
                <c:pt idx="7">
                  <c:v>2.1822872507286886</c:v>
                </c:pt>
                <c:pt idx="8">
                  <c:v>2.1048270524660193</c:v>
                </c:pt>
                <c:pt idx="9">
                  <c:v>1.9705132427757892</c:v>
                </c:pt>
                <c:pt idx="10">
                  <c:v>1.7877852522924731</c:v>
                </c:pt>
                <c:pt idx="11">
                  <c:v>1.5681245526846781</c:v>
                </c:pt>
                <c:pt idx="12">
                  <c:v>1.3253332335643044</c:v>
                </c:pt>
                <c:pt idx="13">
                  <c:v>1.0746667664356957</c:v>
                </c:pt>
                <c:pt idx="14">
                  <c:v>0.83187544731532159</c:v>
                </c:pt>
                <c:pt idx="15">
                  <c:v>0.6122147477075266</c:v>
                </c:pt>
                <c:pt idx="16">
                  <c:v>0.42948675722421059</c:v>
                </c:pt>
                <c:pt idx="17">
                  <c:v>0.29517294753398016</c:v>
                </c:pt>
                <c:pt idx="18">
                  <c:v>0.21771274927131112</c:v>
                </c:pt>
                <c:pt idx="19">
                  <c:v>0.20197327157172851</c:v>
                </c:pt>
                <c:pt idx="20">
                  <c:v>0.24894348370484687</c:v>
                </c:pt>
                <c:pt idx="21">
                  <c:v>0.35567207449798588</c:v>
                </c:pt>
                <c:pt idx="22">
                  <c:v>0.51545289407131289</c:v>
                </c:pt>
                <c:pt idx="23">
                  <c:v>0.71824632589828619</c:v>
                </c:pt>
                <c:pt idx="24">
                  <c:v>0.95131011283514721</c:v>
                </c:pt>
                <c:pt idx="25">
                  <c:v>1.2000000000000024</c:v>
                </c:pt>
                <c:pt idx="26">
                  <c:v>1.4486898871648575</c:v>
                </c:pt>
                <c:pt idx="27">
                  <c:v>1.6817536741017181</c:v>
                </c:pt>
                <c:pt idx="28">
                  <c:v>1.8845471059286911</c:v>
                </c:pt>
                <c:pt idx="29">
                  <c:v>2.0443279255020173</c:v>
                </c:pt>
                <c:pt idx="30">
                  <c:v>2.1510565162951547</c:v>
                </c:pt>
                <c:pt idx="31">
                  <c:v>2.198026728428272</c:v>
                </c:pt>
                <c:pt idx="32">
                  <c:v>2.1822872507286881</c:v>
                </c:pt>
                <c:pt idx="33">
                  <c:v>2.1048270524660175</c:v>
                </c:pt>
                <c:pt idx="34">
                  <c:v>1.9705132427757861</c:v>
                </c:pt>
                <c:pt idx="35">
                  <c:v>1.7877852522924691</c:v>
                </c:pt>
                <c:pt idx="36">
                  <c:v>1.568124552684673</c:v>
                </c:pt>
                <c:pt idx="37">
                  <c:v>1.3253332335642987</c:v>
                </c:pt>
                <c:pt idx="38">
                  <c:v>1.0746667664356897</c:v>
                </c:pt>
                <c:pt idx="39">
                  <c:v>0.83187544731531604</c:v>
                </c:pt>
                <c:pt idx="40">
                  <c:v>0.61221474770752282</c:v>
                </c:pt>
                <c:pt idx="41">
                  <c:v>0.42948675722420737</c:v>
                </c:pt>
                <c:pt idx="42">
                  <c:v>0.29517294753397805</c:v>
                </c:pt>
                <c:pt idx="43">
                  <c:v>0.21771274927131012</c:v>
                </c:pt>
                <c:pt idx="44">
                  <c:v>0.20197327157172884</c:v>
                </c:pt>
                <c:pt idx="45">
                  <c:v>0.24894348370484842</c:v>
                </c:pt>
                <c:pt idx="46">
                  <c:v>0.35567207449798866</c:v>
                </c:pt>
                <c:pt idx="47">
                  <c:v>0.51545289407131667</c:v>
                </c:pt>
                <c:pt idx="48">
                  <c:v>0.7182463258982914</c:v>
                </c:pt>
                <c:pt idx="49">
                  <c:v>0.95131011283515299</c:v>
                </c:pt>
                <c:pt idx="50">
                  <c:v>1.2000000000000084</c:v>
                </c:pt>
                <c:pt idx="51">
                  <c:v>1.4486898871648632</c:v>
                </c:pt>
                <c:pt idx="52">
                  <c:v>1.6817536741017232</c:v>
                </c:pt>
                <c:pt idx="53">
                  <c:v>1.8845471059286942</c:v>
                </c:pt>
                <c:pt idx="54">
                  <c:v>2.0443279255020195</c:v>
                </c:pt>
                <c:pt idx="55">
                  <c:v>2.151056516295156</c:v>
                </c:pt>
                <c:pt idx="56">
                  <c:v>2.198026728428272</c:v>
                </c:pt>
                <c:pt idx="57">
                  <c:v>2.1822872507286868</c:v>
                </c:pt>
                <c:pt idx="58">
                  <c:v>2.1048270524660158</c:v>
                </c:pt>
                <c:pt idx="59">
                  <c:v>1.970513242775783</c:v>
                </c:pt>
                <c:pt idx="60">
                  <c:v>1.7877852522924651</c:v>
                </c:pt>
                <c:pt idx="61">
                  <c:v>1.5681245526846683</c:v>
                </c:pt>
                <c:pt idx="62">
                  <c:v>1.3253332335642936</c:v>
                </c:pt>
                <c:pt idx="63">
                  <c:v>1.0746667664356846</c:v>
                </c:pt>
                <c:pt idx="64">
                  <c:v>0.83187544731531138</c:v>
                </c:pt>
                <c:pt idx="65">
                  <c:v>0.61221474770751871</c:v>
                </c:pt>
                <c:pt idx="66">
                  <c:v>0.42948675722420293</c:v>
                </c:pt>
                <c:pt idx="67">
                  <c:v>0.29517294753397583</c:v>
                </c:pt>
                <c:pt idx="68">
                  <c:v>0.2177127492713089</c:v>
                </c:pt>
                <c:pt idx="69">
                  <c:v>0.20197327157172906</c:v>
                </c:pt>
                <c:pt idx="70">
                  <c:v>0.24894348370485053</c:v>
                </c:pt>
                <c:pt idx="71">
                  <c:v>0.35567207449799132</c:v>
                </c:pt>
                <c:pt idx="72">
                  <c:v>0.51545289407132167</c:v>
                </c:pt>
                <c:pt idx="73">
                  <c:v>0.71824632589829585</c:v>
                </c:pt>
                <c:pt idx="74">
                  <c:v>0.95131011283515621</c:v>
                </c:pt>
                <c:pt idx="75">
                  <c:v>1.2000000000000135</c:v>
                </c:pt>
                <c:pt idx="76">
                  <c:v>1.4486898871648664</c:v>
                </c:pt>
                <c:pt idx="77">
                  <c:v>1.6817536741017276</c:v>
                </c:pt>
                <c:pt idx="78">
                  <c:v>1.8845471059286978</c:v>
                </c:pt>
                <c:pt idx="79">
                  <c:v>2.044327925502023</c:v>
                </c:pt>
                <c:pt idx="80">
                  <c:v>2.1510565162951578</c:v>
                </c:pt>
                <c:pt idx="81">
                  <c:v>2.1980267284282724</c:v>
                </c:pt>
                <c:pt idx="82">
                  <c:v>2.1822872507286859</c:v>
                </c:pt>
                <c:pt idx="83">
                  <c:v>2.1048270524660126</c:v>
                </c:pt>
                <c:pt idx="84">
                  <c:v>1.9705132427757799</c:v>
                </c:pt>
                <c:pt idx="85">
                  <c:v>1.7877852522924593</c:v>
                </c:pt>
                <c:pt idx="86">
                  <c:v>1.5681245526846634</c:v>
                </c:pt>
                <c:pt idx="87">
                  <c:v>1.3253332335642902</c:v>
                </c:pt>
                <c:pt idx="88">
                  <c:v>1.0746667664356797</c:v>
                </c:pt>
                <c:pt idx="89">
                  <c:v>0.83187544731530827</c:v>
                </c:pt>
                <c:pt idx="90">
                  <c:v>0.61221474770751316</c:v>
                </c:pt>
                <c:pt idx="91">
                  <c:v>0.42948675722420082</c:v>
                </c:pt>
                <c:pt idx="92">
                  <c:v>0.29517294753397294</c:v>
                </c:pt>
                <c:pt idx="93">
                  <c:v>0.21771274927130824</c:v>
                </c:pt>
                <c:pt idx="94">
                  <c:v>0.20197327157172951</c:v>
                </c:pt>
                <c:pt idx="95">
                  <c:v>0.24894348370485153</c:v>
                </c:pt>
                <c:pt idx="96">
                  <c:v>0.35567207449799498</c:v>
                </c:pt>
                <c:pt idx="97">
                  <c:v>0.51545289407132411</c:v>
                </c:pt>
                <c:pt idx="98">
                  <c:v>0.71824632589830184</c:v>
                </c:pt>
                <c:pt idx="99">
                  <c:v>0.95131011283516287</c:v>
                </c:pt>
                <c:pt idx="100">
                  <c:v>1.2000000000000168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47-4237-A9FE-AB82300AEC51}"/>
            </c:ext>
          </c:extLst>
        </c:ser>
        <c:ser>
          <c:idx val="1"/>
          <c:order val="1"/>
          <c:spPr>
            <a:ln w="19050"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</c:spPr>
          </c:marker>
          <c:trendline>
            <c:spPr>
              <a:ln w="222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c:spPr>
            <c:trendlineType val="poly"/>
            <c:order val="6"/>
            <c:dispRSqr val="0"/>
            <c:dispEq val="0"/>
          </c:trendline>
          <c:xVal>
            <c:numRef>
              <c:f>Sheet1!$D$59:$CZ$59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0.15000000000000002</c:v>
                </c:pt>
                <c:pt idx="16">
                  <c:v>0.16000000000000003</c:v>
                </c:pt>
                <c:pt idx="17">
                  <c:v>0.17000000000000004</c:v>
                </c:pt>
                <c:pt idx="18">
                  <c:v>0.18000000000000005</c:v>
                </c:pt>
                <c:pt idx="19">
                  <c:v>0.19000000000000006</c:v>
                </c:pt>
                <c:pt idx="20">
                  <c:v>0.20000000000000007</c:v>
                </c:pt>
                <c:pt idx="21">
                  <c:v>0.21000000000000008</c:v>
                </c:pt>
                <c:pt idx="22">
                  <c:v>0.22000000000000008</c:v>
                </c:pt>
                <c:pt idx="23">
                  <c:v>0.23000000000000009</c:v>
                </c:pt>
                <c:pt idx="24">
                  <c:v>0.2400000000000001</c:v>
                </c:pt>
                <c:pt idx="25">
                  <c:v>0.25000000000000011</c:v>
                </c:pt>
                <c:pt idx="26">
                  <c:v>0.26000000000000012</c:v>
                </c:pt>
                <c:pt idx="27">
                  <c:v>0.27000000000000013</c:v>
                </c:pt>
                <c:pt idx="28">
                  <c:v>0.28000000000000014</c:v>
                </c:pt>
                <c:pt idx="29">
                  <c:v>0.29000000000000015</c:v>
                </c:pt>
                <c:pt idx="30">
                  <c:v>0.30000000000000016</c:v>
                </c:pt>
                <c:pt idx="31">
                  <c:v>0.31000000000000016</c:v>
                </c:pt>
                <c:pt idx="32">
                  <c:v>0.32000000000000017</c:v>
                </c:pt>
                <c:pt idx="33">
                  <c:v>0.33000000000000018</c:v>
                </c:pt>
                <c:pt idx="34">
                  <c:v>0.34000000000000019</c:v>
                </c:pt>
                <c:pt idx="35">
                  <c:v>0.3500000000000002</c:v>
                </c:pt>
                <c:pt idx="36">
                  <c:v>0.36000000000000021</c:v>
                </c:pt>
                <c:pt idx="37">
                  <c:v>0.37000000000000022</c:v>
                </c:pt>
                <c:pt idx="38">
                  <c:v>0.38000000000000023</c:v>
                </c:pt>
                <c:pt idx="39">
                  <c:v>0.39000000000000024</c:v>
                </c:pt>
                <c:pt idx="40">
                  <c:v>0.40000000000000024</c:v>
                </c:pt>
                <c:pt idx="41">
                  <c:v>0.41000000000000025</c:v>
                </c:pt>
                <c:pt idx="42">
                  <c:v>0.42000000000000026</c:v>
                </c:pt>
                <c:pt idx="43">
                  <c:v>0.43000000000000027</c:v>
                </c:pt>
                <c:pt idx="44">
                  <c:v>0.44000000000000028</c:v>
                </c:pt>
                <c:pt idx="45">
                  <c:v>0.45000000000000029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0.50000000000000033</c:v>
                </c:pt>
                <c:pt idx="51">
                  <c:v>0.51000000000000034</c:v>
                </c:pt>
                <c:pt idx="52">
                  <c:v>0.52000000000000035</c:v>
                </c:pt>
                <c:pt idx="53">
                  <c:v>0.53000000000000036</c:v>
                </c:pt>
                <c:pt idx="54">
                  <c:v>0.54000000000000037</c:v>
                </c:pt>
                <c:pt idx="55">
                  <c:v>0.55000000000000038</c:v>
                </c:pt>
                <c:pt idx="56">
                  <c:v>0.56000000000000039</c:v>
                </c:pt>
                <c:pt idx="57">
                  <c:v>0.5700000000000004</c:v>
                </c:pt>
                <c:pt idx="58">
                  <c:v>0.5800000000000004</c:v>
                </c:pt>
                <c:pt idx="59">
                  <c:v>0.59000000000000041</c:v>
                </c:pt>
                <c:pt idx="60">
                  <c:v>0.60000000000000042</c:v>
                </c:pt>
                <c:pt idx="61">
                  <c:v>0.61000000000000043</c:v>
                </c:pt>
                <c:pt idx="62">
                  <c:v>0.62000000000000044</c:v>
                </c:pt>
                <c:pt idx="63">
                  <c:v>0.63000000000000045</c:v>
                </c:pt>
                <c:pt idx="64">
                  <c:v>0.64000000000000046</c:v>
                </c:pt>
                <c:pt idx="65">
                  <c:v>0.65000000000000047</c:v>
                </c:pt>
                <c:pt idx="66">
                  <c:v>0.66000000000000048</c:v>
                </c:pt>
                <c:pt idx="67">
                  <c:v>0.67000000000000048</c:v>
                </c:pt>
                <c:pt idx="68">
                  <c:v>0.68000000000000049</c:v>
                </c:pt>
                <c:pt idx="69">
                  <c:v>0.6900000000000005</c:v>
                </c:pt>
                <c:pt idx="70">
                  <c:v>0.70000000000000051</c:v>
                </c:pt>
                <c:pt idx="71">
                  <c:v>0.71000000000000052</c:v>
                </c:pt>
                <c:pt idx="72">
                  <c:v>0.72000000000000053</c:v>
                </c:pt>
                <c:pt idx="73">
                  <c:v>0.73000000000000054</c:v>
                </c:pt>
                <c:pt idx="74">
                  <c:v>0.74000000000000055</c:v>
                </c:pt>
                <c:pt idx="75">
                  <c:v>0.75000000000000056</c:v>
                </c:pt>
                <c:pt idx="76">
                  <c:v>0.76000000000000056</c:v>
                </c:pt>
                <c:pt idx="77">
                  <c:v>0.77000000000000057</c:v>
                </c:pt>
                <c:pt idx="78">
                  <c:v>0.78000000000000058</c:v>
                </c:pt>
                <c:pt idx="79">
                  <c:v>0.79000000000000059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0.87000000000000066</c:v>
                </c:pt>
                <c:pt idx="88">
                  <c:v>0.88000000000000067</c:v>
                </c:pt>
                <c:pt idx="89">
                  <c:v>0.89000000000000068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0.92000000000000071</c:v>
                </c:pt>
                <c:pt idx="93">
                  <c:v>0.93000000000000071</c:v>
                </c:pt>
                <c:pt idx="94">
                  <c:v>0.94000000000000072</c:v>
                </c:pt>
                <c:pt idx="95">
                  <c:v>0.95000000000000073</c:v>
                </c:pt>
                <c:pt idx="96">
                  <c:v>0.96000000000000074</c:v>
                </c:pt>
                <c:pt idx="97">
                  <c:v>0.97000000000000075</c:v>
                </c:pt>
                <c:pt idx="98">
                  <c:v>0.98000000000000076</c:v>
                </c:pt>
                <c:pt idx="99">
                  <c:v>0.99000000000000077</c:v>
                </c:pt>
                <c:pt idx="100">
                  <c:v>1.0000000000000007</c:v>
                </c:pt>
              </c:numCache>
            </c:numRef>
          </c:xVal>
          <c:yVal>
            <c:numRef>
              <c:f>Sheet1!$D$61:$CZ$61</c:f>
              <c:numCache>
                <c:formatCode>General</c:formatCode>
                <c:ptCount val="101"/>
                <c:pt idx="0">
                  <c:v>1</c:v>
                </c:pt>
                <c:pt idx="10">
                  <c:v>1.7877852522924731</c:v>
                </c:pt>
                <c:pt idx="20">
                  <c:v>0.24894348370484631</c:v>
                </c:pt>
                <c:pt idx="30">
                  <c:v>2.1510565162951538</c:v>
                </c:pt>
                <c:pt idx="40">
                  <c:v>0.61221474770752715</c:v>
                </c:pt>
                <c:pt idx="50">
                  <c:v>1.1999999999999995</c:v>
                </c:pt>
                <c:pt idx="60">
                  <c:v>1.7877852522924735</c:v>
                </c:pt>
                <c:pt idx="70">
                  <c:v>0.2489434837048462</c:v>
                </c:pt>
                <c:pt idx="80">
                  <c:v>2.1510565162951534</c:v>
                </c:pt>
                <c:pt idx="90">
                  <c:v>0.61221474770753037</c:v>
                </c:pt>
                <c:pt idx="100">
                  <c:v>1.1999999999999955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F47-4237-A9FE-AB82300AE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302464"/>
        <c:axId val="44450560"/>
      </c:scatterChart>
      <c:valAx>
        <c:axId val="31830246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GB" sz="1400"/>
                  <a:t>Input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450560"/>
        <c:crosses val="autoZero"/>
        <c:crossBetween val="midCat"/>
      </c:valAx>
      <c:valAx>
        <c:axId val="44450560"/>
        <c:scaling>
          <c:orientation val="minMax"/>
          <c:max val="2.4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GB" sz="1400"/>
                  <a:t>Response</a:t>
                </a:r>
              </a:p>
            </c:rich>
          </c:tx>
          <c:layout>
            <c:manualLayout>
              <c:xMode val="edge"/>
              <c:yMode val="edge"/>
              <c:x val="6.3888888888888884E-2"/>
              <c:y val="2.552274715660542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8302464"/>
        <c:crosses val="autoZero"/>
        <c:crossBetween val="midCat"/>
        <c:majorUnit val="0.5"/>
        <c:min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8D9B-A9C9-4ECB-B24D-F1B7FB3C4CD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AFBB-89F5-4A67-91F7-5E6C5204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956917"/>
            <a:ext cx="9144000" cy="8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134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491195" y="5694895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9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6098294"/>
            <a:ext cx="688947" cy="7290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A4C790-6114-4963-AAA0-3B3A77163974}"/>
              </a:ext>
            </a:extLst>
          </p:cNvPr>
          <p:cNvGrpSpPr/>
          <p:nvPr userDrawn="1"/>
        </p:nvGrpSpPr>
        <p:grpSpPr>
          <a:xfrm>
            <a:off x="199894" y="6196347"/>
            <a:ext cx="2789646" cy="616006"/>
            <a:chOff x="-20116" y="6196347"/>
            <a:chExt cx="2789646" cy="616006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79A8C1-6E13-46F1-A917-153451A6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2" y="6196347"/>
              <a:ext cx="2121798" cy="616006"/>
            </a:xfrm>
            <a:prstGeom prst="rect">
              <a:avLst/>
            </a:prstGeom>
          </p:spPr>
        </p:pic>
        <p:pic>
          <p:nvPicPr>
            <p:cNvPr id="4" name="Picture 7" descr="minerva">
              <a:extLst>
                <a:ext uri="{FF2B5EF4-FFF2-40B4-BE49-F238E27FC236}">
                  <a16:creationId xmlns:a16="http://schemas.microsoft.com/office/drawing/2014/main" id="{E0065A23-6366-4B38-BB79-2369E56A89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DDDED6"/>
                </a:clrFrom>
                <a:clrTo>
                  <a:srgbClr val="DDDE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t="13234" r="12420" b="11378"/>
            <a:stretch/>
          </p:blipFill>
          <p:spPr bwMode="auto">
            <a:xfrm>
              <a:off x="-20116" y="6196347"/>
              <a:ext cx="625412" cy="6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264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43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5402" y="1606857"/>
            <a:ext cx="1660124" cy="457010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7817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65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66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5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804AD6AE-24DB-4649-A3D2-0FE57420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" y="976544"/>
            <a:ext cx="9139517" cy="511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71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5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6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74956"/>
            <a:ext cx="6774137" cy="901083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24614"/>
            <a:ext cx="4629150" cy="423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24614"/>
            <a:ext cx="2949178" cy="4244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34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48323"/>
            <a:ext cx="6783013" cy="9365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24614"/>
            <a:ext cx="4629150" cy="423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32551"/>
            <a:ext cx="2949178" cy="4236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8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55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55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9811"/>
            <a:ext cx="7772400" cy="2278398"/>
          </a:xfrm>
        </p:spPr>
        <p:txBody>
          <a:bodyPr>
            <a:normAutofit/>
          </a:bodyPr>
          <a:lstStyle/>
          <a:p>
            <a:r>
              <a:rPr lang="en-GB" dirty="0"/>
              <a:t>Statistical analysis of agent-based models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72653"/>
            <a:ext cx="6858000" cy="246939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Dr Jason Hilton and Prof. Jakub Bijak</a:t>
            </a:r>
            <a:br>
              <a:rPr lang="en-GB" dirty="0"/>
            </a:br>
            <a:r>
              <a:rPr lang="en-GB" dirty="0"/>
              <a:t>University of Southampton</a:t>
            </a:r>
          </a:p>
        </p:txBody>
      </p:sp>
    </p:spTree>
    <p:extLst>
      <p:ext uri="{BB962C8B-B14F-4D97-AF65-F5344CB8AC3E}">
        <p14:creationId xmlns:p14="http://schemas.microsoft.com/office/powerpoint/2010/main" val="256069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25AF-F1B0-45A9-8946-7D649D15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Latin Hypercube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E4E02-70BC-4711-9D87-25181A05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60" y="1825625"/>
            <a:ext cx="3894046" cy="4351338"/>
          </a:xfrm>
        </p:spPr>
        <p:txBody>
          <a:bodyPr/>
          <a:lstStyle/>
          <a:p>
            <a:r>
              <a:rPr lang="en-GB" b="1" dirty="0"/>
              <a:t>Space filling </a:t>
            </a:r>
            <a:r>
              <a:rPr lang="en-GB" dirty="0"/>
              <a:t>design</a:t>
            </a:r>
          </a:p>
          <a:p>
            <a:r>
              <a:rPr lang="en-GB" dirty="0"/>
              <a:t>Works well with larger numbers of inputs</a:t>
            </a:r>
          </a:p>
          <a:p>
            <a:r>
              <a:rPr lang="en-GB" dirty="0"/>
              <a:t>Allows flexible statistical models such as GPs to be used</a:t>
            </a:r>
          </a:p>
          <a:p>
            <a:endParaRPr lang="en-GB" dirty="0"/>
          </a:p>
        </p:txBody>
      </p:sp>
      <p:pic>
        <p:nvPicPr>
          <p:cNvPr id="4" name="Content Placeholder 8" descr="A close up of a person&#10;&#10;Description automatically generated">
            <a:extLst>
              <a:ext uri="{FF2B5EF4-FFF2-40B4-BE49-F238E27FC236}">
                <a16:creationId xmlns:a16="http://schemas.microsoft.com/office/drawing/2014/main" id="{F351BE57-E48C-4381-A097-0E28EDAD2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234"/>
          <a:stretch/>
        </p:blipFill>
        <p:spPr>
          <a:xfrm>
            <a:off x="4463755" y="1775645"/>
            <a:ext cx="4562799" cy="4115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44547-359A-4D28-9ECA-2F35CE5214C3}"/>
              </a:ext>
            </a:extLst>
          </p:cNvPr>
          <p:cNvSpPr txBox="1"/>
          <p:nvPr/>
        </p:nvSpPr>
        <p:spPr>
          <a:xfrm>
            <a:off x="6576970" y="5612235"/>
            <a:ext cx="8547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Input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F8678-77B5-4EEE-8375-CC89FD5DA7EB}"/>
              </a:ext>
            </a:extLst>
          </p:cNvPr>
          <p:cNvSpPr txBox="1"/>
          <p:nvPr/>
        </p:nvSpPr>
        <p:spPr>
          <a:xfrm rot="5400000">
            <a:off x="4221062" y="3440885"/>
            <a:ext cx="8547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Input 2</a:t>
            </a:r>
          </a:p>
        </p:txBody>
      </p:sp>
    </p:spTree>
    <p:extLst>
      <p:ext uri="{BB962C8B-B14F-4D97-AF65-F5344CB8AC3E}">
        <p14:creationId xmlns:p14="http://schemas.microsoft.com/office/powerpoint/2010/main" val="104129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2720B-562F-4D8E-8ED7-8A53FC49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8244905" cy="2852737"/>
          </a:xfrm>
        </p:spPr>
        <p:txBody>
          <a:bodyPr/>
          <a:lstStyle/>
          <a:p>
            <a:r>
              <a:rPr lang="en-GB" dirty="0"/>
              <a:t>Goals and methods of uncertainty quantification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BF02A-231E-4FA0-878B-E0FFAB938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3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uncertainty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B41E1-536A-48B2-8B6F-666CBBEA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011"/>
            <a:ext cx="79826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b="1" dirty="0">
                <a:solidFill>
                  <a:schemeClr val="accent1"/>
                </a:solidFill>
              </a:rPr>
              <a:t>Uncertainty about the simulation output</a:t>
            </a:r>
          </a:p>
          <a:p>
            <a:pPr>
              <a:spcAft>
                <a:spcPts val="1200"/>
              </a:spcAft>
            </a:pPr>
            <a:r>
              <a:rPr lang="en-GB" b="1" dirty="0"/>
              <a:t>Simulation stochasticity:</a:t>
            </a:r>
            <a:r>
              <a:rPr lang="en-GB" dirty="0"/>
              <a:t> associated with random number generation in simulation code.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Response uncertainty</a:t>
            </a:r>
            <a:r>
              <a:rPr lang="en-GB" dirty="0"/>
              <a:t>: how will the simulation respond to changes in inputs?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151B7-854A-4FCE-8D36-D9F564B18ABF}"/>
              </a:ext>
            </a:extLst>
          </p:cNvPr>
          <p:cNvSpPr txBox="1"/>
          <p:nvPr/>
        </p:nvSpPr>
        <p:spPr>
          <a:xfrm>
            <a:off x="532660" y="6185841"/>
            <a:ext cx="834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57F"/>
                </a:solidFill>
              </a:rPr>
              <a:t>Source: Managing Uncertainty in Complex Models; http://www.mucm.ac.uk/</a:t>
            </a:r>
          </a:p>
        </p:txBody>
      </p:sp>
    </p:spTree>
    <p:extLst>
      <p:ext uri="{BB962C8B-B14F-4D97-AF65-F5344CB8AC3E}">
        <p14:creationId xmlns:p14="http://schemas.microsoft.com/office/powerpoint/2010/main" val="420853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uncertainty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B41E1-536A-48B2-8B6F-666CBBEA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1053"/>
            <a:ext cx="79826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Uncertainty about reality</a:t>
            </a:r>
          </a:p>
          <a:p>
            <a:pPr>
              <a:spcAft>
                <a:spcPts val="1200"/>
              </a:spcAft>
            </a:pPr>
            <a:r>
              <a:rPr lang="en-GB" b="1" dirty="0"/>
              <a:t>Input uncertainty:</a:t>
            </a:r>
            <a:r>
              <a:rPr lang="en-GB" dirty="0"/>
              <a:t> Lack of knowledge about the true value of simulation inputs</a:t>
            </a:r>
          </a:p>
          <a:p>
            <a:pPr>
              <a:spcAft>
                <a:spcPts val="1200"/>
              </a:spcAft>
            </a:pPr>
            <a:r>
              <a:rPr lang="en-GB" b="1" dirty="0"/>
              <a:t>Model discrepancy:</a:t>
            </a:r>
            <a:r>
              <a:rPr lang="en-GB" dirty="0"/>
              <a:t> Uncertainty about how well your model reflects reality.</a:t>
            </a:r>
          </a:p>
          <a:p>
            <a:pPr>
              <a:spcAft>
                <a:spcPts val="1200"/>
              </a:spcAft>
            </a:pPr>
            <a:r>
              <a:rPr lang="en-GB" b="1" dirty="0"/>
              <a:t>Measurement error:</a:t>
            </a:r>
            <a:r>
              <a:rPr lang="en-GB" dirty="0"/>
              <a:t> How accurate are our measurements of reality?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151B7-854A-4FCE-8D36-D9F564B18ABF}"/>
              </a:ext>
            </a:extLst>
          </p:cNvPr>
          <p:cNvSpPr txBox="1"/>
          <p:nvPr/>
        </p:nvSpPr>
        <p:spPr>
          <a:xfrm>
            <a:off x="532660" y="6185841"/>
            <a:ext cx="834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57F"/>
                </a:solidFill>
              </a:rPr>
              <a:t>Source: Managing Uncertainty in Complex Models; http://www.mucm.ac.uk/</a:t>
            </a:r>
          </a:p>
        </p:txBody>
      </p:sp>
    </p:spTree>
    <p:extLst>
      <p:ext uri="{BB962C8B-B14F-4D97-AF65-F5344CB8AC3E}">
        <p14:creationId xmlns:p14="http://schemas.microsoft.com/office/powerpoint/2010/main" val="497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230E-76F4-40FD-A402-69C9FB5B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Uncertainty Analysis and 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B7653-D65E-4266-A53A-8146A68F2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Uncertainty analysis </a:t>
            </a:r>
          </a:p>
          <a:p>
            <a:pPr>
              <a:spcAft>
                <a:spcPts val="1200"/>
              </a:spcAft>
            </a:pPr>
            <a:r>
              <a:rPr lang="en-GB" dirty="0"/>
              <a:t>Describes how uncertainty about simulation inputs results in uncertainty about simulation outputs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Sensitivity analysis</a:t>
            </a:r>
          </a:p>
          <a:p>
            <a:r>
              <a:rPr lang="en-GB" dirty="0"/>
              <a:t>Describes how sensitive outputs are to changes in inputs</a:t>
            </a:r>
          </a:p>
          <a:p>
            <a:r>
              <a:rPr lang="en-GB" dirty="0"/>
              <a:t>Global sensitivity analysis provides the proportion of variance due to each input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2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245A-3BD6-4056-B0E8-E26CAFEB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6721-9D9E-4BAC-8761-55916BC4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Problem : Find the ‘true’ values of unknown simulation inputs.</a:t>
            </a:r>
          </a:p>
          <a:p>
            <a:pPr>
              <a:buFontTx/>
              <a:buChar char="-"/>
            </a:pPr>
            <a:r>
              <a:rPr lang="en-GB" b="1" dirty="0"/>
              <a:t>Optimisation </a:t>
            </a:r>
            <a:r>
              <a:rPr lang="en-GB" dirty="0"/>
              <a:t>finds single point that comes closest to replicated observed values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b="1" dirty="0"/>
              <a:t>Probabilistic calibration </a:t>
            </a:r>
            <a:r>
              <a:rPr lang="en-GB" dirty="0"/>
              <a:t>finds a </a:t>
            </a:r>
            <a:r>
              <a:rPr lang="en-GB" b="1" dirty="0"/>
              <a:t>set </a:t>
            </a:r>
            <a:r>
              <a:rPr lang="en-GB" dirty="0"/>
              <a:t>of points that could have generated observations</a:t>
            </a:r>
          </a:p>
        </p:txBody>
      </p:sp>
    </p:spTree>
    <p:extLst>
      <p:ext uri="{BB962C8B-B14F-4D97-AF65-F5344CB8AC3E}">
        <p14:creationId xmlns:p14="http://schemas.microsoft.com/office/powerpoint/2010/main" val="12362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9811"/>
            <a:ext cx="7772400" cy="2278398"/>
          </a:xfrm>
        </p:spPr>
        <p:txBody>
          <a:bodyPr>
            <a:normAutofit/>
          </a:bodyPr>
          <a:lstStyle/>
          <a:p>
            <a:r>
              <a:rPr lang="en-GB" dirty="0"/>
              <a:t>Statistical analysis of agent-based models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72653"/>
            <a:ext cx="6858000" cy="2469393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3200" dirty="0"/>
              <a:t>Contact:</a:t>
            </a:r>
            <a:br>
              <a:rPr lang="en-GB" sz="3200" dirty="0"/>
            </a:br>
            <a:r>
              <a:rPr lang="en-GB" sz="3200" dirty="0"/>
              <a:t>J.D.Hilton@soton.ac.uk</a:t>
            </a:r>
          </a:p>
          <a:p>
            <a:r>
              <a:rPr lang="en-GB" sz="3200" kern="1200" dirty="0">
                <a:solidFill>
                  <a:srgbClr val="0055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J.Bijak@soton.ac.uk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4272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2720B-562F-4D8E-8ED7-8A53FC49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8093985" cy="2852737"/>
          </a:xfrm>
        </p:spPr>
        <p:txBody>
          <a:bodyPr/>
          <a:lstStyle/>
          <a:p>
            <a:r>
              <a:rPr lang="en-GB" dirty="0"/>
              <a:t>Introduction to the design of experiments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BF02A-231E-4FA0-878B-E0FFAB938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6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B41E1-536A-48B2-8B6F-666CBBEA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85" y="1514904"/>
            <a:ext cx="798269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Model </a:t>
            </a:r>
            <a:r>
              <a:rPr lang="en-GB" dirty="0"/>
              <a:t>(</a:t>
            </a:r>
            <a:r>
              <a:rPr lang="en-GB" b="1" dirty="0"/>
              <a:t>simulator</a:t>
            </a:r>
            <a:r>
              <a:rPr lang="en-GB" dirty="0"/>
              <a:t>): “a representation of some real-world system, usually implemented as a computer program”; with inputs and outputs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Factor </a:t>
            </a:r>
            <a:r>
              <a:rPr lang="en-GB" dirty="0"/>
              <a:t>(</a:t>
            </a:r>
            <a:r>
              <a:rPr lang="en-GB" b="1" dirty="0"/>
              <a:t>input</a:t>
            </a:r>
            <a:r>
              <a:rPr lang="en-GB" dirty="0"/>
              <a:t>): “controllable variable of interest”, such as a model parameter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Response </a:t>
            </a:r>
            <a:r>
              <a:rPr lang="en-GB" dirty="0"/>
              <a:t>(</a:t>
            </a:r>
            <a:r>
              <a:rPr lang="en-GB" b="1" dirty="0"/>
              <a:t>output</a:t>
            </a:r>
            <a:r>
              <a:rPr lang="en-GB" dirty="0"/>
              <a:t>): variable representing “specific properties of the real system”, as </a:t>
            </a:r>
            <a:br>
              <a:rPr lang="en-GB" dirty="0"/>
            </a:br>
            <a:r>
              <a:rPr lang="en-GB" dirty="0"/>
              <a:t>a result of a model run for a set of 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ED18E-C40E-4AF7-8464-A41987AC7C1B}"/>
              </a:ext>
            </a:extLst>
          </p:cNvPr>
          <p:cNvSpPr txBox="1"/>
          <p:nvPr/>
        </p:nvSpPr>
        <p:spPr>
          <a:xfrm>
            <a:off x="621436" y="6097066"/>
            <a:ext cx="8345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57F"/>
                </a:solidFill>
              </a:rPr>
              <a:t>Source: Managing Uncertainty in Complex Models; http://www.mucm.ac.uk/</a:t>
            </a:r>
            <a:br>
              <a:rPr lang="en-GB" dirty="0">
                <a:solidFill>
                  <a:srgbClr val="00557F"/>
                </a:solidFill>
              </a:rPr>
            </a:br>
            <a:r>
              <a:rPr lang="en-GB" dirty="0">
                <a:solidFill>
                  <a:srgbClr val="00557F"/>
                </a:solidFill>
              </a:rPr>
              <a:t>K-T Fang et al. (2006) Design and </a:t>
            </a:r>
            <a:r>
              <a:rPr lang="en-GB" dirty="0" err="1">
                <a:solidFill>
                  <a:srgbClr val="00557F"/>
                </a:solidFill>
              </a:rPr>
              <a:t>Modeling</a:t>
            </a:r>
            <a:r>
              <a:rPr lang="en-GB" dirty="0">
                <a:solidFill>
                  <a:srgbClr val="00557F"/>
                </a:solidFill>
              </a:rPr>
              <a:t> for Computer Experiments, p 4–5</a:t>
            </a:r>
          </a:p>
        </p:txBody>
      </p:sp>
    </p:spTree>
    <p:extLst>
      <p:ext uri="{BB962C8B-B14F-4D97-AF65-F5344CB8AC3E}">
        <p14:creationId xmlns:p14="http://schemas.microsoft.com/office/powerpoint/2010/main" val="3288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B41E1-536A-48B2-8B6F-666CBBEA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906"/>
            <a:ext cx="798269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Calibration: </a:t>
            </a:r>
            <a:r>
              <a:rPr lang="en-GB" dirty="0"/>
              <a:t>“adjusting the inputs so as to make the simulator predict as closely as possible the actual observation points”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Calibration parameter:</a:t>
            </a:r>
            <a:r>
              <a:rPr lang="en-GB" dirty="0"/>
              <a:t> “an input which </a:t>
            </a:r>
            <a:br>
              <a:rPr lang="en-GB" dirty="0"/>
            </a:br>
            <a:r>
              <a:rPr lang="en-GB" dirty="0"/>
              <a:t>has … a single best value” and can be used </a:t>
            </a:r>
            <a:br>
              <a:rPr lang="en-GB" dirty="0"/>
            </a:br>
            <a:r>
              <a:rPr lang="en-GB" dirty="0"/>
              <a:t>for calibration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Model discrepancy </a:t>
            </a:r>
            <a:r>
              <a:rPr lang="en-GB" dirty="0"/>
              <a:t>(inadequacy): difference between reality and the output calibrated at </a:t>
            </a:r>
            <a:r>
              <a:rPr lang="en-GB" i="1" dirty="0"/>
              <a:t>best 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151B7-854A-4FCE-8D36-D9F564B18ABF}"/>
              </a:ext>
            </a:extLst>
          </p:cNvPr>
          <p:cNvSpPr txBox="1"/>
          <p:nvPr/>
        </p:nvSpPr>
        <p:spPr>
          <a:xfrm>
            <a:off x="532660" y="6185841"/>
            <a:ext cx="834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57F"/>
                </a:solidFill>
              </a:rPr>
              <a:t>Source: Managing Uncertainty in Complex Models; http://www.mucm.ac.uk/</a:t>
            </a:r>
          </a:p>
        </p:txBody>
      </p:sp>
    </p:spTree>
    <p:extLst>
      <p:ext uri="{BB962C8B-B14F-4D97-AF65-F5344CB8AC3E}">
        <p14:creationId xmlns:p14="http://schemas.microsoft.com/office/powerpoint/2010/main" val="30967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discrepancy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72029-FFBE-484A-9F34-E7D54765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98" y="4574936"/>
            <a:ext cx="5846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b="1" dirty="0">
                <a:latin typeface="Calibri" panose="020F0502020204030204" pitchFamily="34" charset="0"/>
              </a:rPr>
              <a:t>––– 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Real process: </a:t>
            </a:r>
            <a:r>
              <a:rPr lang="en-GB" altLang="en-US" sz="2000" i="1" dirty="0">
                <a:solidFill>
                  <a:srgbClr val="00557F"/>
                </a:solidFill>
                <a:latin typeface="Calibri" panose="020F0502020204030204" pitchFamily="34" charset="0"/>
              </a:rPr>
              <a:t>f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2000" i="1" dirty="0">
                <a:solidFill>
                  <a:srgbClr val="00557F"/>
                </a:solidFill>
                <a:latin typeface="Calibri" panose="020F0502020204030204" pitchFamily="34" charset="0"/>
              </a:rPr>
              <a:t>x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) = 1.2 sin(8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en-GB" altLang="en-US" sz="2000" i="1" dirty="0">
                <a:solidFill>
                  <a:srgbClr val="00557F"/>
                </a:solidFill>
                <a:latin typeface="Calibri" panose="020F0502020204030204" pitchFamily="34" charset="0"/>
              </a:rPr>
              <a:t>x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altLang="en-US" sz="2000" b="1" dirty="0">
                <a:solidFill>
                  <a:srgbClr val="7F7F7F"/>
                </a:solidFill>
                <a:latin typeface="Calibri" panose="020F0502020204030204" pitchFamily="34" charset="0"/>
              </a:rPr>
              <a:t>- - - 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Model: polynomial of order 6, </a:t>
            </a:r>
            <a:r>
              <a:rPr lang="en-GB" altLang="en-US" sz="2000" dirty="0">
                <a:solidFill>
                  <a:srgbClr val="00557F"/>
                </a:solidFill>
              </a:rPr>
              <a:t>fitted 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by using OLS</a:t>
            </a:r>
          </a:p>
          <a:p>
            <a:pPr>
              <a:lnSpc>
                <a:spcPct val="150000"/>
              </a:lnSpc>
            </a:pPr>
            <a:r>
              <a:rPr lang="en-GB" altLang="en-US" sz="2000" b="1" dirty="0">
                <a:solidFill>
                  <a:srgbClr val="00557F"/>
                </a:solidFill>
                <a:latin typeface="Calibri" panose="020F0502020204030204" pitchFamily="34" charset="0"/>
              </a:rPr>
              <a:t>Calibration parameters: 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coefficients of the polynomial</a:t>
            </a:r>
          </a:p>
          <a:p>
            <a:pPr>
              <a:lnSpc>
                <a:spcPct val="150000"/>
              </a:lnSpc>
            </a:pPr>
            <a:r>
              <a:rPr lang="en-GB" altLang="en-US" sz="2000" b="1" dirty="0">
                <a:solidFill>
                  <a:srgbClr val="00557F"/>
                </a:solidFill>
                <a:latin typeface="Calibri" panose="020F0502020204030204" pitchFamily="34" charset="0"/>
              </a:rPr>
              <a:t>Model discrepancy: </a:t>
            </a:r>
            <a:r>
              <a:rPr lang="en-GB" altLang="en-US" sz="2000" dirty="0">
                <a:solidFill>
                  <a:srgbClr val="00557F"/>
                </a:solidFill>
                <a:latin typeface="Calibri" panose="020F0502020204030204" pitchFamily="34" charset="0"/>
              </a:rPr>
              <a:t>difference between the two lines</a:t>
            </a:r>
            <a:endParaRPr lang="en-GB" altLang="en-US" sz="2000" b="1" dirty="0">
              <a:solidFill>
                <a:srgbClr val="00557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EC63C5-7C5A-4A5F-8766-6DF7E8401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770818"/>
              </p:ext>
            </p:extLst>
          </p:nvPr>
        </p:nvGraphicFramePr>
        <p:xfrm>
          <a:off x="1745957" y="1455939"/>
          <a:ext cx="5418322" cy="309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53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B41E1-536A-48B2-8B6F-666CBBEA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2473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Meta-model </a:t>
            </a:r>
            <a:r>
              <a:rPr lang="en-GB" dirty="0"/>
              <a:t>(</a:t>
            </a:r>
            <a:r>
              <a:rPr lang="en-GB" b="1" dirty="0"/>
              <a:t>emulator</a:t>
            </a:r>
            <a:r>
              <a:rPr lang="en-GB" dirty="0"/>
              <a:t>, </a:t>
            </a:r>
            <a:r>
              <a:rPr lang="en-GB" b="1" dirty="0"/>
              <a:t>surrogate</a:t>
            </a:r>
            <a:r>
              <a:rPr lang="en-GB" dirty="0"/>
              <a:t>): statistical model of the underlying complex model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Design</a:t>
            </a:r>
            <a:r>
              <a:rPr lang="en-GB" dirty="0"/>
              <a:t>:</a:t>
            </a:r>
            <a:r>
              <a:rPr lang="en-GB" b="1" dirty="0"/>
              <a:t> </a:t>
            </a:r>
            <a:r>
              <a:rPr lang="en-GB" dirty="0"/>
              <a:t>“the set of points in the space of simulator inputs at which the simulator is run”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/>
              <a:t>Training sample: </a:t>
            </a:r>
            <a:r>
              <a:rPr lang="en-GB" dirty="0"/>
              <a:t>data comprising inputs from </a:t>
            </a:r>
            <a:br>
              <a:rPr lang="en-GB" dirty="0"/>
            </a:br>
            <a:r>
              <a:rPr lang="en-GB" dirty="0"/>
              <a:t>the design space, and the related outputs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AF632-01DB-428D-B435-34E683CCD242}"/>
              </a:ext>
            </a:extLst>
          </p:cNvPr>
          <p:cNvSpPr txBox="1"/>
          <p:nvPr/>
        </p:nvSpPr>
        <p:spPr>
          <a:xfrm>
            <a:off x="532660" y="6176963"/>
            <a:ext cx="834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557F"/>
                </a:solidFill>
              </a:rPr>
              <a:t>Source: Managing Uncertainty in Complex Models; http://www.mucm.ac.uk/</a:t>
            </a:r>
          </a:p>
        </p:txBody>
      </p:sp>
    </p:spTree>
    <p:extLst>
      <p:ext uri="{BB962C8B-B14F-4D97-AF65-F5344CB8AC3E}">
        <p14:creationId xmlns:p14="http://schemas.microsoft.com/office/powerpoint/2010/main" val="18978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2720B-562F-4D8E-8ED7-8A53FC49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8049595" cy="2852737"/>
          </a:xfrm>
        </p:spPr>
        <p:txBody>
          <a:bodyPr/>
          <a:lstStyle/>
          <a:p>
            <a:r>
              <a:rPr lang="en-GB" dirty="0"/>
              <a:t>Main Principles of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26379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7CCB541B-FA90-431A-95AD-C072573AFF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6774" y="1845384"/>
                <a:ext cx="4668211" cy="4351338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dirty="0"/>
                  <a:t>How do we choose the d</a:t>
                </a:r>
                <a:r>
                  <a:rPr lang="en-GB" b="1" dirty="0"/>
                  <a:t>esign points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?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What type of </a:t>
                </a:r>
                <a:r>
                  <a:rPr lang="en-GB" b="1" dirty="0"/>
                  <a:t>meta-model </a:t>
                </a:r>
                <a:r>
                  <a:rPr lang="en-GB" dirty="0"/>
                  <a:t>should we use to emulate f()?</a:t>
                </a:r>
              </a:p>
              <a:p>
                <a:pPr>
                  <a:spcAft>
                    <a:spcPts val="1200"/>
                  </a:spcAft>
                </a:pPr>
                <a:endParaRPr lang="en-GB" dirty="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GB" dirty="0"/>
              </a:p>
              <a:p>
                <a:pPr>
                  <a:spcAft>
                    <a:spcPts val="1200"/>
                  </a:spcAft>
                </a:pPr>
                <a:endParaRPr lang="en-GB" dirty="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GB" dirty="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7CCB541B-FA90-431A-95AD-C072573AF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774" y="1845384"/>
                <a:ext cx="4668211" cy="4351338"/>
              </a:xfrm>
              <a:blipFill>
                <a:blip r:embed="rId2"/>
                <a:stretch>
                  <a:fillRect l="-3003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83" y="230902"/>
            <a:ext cx="8246902" cy="1325563"/>
          </a:xfrm>
        </p:spPr>
        <p:txBody>
          <a:bodyPr/>
          <a:lstStyle/>
          <a:p>
            <a:r>
              <a:rPr lang="en-GB" dirty="0"/>
              <a:t>Models of Models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A31371AE-4931-420A-A937-ED3E0F402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2" y="1415009"/>
            <a:ext cx="3913027" cy="52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BDFD-649C-4FA1-BC4E-2F8B8BD2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513"/>
            <a:ext cx="7886700" cy="1325563"/>
          </a:xfrm>
        </p:spPr>
        <p:txBody>
          <a:bodyPr/>
          <a:lstStyle/>
          <a:p>
            <a:r>
              <a:rPr lang="en-GB" dirty="0"/>
              <a:t>Gaussian Process Emulators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515AD30-F264-43CD-BAE8-DB07AA399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47" y="1439572"/>
            <a:ext cx="5544298" cy="2449513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7D1EC79-3EEB-492A-B6C2-885B9DE75FE3}"/>
              </a:ext>
            </a:extLst>
          </p:cNvPr>
          <p:cNvGrpSpPr/>
          <p:nvPr/>
        </p:nvGrpSpPr>
        <p:grpSpPr>
          <a:xfrm>
            <a:off x="3296952" y="3973148"/>
            <a:ext cx="5609578" cy="2541063"/>
            <a:chOff x="3296952" y="3973148"/>
            <a:chExt cx="5609578" cy="2541063"/>
          </a:xfrm>
        </p:grpSpPr>
        <p:pic>
          <p:nvPicPr>
            <p:cNvPr id="16" name="Picture 15" descr="A close up of a map&#10;&#10;Description automatically generated">
              <a:extLst>
                <a:ext uri="{FF2B5EF4-FFF2-40B4-BE49-F238E27FC236}">
                  <a16:creationId xmlns:a16="http://schemas.microsoft.com/office/drawing/2014/main" id="{9F7E44B3-B16F-4ED1-A189-F62BA81EC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952" y="3973148"/>
              <a:ext cx="5609578" cy="244951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B53EC2-27A1-4330-BD4F-BACAF4202A8C}"/>
                </a:ext>
              </a:extLst>
            </p:cNvPr>
            <p:cNvSpPr txBox="1"/>
            <p:nvPr/>
          </p:nvSpPr>
          <p:spPr>
            <a:xfrm>
              <a:off x="5904177" y="6206434"/>
              <a:ext cx="9336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Input 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C1C594-781B-4DDA-BA28-8BE2B7E80CF8}"/>
              </a:ext>
            </a:extLst>
          </p:cNvPr>
          <p:cNvSpPr txBox="1"/>
          <p:nvPr/>
        </p:nvSpPr>
        <p:spPr>
          <a:xfrm>
            <a:off x="6009955" y="3735209"/>
            <a:ext cx="7220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Input 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F825168-9EE7-402C-A3EE-40AC5C68FCEE}"/>
              </a:ext>
            </a:extLst>
          </p:cNvPr>
          <p:cNvSpPr txBox="1">
            <a:spLocks/>
          </p:cNvSpPr>
          <p:nvPr/>
        </p:nvSpPr>
        <p:spPr>
          <a:xfrm>
            <a:off x="360727" y="1632139"/>
            <a:ext cx="30269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557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5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5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5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5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1. Outputs assumed to be </a:t>
            </a:r>
            <a:r>
              <a:rPr lang="en-GB" sz="2800" b="1" dirty="0"/>
              <a:t>smooth functions</a:t>
            </a:r>
            <a:r>
              <a:rPr lang="en-GB" sz="2800" dirty="0"/>
              <a:t> of inputs.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2. Fitted using data from training design points to approximate simulation.</a:t>
            </a:r>
          </a:p>
        </p:txBody>
      </p:sp>
    </p:spTree>
    <p:extLst>
      <p:ext uri="{BB962C8B-B14F-4D97-AF65-F5344CB8AC3E}">
        <p14:creationId xmlns:p14="http://schemas.microsoft.com/office/powerpoint/2010/main" val="459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55cb46c-b4d3-42c4-90d3-effada2e468d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PC_templa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59759E575CD4395CC2D9AEA1A8F73" ma:contentTypeVersion="4" ma:contentTypeDescription="Create a new document." ma:contentTypeScope="" ma:versionID="166531c24b3d2766c4e829bf0879add7">
  <xsd:schema xmlns:xsd="http://www.w3.org/2001/XMLSchema" xmlns:xs="http://www.w3.org/2001/XMLSchema" xmlns:p="http://schemas.microsoft.com/office/2006/metadata/properties" xmlns:ns2="82731fbc-c797-4093-994f-18ffd2bb80c1" targetNamespace="http://schemas.microsoft.com/office/2006/metadata/properties" ma:root="true" ma:fieldsID="93c84669b9230afbe0504c123c790cdf" ns2:_="">
    <xsd:import namespace="82731fbc-c797-4093-994f-18ffd2bb8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31fbc-c797-4093-994f-18ffd2bb8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9CEBAB-F43B-4172-A420-20772E08A484}"/>
</file>

<file path=customXml/itemProps2.xml><?xml version="1.0" encoding="utf-8"?>
<ds:datastoreItem xmlns:ds="http://schemas.openxmlformats.org/officeDocument/2006/customXml" ds:itemID="{04CEF82B-73BF-41BD-B5DA-15601CC8AF02}"/>
</file>

<file path=customXml/itemProps3.xml><?xml version="1.0" encoding="utf-8"?>
<ds:datastoreItem xmlns:ds="http://schemas.openxmlformats.org/officeDocument/2006/customXml" ds:itemID="{9FC495ED-6CFF-4485-B007-6D556D60D12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630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 Light</vt:lpstr>
      <vt:lpstr>Arial</vt:lpstr>
      <vt:lpstr>Cambria Math</vt:lpstr>
      <vt:lpstr>Calibri</vt:lpstr>
      <vt:lpstr>Office Theme</vt:lpstr>
      <vt:lpstr>Statistical analysis of agent-based models</vt:lpstr>
      <vt:lpstr>Introduction to the design of experiments</vt:lpstr>
      <vt:lpstr>Glossary</vt:lpstr>
      <vt:lpstr>Glossary</vt:lpstr>
      <vt:lpstr>Model discrepancy</vt:lpstr>
      <vt:lpstr>Glossary</vt:lpstr>
      <vt:lpstr>Main Principles of Experimental Design</vt:lpstr>
      <vt:lpstr>Models of Models</vt:lpstr>
      <vt:lpstr>Gaussian Process Emulators</vt:lpstr>
      <vt:lpstr>Latin Hypercube Sample</vt:lpstr>
      <vt:lpstr>Goals and methods of uncertainty quantification</vt:lpstr>
      <vt:lpstr>Sources of uncertainty</vt:lpstr>
      <vt:lpstr>Sources of uncertainty</vt:lpstr>
      <vt:lpstr>Uncertainty Analysis and Sensitivity Analysis</vt:lpstr>
      <vt:lpstr>Calibration</vt:lpstr>
      <vt:lpstr>Statistical analysis of agent-based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D.</dc:creator>
  <cp:lastModifiedBy>Jason Hilton</cp:lastModifiedBy>
  <cp:revision>120</cp:revision>
  <dcterms:created xsi:type="dcterms:W3CDTF">2020-04-30T14:17:30Z</dcterms:created>
  <dcterms:modified xsi:type="dcterms:W3CDTF">2020-09-08T15:49:17Z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0x01010071459759E575CD4395CC2D9AEA1A8F73</vt:lpwstr>
  </property>
</Properties>
</file>