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82" r:id="rId3"/>
    <p:sldId id="283" r:id="rId4"/>
    <p:sldId id="284" r:id="rId5"/>
    <p:sldId id="286" r:id="rId6"/>
    <p:sldId id="287" r:id="rId7"/>
    <p:sldId id="28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C000"/>
    <a:srgbClr val="A5A5A5"/>
    <a:srgbClr val="F8D7CD"/>
    <a:srgbClr val="FDF1ED"/>
    <a:srgbClr val="3CBAC6"/>
    <a:srgbClr val="005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78D9B-A9C9-4ECB-B24D-F1B7FB3C4CD2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6AFBB-89F5-4A67-91F7-5E6C5204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2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ird flying in the sky&#10;&#10;Description automatically generated">
            <a:extLst>
              <a:ext uri="{FF2B5EF4-FFF2-40B4-BE49-F238E27FC236}">
                <a16:creationId xmlns:a16="http://schemas.microsoft.com/office/drawing/2014/main" id="{1B413931-1BA6-4DDB-8FA4-7935F73B3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" y="1202259"/>
            <a:ext cx="9144000" cy="5657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9AB8C9-FFFF-47BD-B3F4-67349ACA6B8F}"/>
              </a:ext>
            </a:extLst>
          </p:cNvPr>
          <p:cNvSpPr/>
          <p:nvPr userDrawn="1"/>
        </p:nvSpPr>
        <p:spPr>
          <a:xfrm>
            <a:off x="-1" y="5956917"/>
            <a:ext cx="9144000" cy="892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FBF29E-9D2F-4F91-9E0C-9B3DC5163490}"/>
              </a:ext>
            </a:extLst>
          </p:cNvPr>
          <p:cNvSpPr/>
          <p:nvPr userDrawn="1"/>
        </p:nvSpPr>
        <p:spPr>
          <a:xfrm>
            <a:off x="0" y="0"/>
            <a:ext cx="9144000" cy="1341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6949"/>
            <a:ext cx="7772400" cy="22783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15193"/>
            <a:ext cx="6858000" cy="27268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EC8DD-CEC8-4052-8FB9-E5A7BF47A031}"/>
              </a:ext>
            </a:extLst>
          </p:cNvPr>
          <p:cNvSpPr/>
          <p:nvPr userDrawn="1"/>
        </p:nvSpPr>
        <p:spPr>
          <a:xfrm>
            <a:off x="7491195" y="5694895"/>
            <a:ext cx="16979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photo: iStockphoto.com/</a:t>
            </a:r>
            <a:r>
              <a:rPr lang="en-GB" sz="800" dirty="0" err="1">
                <a:solidFill>
                  <a:schemeClr val="bg2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Andy_Oxley</a:t>
            </a:r>
            <a:endParaRPr lang="en-GB" sz="8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051541-D726-4D27-A526-630A997B3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" y="-10981"/>
            <a:ext cx="2123505" cy="1156993"/>
          </a:xfrm>
          <a:prstGeom prst="rect">
            <a:avLst/>
          </a:prstGeom>
        </p:spPr>
      </p:pic>
      <p:pic>
        <p:nvPicPr>
          <p:cNvPr id="16" name="Picture 15" descr="A drawing of a face&#10;&#10;Description automatically generated">
            <a:extLst>
              <a:ext uri="{FF2B5EF4-FFF2-40B4-BE49-F238E27FC236}">
                <a16:creationId xmlns:a16="http://schemas.microsoft.com/office/drawing/2014/main" id="{1C9CB037-3E81-44AA-AA5B-5A6566760A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03" y="447921"/>
            <a:ext cx="2470154" cy="556405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06ABF81F-C3B3-4415-9317-AD2C2F95AD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93" y="6196347"/>
            <a:ext cx="1886213" cy="6001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02EE1F-9F7E-445B-A557-064B105CD8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09" y="6116590"/>
            <a:ext cx="123025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9D337093-8D67-449A-8AEE-4AA01B88B1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58" y="6098294"/>
            <a:ext cx="688947" cy="72900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AA4C790-6114-4963-AAA0-3B3A77163974}"/>
              </a:ext>
            </a:extLst>
          </p:cNvPr>
          <p:cNvGrpSpPr/>
          <p:nvPr userDrawn="1"/>
        </p:nvGrpSpPr>
        <p:grpSpPr>
          <a:xfrm>
            <a:off x="199894" y="6196347"/>
            <a:ext cx="2789646" cy="616006"/>
            <a:chOff x="-20116" y="6196347"/>
            <a:chExt cx="2789646" cy="616006"/>
          </a:xfrm>
        </p:grpSpPr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A79A8C1-6E13-46F1-A917-153451A6A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32" y="6196347"/>
              <a:ext cx="2121798" cy="616006"/>
            </a:xfrm>
            <a:prstGeom prst="rect">
              <a:avLst/>
            </a:prstGeom>
          </p:spPr>
        </p:pic>
        <p:pic>
          <p:nvPicPr>
            <p:cNvPr id="4" name="Picture 7" descr="minerva">
              <a:extLst>
                <a:ext uri="{FF2B5EF4-FFF2-40B4-BE49-F238E27FC236}">
                  <a16:creationId xmlns:a16="http://schemas.microsoft.com/office/drawing/2014/main" id="{E0065A23-6366-4B38-BB79-2369E56A897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clrChange>
                <a:clrFrom>
                  <a:srgbClr val="DDDED6"/>
                </a:clrFrom>
                <a:clrTo>
                  <a:srgbClr val="DDDE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9" t="13234" r="12420" b="11378"/>
            <a:stretch/>
          </p:blipFill>
          <p:spPr bwMode="auto">
            <a:xfrm>
              <a:off x="-20116" y="6196347"/>
              <a:ext cx="625412" cy="61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264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43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5402" y="1606857"/>
            <a:ext cx="1660124" cy="457010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278177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65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966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55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bird flying in the sky&#10;&#10;Description automatically generated">
            <a:extLst>
              <a:ext uri="{FF2B5EF4-FFF2-40B4-BE49-F238E27FC236}">
                <a16:creationId xmlns:a16="http://schemas.microsoft.com/office/drawing/2014/main" id="{804AD6AE-24DB-4649-A3D2-0FE57420A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" y="976544"/>
            <a:ext cx="9139517" cy="5113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71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55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2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6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66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74956"/>
            <a:ext cx="6774137" cy="901083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24614"/>
            <a:ext cx="4629150" cy="4236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24614"/>
            <a:ext cx="2949178" cy="42443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34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48323"/>
            <a:ext cx="6783013" cy="93659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624614"/>
            <a:ext cx="4629150" cy="42364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32551"/>
            <a:ext cx="2949178" cy="42364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88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5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0557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55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5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5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5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BEF8-C564-4106-9385-A299E0473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9811"/>
            <a:ext cx="7772400" cy="2278398"/>
          </a:xfrm>
        </p:spPr>
        <p:txBody>
          <a:bodyPr>
            <a:normAutofit fontScale="90000"/>
          </a:bodyPr>
          <a:lstStyle/>
          <a:p>
            <a:r>
              <a:rPr lang="en-GB" dirty="0"/>
              <a:t>Understanding social data: An example of migration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002F93-3487-41E9-8C18-EABB2AF6E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72653"/>
            <a:ext cx="6858000" cy="246939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Dr Sarah Nurse and Prof. Jakub Bijak</a:t>
            </a:r>
            <a:br>
              <a:rPr lang="en-GB" dirty="0"/>
            </a:br>
            <a:r>
              <a:rPr lang="en-GB" dirty="0"/>
              <a:t>University of Southampton</a:t>
            </a:r>
          </a:p>
        </p:txBody>
      </p:sp>
    </p:spTree>
    <p:extLst>
      <p:ext uri="{BB962C8B-B14F-4D97-AF65-F5344CB8AC3E}">
        <p14:creationId xmlns:p14="http://schemas.microsoft.com/office/powerpoint/2010/main" val="256069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C2720B-562F-4D8E-8ED7-8A53FC49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9"/>
            <a:ext cx="8049595" cy="2852737"/>
          </a:xfrm>
        </p:spPr>
        <p:txBody>
          <a:bodyPr/>
          <a:lstStyle/>
          <a:p>
            <a:r>
              <a:rPr lang="en-GB" dirty="0"/>
              <a:t>Assessing different aspects of data quality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BF02A-231E-4FA0-878B-E0FFAB938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79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C2720B-562F-4D8E-8ED7-8A53FC49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9"/>
            <a:ext cx="8049595" cy="2852737"/>
          </a:xfrm>
        </p:spPr>
        <p:txBody>
          <a:bodyPr/>
          <a:lstStyle/>
          <a:p>
            <a:r>
              <a:rPr lang="en-GB" dirty="0"/>
              <a:t>Using imperfect data in models: the way forward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BF02A-231E-4FA0-878B-E0FFAB938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63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73262-4B1F-4C56-87C9-B38D790E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considerations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DB41E1-536A-48B2-8B6F-666CBBEA7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982690" cy="435133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There are no perfect social data, so a </a:t>
            </a:r>
            <a:r>
              <a:rPr lang="en-GB" b="1" dirty="0"/>
              <a:t>quality assessment </a:t>
            </a:r>
            <a:r>
              <a:rPr lang="en-GB" dirty="0"/>
              <a:t>is always necessary</a:t>
            </a:r>
            <a:endParaRPr lang="en-GB" b="1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Sources of </a:t>
            </a:r>
            <a:r>
              <a:rPr lang="en-GB" b="1" dirty="0"/>
              <a:t>uncertainty </a:t>
            </a:r>
            <a:r>
              <a:rPr lang="en-GB" dirty="0"/>
              <a:t>need to be formally acknowledged, ideally through probabilities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The </a:t>
            </a:r>
            <a:r>
              <a:rPr lang="en-GB" b="1" dirty="0"/>
              <a:t>context of data collection</a:t>
            </a:r>
            <a:r>
              <a:rPr lang="en-GB" dirty="0"/>
              <a:t>, the social and ethical concerns, are also important </a:t>
            </a:r>
          </a:p>
        </p:txBody>
      </p:sp>
    </p:spTree>
    <p:extLst>
      <p:ext uri="{BB962C8B-B14F-4D97-AF65-F5344CB8AC3E}">
        <p14:creationId xmlns:p14="http://schemas.microsoft.com/office/powerpoint/2010/main" val="32888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73262-4B1F-4C56-87C9-B38D790E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Describing data quality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0AB397-2E90-4C83-A2F1-872DAF551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" y="1535837"/>
            <a:ext cx="6781017" cy="5085763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33CA961-A566-4717-A1A8-69CE5E643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5837"/>
            <a:ext cx="7982690" cy="4351338"/>
          </a:xfrm>
        </p:spPr>
        <p:txBody>
          <a:bodyPr/>
          <a:lstStyle/>
          <a:p>
            <a:r>
              <a:rPr lang="en-GB" dirty="0"/>
              <a:t>General-purpose criteria, bias and variance</a:t>
            </a:r>
          </a:p>
        </p:txBody>
      </p:sp>
    </p:spTree>
    <p:extLst>
      <p:ext uri="{BB962C8B-B14F-4D97-AF65-F5344CB8AC3E}">
        <p14:creationId xmlns:p14="http://schemas.microsoft.com/office/powerpoint/2010/main" val="923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7E395C-7119-4066-A477-45395EC6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data in agent-based models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0AC8E3-3C08-4EED-8B8A-EC82AC65E0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929626"/>
              </p:ext>
            </p:extLst>
          </p:nvPr>
        </p:nvGraphicFramePr>
        <p:xfrm>
          <a:off x="539873" y="2028608"/>
          <a:ext cx="7886700" cy="31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48753697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1462284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63667839"/>
                    </a:ext>
                  </a:extLst>
                </a:gridCol>
              </a:tblGrid>
              <a:tr h="1048624">
                <a:tc>
                  <a:txBody>
                    <a:bodyPr/>
                    <a:lstStyle/>
                    <a:p>
                      <a:r>
                        <a:rPr lang="en-GB" sz="3600" dirty="0"/>
                        <a:t>Type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Micro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Macro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113487"/>
                  </a:ext>
                </a:extLst>
              </a:tr>
              <a:tr h="1048624">
                <a:tc>
                  <a:txBody>
                    <a:bodyPr/>
                    <a:lstStyle/>
                    <a:p>
                      <a:r>
                        <a:rPr lang="en-GB" sz="3600" b="1" dirty="0"/>
                        <a:t>Context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Input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277327"/>
                  </a:ext>
                </a:extLst>
              </a:tr>
              <a:tr h="1048624">
                <a:tc>
                  <a:txBody>
                    <a:bodyPr/>
                    <a:lstStyle/>
                    <a:p>
                      <a:r>
                        <a:rPr lang="en-GB" sz="3600" b="1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7030A0"/>
                          </a:solidFill>
                        </a:rPr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71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67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BEF8-C564-4106-9385-A299E0473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9811"/>
            <a:ext cx="7772400" cy="2278398"/>
          </a:xfrm>
        </p:spPr>
        <p:txBody>
          <a:bodyPr>
            <a:normAutofit fontScale="90000"/>
          </a:bodyPr>
          <a:lstStyle/>
          <a:p>
            <a:r>
              <a:rPr lang="en-GB" dirty="0"/>
              <a:t>Understanding social data: An example of migration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002F93-3487-41E9-8C18-EABB2AF6E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72653"/>
            <a:ext cx="6858000" cy="2469393"/>
          </a:xfrm>
        </p:spPr>
        <p:txBody>
          <a:bodyPr>
            <a:normAutofit/>
          </a:bodyPr>
          <a:lstStyle/>
          <a:p>
            <a:endParaRPr lang="en-GB" sz="3200" dirty="0"/>
          </a:p>
          <a:p>
            <a:r>
              <a:rPr lang="en-GB" sz="3200" dirty="0"/>
              <a:t>Contact:</a:t>
            </a:r>
            <a:br>
              <a:rPr lang="en-GB" sz="3200" dirty="0"/>
            </a:br>
            <a:r>
              <a:rPr lang="en-GB" sz="3200" dirty="0"/>
              <a:t>S.L.Nurse@soton.ac.uk</a:t>
            </a:r>
          </a:p>
          <a:p>
            <a:r>
              <a:rPr lang="en-GB" sz="3200" kern="1200" dirty="0">
                <a:solidFill>
                  <a:srgbClr val="00557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J.Bijak@soton.ac.uk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4272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459759E575CD4395CC2D9AEA1A8F73" ma:contentTypeVersion="4" ma:contentTypeDescription="Create a new document." ma:contentTypeScope="" ma:versionID="166531c24b3d2766c4e829bf0879add7">
  <xsd:schema xmlns:xsd="http://www.w3.org/2001/XMLSchema" xmlns:xs="http://www.w3.org/2001/XMLSchema" xmlns:p="http://schemas.microsoft.com/office/2006/metadata/properties" xmlns:ns2="82731fbc-c797-4093-994f-18ffd2bb80c1" targetNamespace="http://schemas.microsoft.com/office/2006/metadata/properties" ma:root="true" ma:fieldsID="93c84669b9230afbe0504c123c790cdf" ns2:_="">
    <xsd:import namespace="82731fbc-c797-4093-994f-18ffd2bb80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31fbc-c797-4093-994f-18ffd2bb8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5E1A23-6AC0-4654-A828-72CCE8F9312D}"/>
</file>

<file path=customXml/itemProps2.xml><?xml version="1.0" encoding="utf-8"?>
<ds:datastoreItem xmlns:ds="http://schemas.openxmlformats.org/officeDocument/2006/customXml" ds:itemID="{F8E3FEB2-A92B-49AA-B13B-2D4E35E562B9}"/>
</file>

<file path=customXml/itemProps3.xml><?xml version="1.0" encoding="utf-8"?>
<ds:datastoreItem xmlns:ds="http://schemas.openxmlformats.org/officeDocument/2006/customXml" ds:itemID="{4C1663D4-709C-4DC4-B558-B89581A23C3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134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Understanding social data: An example of migration</vt:lpstr>
      <vt:lpstr>Assessing different aspects of data quality</vt:lpstr>
      <vt:lpstr>Using imperfect data in models: the way forward</vt:lpstr>
      <vt:lpstr>Some considerations</vt:lpstr>
      <vt:lpstr>Describing data quality</vt:lpstr>
      <vt:lpstr>Using data in agent-based models</vt:lpstr>
      <vt:lpstr>Understanding social data: An example of migration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D.</dc:creator>
  <cp:lastModifiedBy>Bijak J.</cp:lastModifiedBy>
  <cp:revision>77</cp:revision>
  <dcterms:created xsi:type="dcterms:W3CDTF">2020-04-30T14:17:30Z</dcterms:created>
  <dcterms:modified xsi:type="dcterms:W3CDTF">2020-07-27T19:25:40Z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0x01010071459759E575CD4395CC2D9AEA1A8F73</vt:lpwstr>
  </property>
</Properties>
</file>