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4" r:id="rId7"/>
    <p:sldId id="267" r:id="rId8"/>
    <p:sldId id="301" r:id="rId9"/>
    <p:sldId id="268" r:id="rId10"/>
    <p:sldId id="289" r:id="rId11"/>
    <p:sldId id="290" r:id="rId12"/>
    <p:sldId id="291" r:id="rId13"/>
    <p:sldId id="299" r:id="rId14"/>
    <p:sldId id="292" r:id="rId15"/>
    <p:sldId id="293" r:id="rId16"/>
    <p:sldId id="300" r:id="rId17"/>
    <p:sldId id="294" r:id="rId18"/>
    <p:sldId id="296" r:id="rId19"/>
    <p:sldId id="297" r:id="rId20"/>
    <p:sldId id="262" r:id="rId21"/>
    <p:sldId id="26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2D3491-7BA0-4C9D-8E90-F3706591F2C8}" v="44" dt="2025-09-14T12:09:00.8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9" autoAdjust="0"/>
    <p:restoredTop sz="94660"/>
  </p:normalViewPr>
  <p:slideViewPr>
    <p:cSldViewPr snapToGrid="0">
      <p:cViewPr varScale="1">
        <p:scale>
          <a:sx n="161" d="100"/>
          <a:sy n="161" d="100"/>
        </p:scale>
        <p:origin x="232" y="1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 Id="rId30"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inda Platt" userId="7a305830-23ba-4e74-8781-d9f45a57d0e0" providerId="ADAL" clId="{642D3491-7BA0-4C9D-8E90-F3706591F2C8}"/>
    <pc:docChg chg="undo custSel addSld delSld modSld">
      <pc:chgData name="Lucinda Platt" userId="7a305830-23ba-4e74-8781-d9f45a57d0e0" providerId="ADAL" clId="{642D3491-7BA0-4C9D-8E90-F3706591F2C8}" dt="2025-09-14T15:30:41.835" v="14041" actId="20577"/>
      <pc:docMkLst>
        <pc:docMk/>
      </pc:docMkLst>
      <pc:sldChg chg="modSp mod">
        <pc:chgData name="Lucinda Platt" userId="7a305830-23ba-4e74-8781-d9f45a57d0e0" providerId="ADAL" clId="{642D3491-7BA0-4C9D-8E90-F3706591F2C8}" dt="2025-09-14T15:30:41.835" v="14041" actId="20577"/>
        <pc:sldMkLst>
          <pc:docMk/>
          <pc:sldMk cId="1125989686" sldId="256"/>
        </pc:sldMkLst>
        <pc:spChg chg="mod">
          <ac:chgData name="Lucinda Platt" userId="7a305830-23ba-4e74-8781-d9f45a57d0e0" providerId="ADAL" clId="{642D3491-7BA0-4C9D-8E90-F3706591F2C8}" dt="2025-09-14T15:30:41.835" v="14041" actId="20577"/>
          <ac:spMkLst>
            <pc:docMk/>
            <pc:sldMk cId="1125989686" sldId="256"/>
            <ac:spMk id="2" creationId="{A61C0414-B584-7553-BD49-DFF88731113C}"/>
          </ac:spMkLst>
        </pc:spChg>
      </pc:sldChg>
      <pc:sldChg chg="del">
        <pc:chgData name="Lucinda Platt" userId="7a305830-23ba-4e74-8781-d9f45a57d0e0" providerId="ADAL" clId="{642D3491-7BA0-4C9D-8E90-F3706591F2C8}" dt="2025-09-12T21:59:34.434" v="10796" actId="47"/>
        <pc:sldMkLst>
          <pc:docMk/>
          <pc:sldMk cId="4019948705" sldId="257"/>
        </pc:sldMkLst>
      </pc:sldChg>
      <pc:sldChg chg="modSp mod">
        <pc:chgData name="Lucinda Platt" userId="7a305830-23ba-4e74-8781-d9f45a57d0e0" providerId="ADAL" clId="{642D3491-7BA0-4C9D-8E90-F3706591F2C8}" dt="2025-09-11T17:08:28.410" v="786" actId="20577"/>
        <pc:sldMkLst>
          <pc:docMk/>
          <pc:sldMk cId="3979565382" sldId="259"/>
        </pc:sldMkLst>
        <pc:spChg chg="mod">
          <ac:chgData name="Lucinda Platt" userId="7a305830-23ba-4e74-8781-d9f45a57d0e0" providerId="ADAL" clId="{642D3491-7BA0-4C9D-8E90-F3706591F2C8}" dt="2025-09-11T17:08:28.410" v="786" actId="20577"/>
          <ac:spMkLst>
            <pc:docMk/>
            <pc:sldMk cId="3979565382" sldId="259"/>
            <ac:spMk id="3" creationId="{DEAD273C-FEE7-8343-89A3-5F00539DCAE7}"/>
          </ac:spMkLst>
        </pc:spChg>
      </pc:sldChg>
      <pc:sldChg chg="modSp new mod">
        <pc:chgData name="Lucinda Platt" userId="7a305830-23ba-4e74-8781-d9f45a57d0e0" providerId="ADAL" clId="{642D3491-7BA0-4C9D-8E90-F3706591F2C8}" dt="2025-09-11T19:15:36.256" v="3652" actId="20577"/>
        <pc:sldMkLst>
          <pc:docMk/>
          <pc:sldMk cId="337413059" sldId="260"/>
        </pc:sldMkLst>
        <pc:spChg chg="mod">
          <ac:chgData name="Lucinda Platt" userId="7a305830-23ba-4e74-8781-d9f45a57d0e0" providerId="ADAL" clId="{642D3491-7BA0-4C9D-8E90-F3706591F2C8}" dt="2025-09-11T17:14:27.270" v="1200" actId="20577"/>
          <ac:spMkLst>
            <pc:docMk/>
            <pc:sldMk cId="337413059" sldId="260"/>
            <ac:spMk id="2" creationId="{5DFC5BE6-E663-B083-A7D8-879B74ABC202}"/>
          </ac:spMkLst>
        </pc:spChg>
        <pc:spChg chg="mod">
          <ac:chgData name="Lucinda Platt" userId="7a305830-23ba-4e74-8781-d9f45a57d0e0" providerId="ADAL" clId="{642D3491-7BA0-4C9D-8E90-F3706591F2C8}" dt="2025-09-11T19:15:36.256" v="3652" actId="20577"/>
          <ac:spMkLst>
            <pc:docMk/>
            <pc:sldMk cId="337413059" sldId="260"/>
            <ac:spMk id="3" creationId="{66059193-32C0-BE2D-C12C-84C21AFF5E00}"/>
          </ac:spMkLst>
        </pc:spChg>
      </pc:sldChg>
      <pc:sldChg chg="modSp new mod">
        <pc:chgData name="Lucinda Platt" userId="7a305830-23ba-4e74-8781-d9f45a57d0e0" providerId="ADAL" clId="{642D3491-7BA0-4C9D-8E90-F3706591F2C8}" dt="2025-09-11T18:44:30.739" v="3633" actId="27636"/>
        <pc:sldMkLst>
          <pc:docMk/>
          <pc:sldMk cId="558975713" sldId="261"/>
        </pc:sldMkLst>
        <pc:spChg chg="mod">
          <ac:chgData name="Lucinda Platt" userId="7a305830-23ba-4e74-8781-d9f45a57d0e0" providerId="ADAL" clId="{642D3491-7BA0-4C9D-8E90-F3706591F2C8}" dt="2025-09-11T18:33:57.381" v="1934" actId="20577"/>
          <ac:spMkLst>
            <pc:docMk/>
            <pc:sldMk cId="558975713" sldId="261"/>
            <ac:spMk id="2" creationId="{1B78789E-B988-C07F-8AA6-7A1D39B8536A}"/>
          </ac:spMkLst>
        </pc:spChg>
        <pc:spChg chg="mod">
          <ac:chgData name="Lucinda Platt" userId="7a305830-23ba-4e74-8781-d9f45a57d0e0" providerId="ADAL" clId="{642D3491-7BA0-4C9D-8E90-F3706591F2C8}" dt="2025-09-11T18:44:30.739" v="3633" actId="27636"/>
          <ac:spMkLst>
            <pc:docMk/>
            <pc:sldMk cId="558975713" sldId="261"/>
            <ac:spMk id="3" creationId="{D9C54061-8409-F58A-A654-22FF123DC2CF}"/>
          </ac:spMkLst>
        </pc:spChg>
      </pc:sldChg>
      <pc:sldChg chg="modSp new mod">
        <pc:chgData name="Lucinda Platt" userId="7a305830-23ba-4e74-8781-d9f45a57d0e0" providerId="ADAL" clId="{642D3491-7BA0-4C9D-8E90-F3706591F2C8}" dt="2025-09-12T20:01:57.225" v="5305"/>
        <pc:sldMkLst>
          <pc:docMk/>
          <pc:sldMk cId="1604716812" sldId="262"/>
        </pc:sldMkLst>
        <pc:spChg chg="mod">
          <ac:chgData name="Lucinda Platt" userId="7a305830-23ba-4e74-8781-d9f45a57d0e0" providerId="ADAL" clId="{642D3491-7BA0-4C9D-8E90-F3706591F2C8}" dt="2025-09-11T19:15:43.410" v="3665" actId="20577"/>
          <ac:spMkLst>
            <pc:docMk/>
            <pc:sldMk cId="1604716812" sldId="262"/>
            <ac:spMk id="2" creationId="{E7686F99-CF82-D724-37BD-C1E5439C5281}"/>
          </ac:spMkLst>
        </pc:spChg>
        <pc:spChg chg="mod">
          <ac:chgData name="Lucinda Platt" userId="7a305830-23ba-4e74-8781-d9f45a57d0e0" providerId="ADAL" clId="{642D3491-7BA0-4C9D-8E90-F3706591F2C8}" dt="2025-09-12T20:01:57.225" v="5305"/>
          <ac:spMkLst>
            <pc:docMk/>
            <pc:sldMk cId="1604716812" sldId="262"/>
            <ac:spMk id="3" creationId="{3E695FAC-34C3-0A10-679C-2DFE6D6A6822}"/>
          </ac:spMkLst>
        </pc:spChg>
      </pc:sldChg>
      <pc:sldChg chg="modSp new mod">
        <pc:chgData name="Lucinda Platt" userId="7a305830-23ba-4e74-8781-d9f45a57d0e0" providerId="ADAL" clId="{642D3491-7BA0-4C9D-8E90-F3706591F2C8}" dt="2025-09-12T22:11:18.827" v="11536" actId="20577"/>
        <pc:sldMkLst>
          <pc:docMk/>
          <pc:sldMk cId="2764265996" sldId="263"/>
        </pc:sldMkLst>
        <pc:spChg chg="mod">
          <ac:chgData name="Lucinda Platt" userId="7a305830-23ba-4e74-8781-d9f45a57d0e0" providerId="ADAL" clId="{642D3491-7BA0-4C9D-8E90-F3706591F2C8}" dt="2025-09-12T22:09:54.578" v="11523" actId="5793"/>
          <ac:spMkLst>
            <pc:docMk/>
            <pc:sldMk cId="2764265996" sldId="263"/>
            <ac:spMk id="2" creationId="{AA2CE874-AFDE-ED1A-CAB7-0C68AF8F12F7}"/>
          </ac:spMkLst>
        </pc:spChg>
        <pc:spChg chg="mod">
          <ac:chgData name="Lucinda Platt" userId="7a305830-23ba-4e74-8781-d9f45a57d0e0" providerId="ADAL" clId="{642D3491-7BA0-4C9D-8E90-F3706591F2C8}" dt="2025-09-12T22:11:18.827" v="11536" actId="20577"/>
          <ac:spMkLst>
            <pc:docMk/>
            <pc:sldMk cId="2764265996" sldId="263"/>
            <ac:spMk id="3" creationId="{AB721207-63CA-D26F-CDE4-4B2E007C23B5}"/>
          </ac:spMkLst>
        </pc:spChg>
      </pc:sldChg>
      <pc:sldChg chg="modSp new mod">
        <pc:chgData name="Lucinda Platt" userId="7a305830-23ba-4e74-8781-d9f45a57d0e0" providerId="ADAL" clId="{642D3491-7BA0-4C9D-8E90-F3706591F2C8}" dt="2025-09-12T21:43:45.963" v="8373" actId="20577"/>
        <pc:sldMkLst>
          <pc:docMk/>
          <pc:sldMk cId="417424875" sldId="264"/>
        </pc:sldMkLst>
        <pc:spChg chg="mod">
          <ac:chgData name="Lucinda Platt" userId="7a305830-23ba-4e74-8781-d9f45a57d0e0" providerId="ADAL" clId="{642D3491-7BA0-4C9D-8E90-F3706591F2C8}" dt="2025-09-11T19:25:52.118" v="4167" actId="20577"/>
          <ac:spMkLst>
            <pc:docMk/>
            <pc:sldMk cId="417424875" sldId="264"/>
            <ac:spMk id="2" creationId="{1581C71D-E21B-37EC-9CA1-155692534CCB}"/>
          </ac:spMkLst>
        </pc:spChg>
        <pc:spChg chg="mod">
          <ac:chgData name="Lucinda Platt" userId="7a305830-23ba-4e74-8781-d9f45a57d0e0" providerId="ADAL" clId="{642D3491-7BA0-4C9D-8E90-F3706591F2C8}" dt="2025-09-12T21:43:45.963" v="8373" actId="20577"/>
          <ac:spMkLst>
            <pc:docMk/>
            <pc:sldMk cId="417424875" sldId="264"/>
            <ac:spMk id="3" creationId="{31B1AD8C-BDCC-BD22-6824-95743BF608B1}"/>
          </ac:spMkLst>
        </pc:spChg>
      </pc:sldChg>
      <pc:sldChg chg="modSp new del mod">
        <pc:chgData name="Lucinda Platt" userId="7a305830-23ba-4e74-8781-d9f45a57d0e0" providerId="ADAL" clId="{642D3491-7BA0-4C9D-8E90-F3706591F2C8}" dt="2025-09-11T19:23:38.894" v="4013" actId="47"/>
        <pc:sldMkLst>
          <pc:docMk/>
          <pc:sldMk cId="2901698506" sldId="265"/>
        </pc:sldMkLst>
      </pc:sldChg>
      <pc:sldChg chg="modSp new del mod">
        <pc:chgData name="Lucinda Platt" userId="7a305830-23ba-4e74-8781-d9f45a57d0e0" providerId="ADAL" clId="{642D3491-7BA0-4C9D-8E90-F3706591F2C8}" dt="2025-09-14T15:28:02.981" v="13736" actId="47"/>
        <pc:sldMkLst>
          <pc:docMk/>
          <pc:sldMk cId="664945156" sldId="266"/>
        </pc:sldMkLst>
        <pc:spChg chg="mod">
          <ac:chgData name="Lucinda Platt" userId="7a305830-23ba-4e74-8781-d9f45a57d0e0" providerId="ADAL" clId="{642D3491-7BA0-4C9D-8E90-F3706591F2C8}" dt="2025-09-14T15:28:00.133" v="13735" actId="6549"/>
          <ac:spMkLst>
            <pc:docMk/>
            <pc:sldMk cId="664945156" sldId="266"/>
            <ac:spMk id="3" creationId="{9AA5EED2-F3F3-14A6-9A7A-457E58BE1EFC}"/>
          </ac:spMkLst>
        </pc:spChg>
      </pc:sldChg>
      <pc:sldChg chg="modSp new mod">
        <pc:chgData name="Lucinda Platt" userId="7a305830-23ba-4e74-8781-d9f45a57d0e0" providerId="ADAL" clId="{642D3491-7BA0-4C9D-8E90-F3706591F2C8}" dt="2025-09-14T12:10:11.243" v="13709" actId="20577"/>
        <pc:sldMkLst>
          <pc:docMk/>
          <pc:sldMk cId="664015596" sldId="267"/>
        </pc:sldMkLst>
        <pc:spChg chg="mod">
          <ac:chgData name="Lucinda Platt" userId="7a305830-23ba-4e74-8781-d9f45a57d0e0" providerId="ADAL" clId="{642D3491-7BA0-4C9D-8E90-F3706591F2C8}" dt="2025-09-12T21:27:51.244" v="6610" actId="20577"/>
          <ac:spMkLst>
            <pc:docMk/>
            <pc:sldMk cId="664015596" sldId="267"/>
            <ac:spMk id="2" creationId="{7887D9A5-D634-0ADB-E008-20ED9C9EC455}"/>
          </ac:spMkLst>
        </pc:spChg>
        <pc:spChg chg="mod">
          <ac:chgData name="Lucinda Platt" userId="7a305830-23ba-4e74-8781-d9f45a57d0e0" providerId="ADAL" clId="{642D3491-7BA0-4C9D-8E90-F3706591F2C8}" dt="2025-09-14T12:10:11.243" v="13709" actId="20577"/>
          <ac:spMkLst>
            <pc:docMk/>
            <pc:sldMk cId="664015596" sldId="267"/>
            <ac:spMk id="3" creationId="{5264393E-2DAF-CBB5-0256-1EBC735D7592}"/>
          </ac:spMkLst>
        </pc:spChg>
      </pc:sldChg>
      <pc:sldChg chg="modSp add mod">
        <pc:chgData name="Lucinda Platt" userId="7a305830-23ba-4e74-8781-d9f45a57d0e0" providerId="ADAL" clId="{642D3491-7BA0-4C9D-8E90-F3706591F2C8}" dt="2025-09-14T12:07:59.510" v="13640" actId="20577"/>
        <pc:sldMkLst>
          <pc:docMk/>
          <pc:sldMk cId="1299369797" sldId="268"/>
        </pc:sldMkLst>
        <pc:spChg chg="mod">
          <ac:chgData name="Lucinda Platt" userId="7a305830-23ba-4e74-8781-d9f45a57d0e0" providerId="ADAL" clId="{642D3491-7BA0-4C9D-8E90-F3706591F2C8}" dt="2025-09-14T12:07:59.510" v="13640" actId="20577"/>
          <ac:spMkLst>
            <pc:docMk/>
            <pc:sldMk cId="1299369797" sldId="268"/>
            <ac:spMk id="2" creationId="{EE1ADB35-D5AF-ED01-E223-E3175D193E52}"/>
          </ac:spMkLst>
        </pc:spChg>
      </pc:sldChg>
      <pc:sldChg chg="modSp add mod">
        <pc:chgData name="Lucinda Platt" userId="7a305830-23ba-4e74-8781-d9f45a57d0e0" providerId="ADAL" clId="{642D3491-7BA0-4C9D-8E90-F3706591F2C8}" dt="2025-09-14T12:07:04.974" v="13492" actId="27636"/>
        <pc:sldMkLst>
          <pc:docMk/>
          <pc:sldMk cId="2471924798" sldId="289"/>
        </pc:sldMkLst>
        <pc:spChg chg="mod">
          <ac:chgData name="Lucinda Platt" userId="7a305830-23ba-4e74-8781-d9f45a57d0e0" providerId="ADAL" clId="{642D3491-7BA0-4C9D-8E90-F3706591F2C8}" dt="2025-09-14T12:07:04.974" v="13492" actId="27636"/>
          <ac:spMkLst>
            <pc:docMk/>
            <pc:sldMk cId="2471924798" sldId="289"/>
            <ac:spMk id="2" creationId="{003AC9DC-479F-940F-9D84-682FC1C184FA}"/>
          </ac:spMkLst>
        </pc:spChg>
      </pc:sldChg>
      <pc:sldChg chg="modSp add mod">
        <pc:chgData name="Lucinda Platt" userId="7a305830-23ba-4e74-8781-d9f45a57d0e0" providerId="ADAL" clId="{642D3491-7BA0-4C9D-8E90-F3706591F2C8}" dt="2025-09-12T21:27:42.020" v="6607" actId="20577"/>
        <pc:sldMkLst>
          <pc:docMk/>
          <pc:sldMk cId="3487098280" sldId="290"/>
        </pc:sldMkLst>
        <pc:spChg chg="mod">
          <ac:chgData name="Lucinda Platt" userId="7a305830-23ba-4e74-8781-d9f45a57d0e0" providerId="ADAL" clId="{642D3491-7BA0-4C9D-8E90-F3706591F2C8}" dt="2025-09-12T21:27:42.020" v="6607" actId="20577"/>
          <ac:spMkLst>
            <pc:docMk/>
            <pc:sldMk cId="3487098280" sldId="290"/>
            <ac:spMk id="2" creationId="{003AC9DC-479F-940F-9D84-682FC1C184FA}"/>
          </ac:spMkLst>
        </pc:spChg>
      </pc:sldChg>
      <pc:sldChg chg="modSp new mod">
        <pc:chgData name="Lucinda Platt" userId="7a305830-23ba-4e74-8781-d9f45a57d0e0" providerId="ADAL" clId="{642D3491-7BA0-4C9D-8E90-F3706591F2C8}" dt="2025-09-14T12:04:53.445" v="13444" actId="27636"/>
        <pc:sldMkLst>
          <pc:docMk/>
          <pc:sldMk cId="183451746" sldId="291"/>
        </pc:sldMkLst>
        <pc:spChg chg="mod">
          <ac:chgData name="Lucinda Platt" userId="7a305830-23ba-4e74-8781-d9f45a57d0e0" providerId="ADAL" clId="{642D3491-7BA0-4C9D-8E90-F3706591F2C8}" dt="2025-09-12T21:28:10.925" v="6616" actId="27636"/>
          <ac:spMkLst>
            <pc:docMk/>
            <pc:sldMk cId="183451746" sldId="291"/>
            <ac:spMk id="2" creationId="{8A10624F-12CD-665B-1061-B37C3671AA89}"/>
          </ac:spMkLst>
        </pc:spChg>
        <pc:spChg chg="mod">
          <ac:chgData name="Lucinda Platt" userId="7a305830-23ba-4e74-8781-d9f45a57d0e0" providerId="ADAL" clId="{642D3491-7BA0-4C9D-8E90-F3706591F2C8}" dt="2025-09-14T12:04:53.445" v="13444" actId="27636"/>
          <ac:spMkLst>
            <pc:docMk/>
            <pc:sldMk cId="183451746" sldId="291"/>
            <ac:spMk id="3" creationId="{E9F0B30B-8D15-29DA-A19F-EA7477A29D88}"/>
          </ac:spMkLst>
        </pc:spChg>
      </pc:sldChg>
      <pc:sldChg chg="modSp new mod">
        <pc:chgData name="Lucinda Platt" userId="7a305830-23ba-4e74-8781-d9f45a57d0e0" providerId="ADAL" clId="{642D3491-7BA0-4C9D-8E90-F3706591F2C8}" dt="2025-09-12T21:42:34.847" v="8278" actId="27636"/>
        <pc:sldMkLst>
          <pc:docMk/>
          <pc:sldMk cId="1877973662" sldId="292"/>
        </pc:sldMkLst>
        <pc:spChg chg="mod">
          <ac:chgData name="Lucinda Platt" userId="7a305830-23ba-4e74-8781-d9f45a57d0e0" providerId="ADAL" clId="{642D3491-7BA0-4C9D-8E90-F3706591F2C8}" dt="2025-09-12T21:37:56.901" v="7622" actId="20577"/>
          <ac:spMkLst>
            <pc:docMk/>
            <pc:sldMk cId="1877973662" sldId="292"/>
            <ac:spMk id="2" creationId="{EE9AD75B-3526-3633-EAFA-F61701C96B82}"/>
          </ac:spMkLst>
        </pc:spChg>
        <pc:spChg chg="mod">
          <ac:chgData name="Lucinda Platt" userId="7a305830-23ba-4e74-8781-d9f45a57d0e0" providerId="ADAL" clId="{642D3491-7BA0-4C9D-8E90-F3706591F2C8}" dt="2025-09-12T21:42:34.847" v="8278" actId="27636"/>
          <ac:spMkLst>
            <pc:docMk/>
            <pc:sldMk cId="1877973662" sldId="292"/>
            <ac:spMk id="3" creationId="{2A41F358-2806-CEA9-068C-8DC86FEC410F}"/>
          </ac:spMkLst>
        </pc:spChg>
      </pc:sldChg>
      <pc:sldChg chg="modSp new mod">
        <pc:chgData name="Lucinda Platt" userId="7a305830-23ba-4e74-8781-d9f45a57d0e0" providerId="ADAL" clId="{642D3491-7BA0-4C9D-8E90-F3706591F2C8}" dt="2025-09-14T12:06:09.159" v="13457" actId="27636"/>
        <pc:sldMkLst>
          <pc:docMk/>
          <pc:sldMk cId="1198499507" sldId="293"/>
        </pc:sldMkLst>
        <pc:spChg chg="mod">
          <ac:chgData name="Lucinda Platt" userId="7a305830-23ba-4e74-8781-d9f45a57d0e0" providerId="ADAL" clId="{642D3491-7BA0-4C9D-8E90-F3706591F2C8}" dt="2025-09-12T21:44:17.878" v="8468" actId="20577"/>
          <ac:spMkLst>
            <pc:docMk/>
            <pc:sldMk cId="1198499507" sldId="293"/>
            <ac:spMk id="2" creationId="{5FB38015-8D4E-1DF6-5478-AA085B790BCD}"/>
          </ac:spMkLst>
        </pc:spChg>
        <pc:spChg chg="mod">
          <ac:chgData name="Lucinda Platt" userId="7a305830-23ba-4e74-8781-d9f45a57d0e0" providerId="ADAL" clId="{642D3491-7BA0-4C9D-8E90-F3706591F2C8}" dt="2025-09-14T12:06:09.159" v="13457" actId="27636"/>
          <ac:spMkLst>
            <pc:docMk/>
            <pc:sldMk cId="1198499507" sldId="293"/>
            <ac:spMk id="3" creationId="{385A02B2-2355-39D2-0C4E-92B891F62E1D}"/>
          </ac:spMkLst>
        </pc:spChg>
      </pc:sldChg>
      <pc:sldChg chg="addSp delSp modSp new mod modClrScheme chgLayout">
        <pc:chgData name="Lucinda Platt" userId="7a305830-23ba-4e74-8781-d9f45a57d0e0" providerId="ADAL" clId="{642D3491-7BA0-4C9D-8E90-F3706591F2C8}" dt="2025-09-14T12:06:23.812" v="13468" actId="20577"/>
        <pc:sldMkLst>
          <pc:docMk/>
          <pc:sldMk cId="82767486" sldId="294"/>
        </pc:sldMkLst>
        <pc:spChg chg="mod ord">
          <ac:chgData name="Lucinda Platt" userId="7a305830-23ba-4e74-8781-d9f45a57d0e0" providerId="ADAL" clId="{642D3491-7BA0-4C9D-8E90-F3706591F2C8}" dt="2025-09-14T12:06:23.812" v="13468" actId="20577"/>
          <ac:spMkLst>
            <pc:docMk/>
            <pc:sldMk cId="82767486" sldId="294"/>
            <ac:spMk id="2" creationId="{CA7206B2-B665-ECE4-9F3B-DE7B04E7B567}"/>
          </ac:spMkLst>
        </pc:spChg>
        <pc:spChg chg="add mod">
          <ac:chgData name="Lucinda Platt" userId="7a305830-23ba-4e74-8781-d9f45a57d0e0" providerId="ADAL" clId="{642D3491-7BA0-4C9D-8E90-F3706591F2C8}" dt="2025-09-12T22:06:49.148" v="10946"/>
          <ac:spMkLst>
            <pc:docMk/>
            <pc:sldMk cId="82767486" sldId="294"/>
            <ac:spMk id="12" creationId="{4BD5FC1A-BEC2-358C-812F-030D592AD9F5}"/>
          </ac:spMkLst>
        </pc:spChg>
        <pc:picChg chg="add mod">
          <ac:chgData name="Lucinda Platt" userId="7a305830-23ba-4e74-8781-d9f45a57d0e0" providerId="ADAL" clId="{642D3491-7BA0-4C9D-8E90-F3706591F2C8}" dt="2025-09-12T22:04:19.108" v="10822"/>
          <ac:picMkLst>
            <pc:docMk/>
            <pc:sldMk cId="82767486" sldId="294"/>
            <ac:picMk id="10" creationId="{C8559381-3918-1834-FD59-C448123CA3A8}"/>
          </ac:picMkLst>
        </pc:picChg>
        <pc:picChg chg="add mod">
          <ac:chgData name="Lucinda Platt" userId="7a305830-23ba-4e74-8781-d9f45a57d0e0" providerId="ADAL" clId="{642D3491-7BA0-4C9D-8E90-F3706591F2C8}" dt="2025-09-12T22:04:36.664" v="10823"/>
          <ac:picMkLst>
            <pc:docMk/>
            <pc:sldMk cId="82767486" sldId="294"/>
            <ac:picMk id="11" creationId="{86B5737F-B001-DC59-2090-82C6EC75022D}"/>
          </ac:picMkLst>
        </pc:picChg>
      </pc:sldChg>
      <pc:sldChg chg="modSp add del mod">
        <pc:chgData name="Lucinda Platt" userId="7a305830-23ba-4e74-8781-d9f45a57d0e0" providerId="ADAL" clId="{642D3491-7BA0-4C9D-8E90-F3706591F2C8}" dt="2025-09-12T22:05:27.756" v="10832" actId="47"/>
        <pc:sldMkLst>
          <pc:docMk/>
          <pc:sldMk cId="29952245" sldId="295"/>
        </pc:sldMkLst>
      </pc:sldChg>
      <pc:sldChg chg="addSp delSp modSp add mod">
        <pc:chgData name="Lucinda Platt" userId="7a305830-23ba-4e74-8781-d9f45a57d0e0" providerId="ADAL" clId="{642D3491-7BA0-4C9D-8E90-F3706591F2C8}" dt="2025-09-14T12:06:28.797" v="13479" actId="20577"/>
        <pc:sldMkLst>
          <pc:docMk/>
          <pc:sldMk cId="992983692" sldId="296"/>
        </pc:sldMkLst>
        <pc:spChg chg="mod">
          <ac:chgData name="Lucinda Platt" userId="7a305830-23ba-4e74-8781-d9f45a57d0e0" providerId="ADAL" clId="{642D3491-7BA0-4C9D-8E90-F3706591F2C8}" dt="2025-09-14T12:06:28.797" v="13479" actId="20577"/>
          <ac:spMkLst>
            <pc:docMk/>
            <pc:sldMk cId="992983692" sldId="296"/>
            <ac:spMk id="2" creationId="{968911D0-D843-DF2F-1575-976D90C05F70}"/>
          </ac:spMkLst>
        </pc:spChg>
        <pc:spChg chg="add mod">
          <ac:chgData name="Lucinda Platt" userId="7a305830-23ba-4e74-8781-d9f45a57d0e0" providerId="ADAL" clId="{642D3491-7BA0-4C9D-8E90-F3706591F2C8}" dt="2025-09-12T22:06:43.207" v="10945" actId="20577"/>
          <ac:spMkLst>
            <pc:docMk/>
            <pc:sldMk cId="992983692" sldId="296"/>
            <ac:spMk id="9" creationId="{2ED005DD-D832-893E-6E23-6309F40CDB2D}"/>
          </ac:spMkLst>
        </pc:spChg>
        <pc:picChg chg="add mod">
          <ac:chgData name="Lucinda Platt" userId="7a305830-23ba-4e74-8781-d9f45a57d0e0" providerId="ADAL" clId="{642D3491-7BA0-4C9D-8E90-F3706591F2C8}" dt="2025-09-12T22:05:53.173" v="10854"/>
          <ac:picMkLst>
            <pc:docMk/>
            <pc:sldMk cId="992983692" sldId="296"/>
            <ac:picMk id="7" creationId="{318E01F9-812D-8065-EEBC-924D8064A724}"/>
          </ac:picMkLst>
        </pc:picChg>
        <pc:picChg chg="add mod">
          <ac:chgData name="Lucinda Platt" userId="7a305830-23ba-4e74-8781-d9f45a57d0e0" providerId="ADAL" clId="{642D3491-7BA0-4C9D-8E90-F3706591F2C8}" dt="2025-09-12T22:06:01.096" v="10855"/>
          <ac:picMkLst>
            <pc:docMk/>
            <pc:sldMk cId="992983692" sldId="296"/>
            <ac:picMk id="8" creationId="{F4A0322C-0745-74D5-4958-1115BE94106C}"/>
          </ac:picMkLst>
        </pc:picChg>
      </pc:sldChg>
      <pc:sldChg chg="addSp delSp modSp new mod modClrScheme chgLayout">
        <pc:chgData name="Lucinda Platt" userId="7a305830-23ba-4e74-8781-d9f45a57d0e0" providerId="ADAL" clId="{642D3491-7BA0-4C9D-8E90-F3706591F2C8}" dt="2025-09-14T15:30:11.750" v="14022" actId="5793"/>
        <pc:sldMkLst>
          <pc:docMk/>
          <pc:sldMk cId="2356372503" sldId="297"/>
        </pc:sldMkLst>
        <pc:spChg chg="mod ord">
          <ac:chgData name="Lucinda Platt" userId="7a305830-23ba-4e74-8781-d9f45a57d0e0" providerId="ADAL" clId="{642D3491-7BA0-4C9D-8E90-F3706591F2C8}" dt="2025-09-12T22:07:11.907" v="10959" actId="700"/>
          <ac:spMkLst>
            <pc:docMk/>
            <pc:sldMk cId="2356372503" sldId="297"/>
            <ac:spMk id="2" creationId="{E644CC4B-E868-FEBF-A626-2912661A3FF2}"/>
          </ac:spMkLst>
        </pc:spChg>
        <pc:spChg chg="add mod ord">
          <ac:chgData name="Lucinda Platt" userId="7a305830-23ba-4e74-8781-d9f45a57d0e0" providerId="ADAL" clId="{642D3491-7BA0-4C9D-8E90-F3706591F2C8}" dt="2025-09-14T15:30:11.750" v="14022" actId="5793"/>
          <ac:spMkLst>
            <pc:docMk/>
            <pc:sldMk cId="2356372503" sldId="297"/>
            <ac:spMk id="5" creationId="{56E890D4-FA03-504C-702B-B5F10F3BC646}"/>
          </ac:spMkLst>
        </pc:spChg>
      </pc:sldChg>
      <pc:sldChg chg="addSp delSp modSp new del mod modClrScheme chgLayout">
        <pc:chgData name="Lucinda Platt" userId="7a305830-23ba-4e74-8781-d9f45a57d0e0" providerId="ADAL" clId="{642D3491-7BA0-4C9D-8E90-F3706591F2C8}" dt="2025-09-14T15:30:28.085" v="14023" actId="47"/>
        <pc:sldMkLst>
          <pc:docMk/>
          <pc:sldMk cId="513694598" sldId="298"/>
        </pc:sldMkLst>
        <pc:spChg chg="mod ord">
          <ac:chgData name="Lucinda Platt" userId="7a305830-23ba-4e74-8781-d9f45a57d0e0" providerId="ADAL" clId="{642D3491-7BA0-4C9D-8E90-F3706591F2C8}" dt="2025-09-14T10:18:48.602" v="11548" actId="700"/>
          <ac:spMkLst>
            <pc:docMk/>
            <pc:sldMk cId="513694598" sldId="298"/>
            <ac:spMk id="2" creationId="{DCEDF7AC-1200-BB48-9326-3CD0D2A4DAB2}"/>
          </ac:spMkLst>
        </pc:spChg>
        <pc:spChg chg="del mod ord">
          <ac:chgData name="Lucinda Platt" userId="7a305830-23ba-4e74-8781-d9f45a57d0e0" providerId="ADAL" clId="{642D3491-7BA0-4C9D-8E90-F3706591F2C8}" dt="2025-09-14T10:18:48.602" v="11548" actId="700"/>
          <ac:spMkLst>
            <pc:docMk/>
            <pc:sldMk cId="513694598" sldId="298"/>
            <ac:spMk id="3" creationId="{407098ED-DF6B-0293-6567-1857CA5CB869}"/>
          </ac:spMkLst>
        </pc:spChg>
        <pc:spChg chg="del">
          <ac:chgData name="Lucinda Platt" userId="7a305830-23ba-4e74-8781-d9f45a57d0e0" providerId="ADAL" clId="{642D3491-7BA0-4C9D-8E90-F3706591F2C8}" dt="2025-09-14T10:18:48.602" v="11548" actId="700"/>
          <ac:spMkLst>
            <pc:docMk/>
            <pc:sldMk cId="513694598" sldId="298"/>
            <ac:spMk id="4" creationId="{DA2B6DF3-BCA2-DBB4-7227-4893F7E17E55}"/>
          </ac:spMkLst>
        </pc:spChg>
        <pc:spChg chg="add mod ord">
          <ac:chgData name="Lucinda Platt" userId="7a305830-23ba-4e74-8781-d9f45a57d0e0" providerId="ADAL" clId="{642D3491-7BA0-4C9D-8E90-F3706591F2C8}" dt="2025-09-14T12:01:13.739" v="13065" actId="20577"/>
          <ac:spMkLst>
            <pc:docMk/>
            <pc:sldMk cId="513694598" sldId="298"/>
            <ac:spMk id="5" creationId="{9569830B-670A-E404-BCA7-66B14D2564BF}"/>
          </ac:spMkLst>
        </pc:spChg>
      </pc:sldChg>
      <pc:sldChg chg="modSp add mod">
        <pc:chgData name="Lucinda Platt" userId="7a305830-23ba-4e74-8781-d9f45a57d0e0" providerId="ADAL" clId="{642D3491-7BA0-4C9D-8E90-F3706591F2C8}" dt="2025-09-14T12:04:40.817" v="13442" actId="27636"/>
        <pc:sldMkLst>
          <pc:docMk/>
          <pc:sldMk cId="2832218667" sldId="299"/>
        </pc:sldMkLst>
        <pc:spChg chg="mod">
          <ac:chgData name="Lucinda Platt" userId="7a305830-23ba-4e74-8781-d9f45a57d0e0" providerId="ADAL" clId="{642D3491-7BA0-4C9D-8E90-F3706591F2C8}" dt="2025-09-14T12:04:36.076" v="13440" actId="20577"/>
          <ac:spMkLst>
            <pc:docMk/>
            <pc:sldMk cId="2832218667" sldId="299"/>
            <ac:spMk id="2" creationId="{87A6B749-9444-B0D0-F80B-58B49BEED205}"/>
          </ac:spMkLst>
        </pc:spChg>
        <pc:spChg chg="mod">
          <ac:chgData name="Lucinda Platt" userId="7a305830-23ba-4e74-8781-d9f45a57d0e0" providerId="ADAL" clId="{642D3491-7BA0-4C9D-8E90-F3706591F2C8}" dt="2025-09-14T12:04:40.817" v="13442" actId="27636"/>
          <ac:spMkLst>
            <pc:docMk/>
            <pc:sldMk cId="2832218667" sldId="299"/>
            <ac:spMk id="3" creationId="{E6720594-E10F-F314-D106-8223509B594F}"/>
          </ac:spMkLst>
        </pc:spChg>
      </pc:sldChg>
      <pc:sldChg chg="modSp add mod">
        <pc:chgData name="Lucinda Platt" userId="7a305830-23ba-4e74-8781-d9f45a57d0e0" providerId="ADAL" clId="{642D3491-7BA0-4C9D-8E90-F3706591F2C8}" dt="2025-09-14T12:06:02.149" v="13455" actId="27636"/>
        <pc:sldMkLst>
          <pc:docMk/>
          <pc:sldMk cId="139157957" sldId="300"/>
        </pc:sldMkLst>
        <pc:spChg chg="mod">
          <ac:chgData name="Lucinda Platt" userId="7a305830-23ba-4e74-8781-d9f45a57d0e0" providerId="ADAL" clId="{642D3491-7BA0-4C9D-8E90-F3706591F2C8}" dt="2025-09-14T12:05:41.679" v="13451" actId="20577"/>
          <ac:spMkLst>
            <pc:docMk/>
            <pc:sldMk cId="139157957" sldId="300"/>
            <ac:spMk id="2" creationId="{F94A4DA4-E094-BA5E-0C0C-46760700F8C9}"/>
          </ac:spMkLst>
        </pc:spChg>
        <pc:spChg chg="mod">
          <ac:chgData name="Lucinda Platt" userId="7a305830-23ba-4e74-8781-d9f45a57d0e0" providerId="ADAL" clId="{642D3491-7BA0-4C9D-8E90-F3706591F2C8}" dt="2025-09-14T12:06:02.149" v="13455" actId="27636"/>
          <ac:spMkLst>
            <pc:docMk/>
            <pc:sldMk cId="139157957" sldId="300"/>
            <ac:spMk id="3" creationId="{5D3C0992-3864-31DD-9C7C-C49E2C9493A0}"/>
          </ac:spMkLst>
        </pc:spChg>
      </pc:sldChg>
      <pc:sldChg chg="modSp add mod">
        <pc:chgData name="Lucinda Platt" userId="7a305830-23ba-4e74-8781-d9f45a57d0e0" providerId="ADAL" clId="{642D3491-7BA0-4C9D-8E90-F3706591F2C8}" dt="2025-09-14T12:09:44.666" v="13666" actId="6549"/>
        <pc:sldMkLst>
          <pc:docMk/>
          <pc:sldMk cId="2878828643" sldId="301"/>
        </pc:sldMkLst>
        <pc:spChg chg="mod">
          <ac:chgData name="Lucinda Platt" userId="7a305830-23ba-4e74-8781-d9f45a57d0e0" providerId="ADAL" clId="{642D3491-7BA0-4C9D-8E90-F3706591F2C8}" dt="2025-09-14T12:09:44.666" v="13666" actId="6549"/>
          <ac:spMkLst>
            <pc:docMk/>
            <pc:sldMk cId="2878828643" sldId="301"/>
            <ac:spMk id="2" creationId="{0E399BD5-A813-7F6C-471B-4DB1497D52AA}"/>
          </ac:spMkLst>
        </pc:spChg>
        <pc:spChg chg="mod">
          <ac:chgData name="Lucinda Platt" userId="7a305830-23ba-4e74-8781-d9f45a57d0e0" providerId="ADAL" clId="{642D3491-7BA0-4C9D-8E90-F3706591F2C8}" dt="2025-09-14T12:09:39.444" v="13663" actId="14"/>
          <ac:spMkLst>
            <pc:docMk/>
            <pc:sldMk cId="2878828643" sldId="301"/>
            <ac:spMk id="3" creationId="{FDAB2790-EACC-3910-00B9-AADBBCF5686C}"/>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eui1-my.sharepoint.com/personal/carolina_zuccotti_eui_eu/Documents/ToOneDrive/Paper_Lucinda_Class/BJS/NewFigure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image" Target="../media/image1.jpeg"/><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https://eui1-my.sharepoint.com/personal/carolina_zuccotti_eui_eu/Documents/ToOneDrive/WORK/Paper_Lucinda_Class/BJS/Resubmit/NewService2.xlsx" TargetMode="External"/></Relationships>
</file>

<file path=ppt/charts/_rels/chart3.xml.rels><?xml version="1.0" encoding="UTF-8" standalone="yes"?>
<Relationships xmlns="http://schemas.openxmlformats.org/package/2006/relationships"><Relationship Id="rId3" Type="http://schemas.openxmlformats.org/officeDocument/2006/relationships/image" Target="../media/image1.jpeg"/><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https://eui1-my.sharepoint.com/personal/carolina_zuccotti_eui_eu/Documents/ToOneDrive/WORK/Paper_Lucinda_Class/BJS/Resubmit/NewService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barChart>
        <c:barDir val="col"/>
        <c:grouping val="clustered"/>
        <c:varyColors val="0"/>
        <c:ser>
          <c:idx val="0"/>
          <c:order val="0"/>
          <c:tx>
            <c:strRef>
              <c:f>'Edu95%'!$K$4</c:f>
              <c:strCache>
                <c:ptCount val="1"/>
                <c:pt idx="0">
                  <c:v>Manual class of origin</c:v>
                </c:pt>
              </c:strCache>
            </c:strRef>
          </c:tx>
          <c:spPr>
            <a:solidFill>
              <a:schemeClr val="tx2">
                <a:lumMod val="60000"/>
                <a:lumOff val="40000"/>
              </a:schemeClr>
            </a:solidFill>
            <a:ln>
              <a:noFill/>
            </a:ln>
            <a:effectLst/>
          </c:spPr>
          <c:invertIfNegative val="0"/>
          <c:errBars>
            <c:errBarType val="both"/>
            <c:errValType val="cust"/>
            <c:noEndCap val="0"/>
            <c:plus>
              <c:numRef>
                <c:f>'Edu95%'!$M$5:$M$14</c:f>
                <c:numCache>
                  <c:formatCode>General</c:formatCode>
                  <c:ptCount val="10"/>
                  <c:pt idx="0">
                    <c:v>0.44325400000000004</c:v>
                  </c:pt>
                  <c:pt idx="1">
                    <c:v>3.5084980000000003</c:v>
                  </c:pt>
                  <c:pt idx="2">
                    <c:v>4.1779359999999999</c:v>
                  </c:pt>
                  <c:pt idx="3">
                    <c:v>7.9642248000000002</c:v>
                  </c:pt>
                  <c:pt idx="4">
                    <c:v>5.5886459999999998</c:v>
                  </c:pt>
                  <c:pt idx="5">
                    <c:v>0.44388120000000003</c:v>
                  </c:pt>
                  <c:pt idx="6">
                    <c:v>3.4224736</c:v>
                  </c:pt>
                  <c:pt idx="7">
                    <c:v>3.8617683999999999</c:v>
                  </c:pt>
                  <c:pt idx="8">
                    <c:v>7.2779308</c:v>
                  </c:pt>
                  <c:pt idx="9">
                    <c:v>4.8931008</c:v>
                  </c:pt>
                </c:numCache>
              </c:numRef>
            </c:plus>
            <c:minus>
              <c:numRef>
                <c:f>'Edu95%'!$M$5:$M$14</c:f>
                <c:numCache>
                  <c:formatCode>General</c:formatCode>
                  <c:ptCount val="10"/>
                  <c:pt idx="0">
                    <c:v>0.44325400000000004</c:v>
                  </c:pt>
                  <c:pt idx="1">
                    <c:v>3.5084980000000003</c:v>
                  </c:pt>
                  <c:pt idx="2">
                    <c:v>4.1779359999999999</c:v>
                  </c:pt>
                  <c:pt idx="3">
                    <c:v>7.9642248000000002</c:v>
                  </c:pt>
                  <c:pt idx="4">
                    <c:v>5.5886459999999998</c:v>
                  </c:pt>
                  <c:pt idx="5">
                    <c:v>0.44388120000000003</c:v>
                  </c:pt>
                  <c:pt idx="6">
                    <c:v>3.4224736</c:v>
                  </c:pt>
                  <c:pt idx="7">
                    <c:v>3.8617683999999999</c:v>
                  </c:pt>
                  <c:pt idx="8">
                    <c:v>7.2779308</c:v>
                  </c:pt>
                  <c:pt idx="9">
                    <c:v>4.8931008</c:v>
                  </c:pt>
                </c:numCache>
              </c:numRef>
            </c:minus>
            <c:spPr>
              <a:noFill/>
              <a:ln w="9525" cap="flat" cmpd="sng" algn="ctr">
                <a:solidFill>
                  <a:schemeClr val="tx1">
                    <a:lumMod val="65000"/>
                    <a:lumOff val="35000"/>
                  </a:schemeClr>
                </a:solidFill>
                <a:round/>
              </a:ln>
              <a:effectLst/>
            </c:spPr>
          </c:errBars>
          <c:cat>
            <c:multiLvlStrRef>
              <c:f>'Edu95%'!$I$5:$J$14</c:f>
              <c:multiLvlStrCache>
                <c:ptCount val="10"/>
                <c:lvl>
                  <c:pt idx="0">
                    <c:v>White British</c:v>
                  </c:pt>
                  <c:pt idx="1">
                    <c:v>Indian</c:v>
                  </c:pt>
                  <c:pt idx="2">
                    <c:v>Pakistani</c:v>
                  </c:pt>
                  <c:pt idx="3">
                    <c:v>Bangladeshi</c:v>
                  </c:pt>
                  <c:pt idx="4">
                    <c:v>Caribbean</c:v>
                  </c:pt>
                  <c:pt idx="5">
                    <c:v>White British</c:v>
                  </c:pt>
                  <c:pt idx="6">
                    <c:v>Indian</c:v>
                  </c:pt>
                  <c:pt idx="7">
                    <c:v>Pakistani</c:v>
                  </c:pt>
                  <c:pt idx="8">
                    <c:v>Bangladeshi</c:v>
                  </c:pt>
                  <c:pt idx="9">
                    <c:v>Caribbean</c:v>
                  </c:pt>
                </c:lvl>
                <c:lvl>
                  <c:pt idx="0">
                    <c:v>Men</c:v>
                  </c:pt>
                  <c:pt idx="5">
                    <c:v>Women</c:v>
                  </c:pt>
                </c:lvl>
              </c:multiLvlStrCache>
            </c:multiLvlStrRef>
          </c:cat>
          <c:val>
            <c:numRef>
              <c:f>'Edu95%'!$K$5:$K$14</c:f>
              <c:numCache>
                <c:formatCode>General</c:formatCode>
                <c:ptCount val="10"/>
                <c:pt idx="0">
                  <c:v>18.79072</c:v>
                </c:pt>
                <c:pt idx="1">
                  <c:v>51.773159999999997</c:v>
                </c:pt>
                <c:pt idx="2">
                  <c:v>41.844839999999998</c:v>
                </c:pt>
                <c:pt idx="3">
                  <c:v>55.024079999999998</c:v>
                </c:pt>
                <c:pt idx="4">
                  <c:v>32.965670000000003</c:v>
                </c:pt>
                <c:pt idx="5">
                  <c:v>20.219380000000001</c:v>
                </c:pt>
                <c:pt idx="6">
                  <c:v>45.729350000000004</c:v>
                </c:pt>
                <c:pt idx="7">
                  <c:v>33.203870000000002</c:v>
                </c:pt>
                <c:pt idx="8">
                  <c:v>44.382809999999999</c:v>
                </c:pt>
                <c:pt idx="9">
                  <c:v>43.142740000000003</c:v>
                </c:pt>
              </c:numCache>
            </c:numRef>
          </c:val>
          <c:extLst>
            <c:ext xmlns:c16="http://schemas.microsoft.com/office/drawing/2014/chart" uri="{C3380CC4-5D6E-409C-BE32-E72D297353CC}">
              <c16:uniqueId val="{00000000-EE0B-4BA3-9925-1F349E57ECB7}"/>
            </c:ext>
          </c:extLst>
        </c:ser>
        <c:ser>
          <c:idx val="1"/>
          <c:order val="1"/>
          <c:tx>
            <c:strRef>
              <c:f>'Edu95%'!$L$4</c:f>
              <c:strCache>
                <c:ptCount val="1"/>
                <c:pt idx="0">
                  <c:v>Service class of origin</c:v>
                </c:pt>
              </c:strCache>
            </c:strRef>
          </c:tx>
          <c:spPr>
            <a:pattFill prst="ltUpDiag">
              <a:fgClr>
                <a:schemeClr val="tx2">
                  <a:lumMod val="60000"/>
                  <a:lumOff val="40000"/>
                </a:schemeClr>
              </a:fgClr>
              <a:bgClr>
                <a:schemeClr val="bg1"/>
              </a:bgClr>
            </a:pattFill>
            <a:ln>
              <a:solidFill>
                <a:schemeClr val="tx2">
                  <a:lumMod val="60000"/>
                  <a:lumOff val="40000"/>
                </a:schemeClr>
              </a:solidFill>
            </a:ln>
            <a:effectLst/>
          </c:spPr>
          <c:invertIfNegative val="0"/>
          <c:errBars>
            <c:errBarType val="both"/>
            <c:errValType val="cust"/>
            <c:noEndCap val="0"/>
            <c:plus>
              <c:numRef>
                <c:f>'Edu95%'!$N$5:$N$14</c:f>
                <c:numCache>
                  <c:formatCode>General</c:formatCode>
                  <c:ptCount val="10"/>
                  <c:pt idx="0">
                    <c:v>0.59468359999999998</c:v>
                  </c:pt>
                  <c:pt idx="1">
                    <c:v>4.8806744000000002</c:v>
                  </c:pt>
                  <c:pt idx="2">
                    <c:v>10.432923199999999</c:v>
                  </c:pt>
                  <c:pt idx="3">
                    <c:v>17.875592000000001</c:v>
                  </c:pt>
                  <c:pt idx="4">
                    <c:v>7.9974859999999994</c:v>
                  </c:pt>
                  <c:pt idx="5">
                    <c:v>0.59732960000000002</c:v>
                  </c:pt>
                  <c:pt idx="6">
                    <c:v>5.5624212000000002</c:v>
                  </c:pt>
                  <c:pt idx="7">
                    <c:v>10.669848</c:v>
                  </c:pt>
                  <c:pt idx="8">
                    <c:v>18.795047599999997</c:v>
                  </c:pt>
                  <c:pt idx="9">
                    <c:v>7.9041508000000009</c:v>
                  </c:pt>
                </c:numCache>
              </c:numRef>
            </c:plus>
            <c:minus>
              <c:numRef>
                <c:f>'Edu95%'!$N$5:$N$14</c:f>
                <c:numCache>
                  <c:formatCode>General</c:formatCode>
                  <c:ptCount val="10"/>
                  <c:pt idx="0">
                    <c:v>0.59468359999999998</c:v>
                  </c:pt>
                  <c:pt idx="1">
                    <c:v>4.8806744000000002</c:v>
                  </c:pt>
                  <c:pt idx="2">
                    <c:v>10.432923199999999</c:v>
                  </c:pt>
                  <c:pt idx="3">
                    <c:v>17.875592000000001</c:v>
                  </c:pt>
                  <c:pt idx="4">
                    <c:v>7.9974859999999994</c:v>
                  </c:pt>
                  <c:pt idx="5">
                    <c:v>0.59732960000000002</c:v>
                  </c:pt>
                  <c:pt idx="6">
                    <c:v>5.5624212000000002</c:v>
                  </c:pt>
                  <c:pt idx="7">
                    <c:v>10.669848</c:v>
                  </c:pt>
                  <c:pt idx="8">
                    <c:v>18.795047599999997</c:v>
                  </c:pt>
                  <c:pt idx="9">
                    <c:v>7.9041508000000009</c:v>
                  </c:pt>
                </c:numCache>
              </c:numRef>
            </c:minus>
            <c:spPr>
              <a:noFill/>
              <a:ln w="9525" cap="flat" cmpd="sng" algn="ctr">
                <a:solidFill>
                  <a:schemeClr val="tx1">
                    <a:lumMod val="65000"/>
                    <a:lumOff val="35000"/>
                  </a:schemeClr>
                </a:solidFill>
                <a:round/>
              </a:ln>
              <a:effectLst/>
            </c:spPr>
          </c:errBars>
          <c:cat>
            <c:multiLvlStrRef>
              <c:f>'Edu95%'!$I$5:$J$14</c:f>
              <c:multiLvlStrCache>
                <c:ptCount val="10"/>
                <c:lvl>
                  <c:pt idx="0">
                    <c:v>White British</c:v>
                  </c:pt>
                  <c:pt idx="1">
                    <c:v>Indian</c:v>
                  </c:pt>
                  <c:pt idx="2">
                    <c:v>Pakistani</c:v>
                  </c:pt>
                  <c:pt idx="3">
                    <c:v>Bangladeshi</c:v>
                  </c:pt>
                  <c:pt idx="4">
                    <c:v>Caribbean</c:v>
                  </c:pt>
                  <c:pt idx="5">
                    <c:v>White British</c:v>
                  </c:pt>
                  <c:pt idx="6">
                    <c:v>Indian</c:v>
                  </c:pt>
                  <c:pt idx="7">
                    <c:v>Pakistani</c:v>
                  </c:pt>
                  <c:pt idx="8">
                    <c:v>Bangladeshi</c:v>
                  </c:pt>
                  <c:pt idx="9">
                    <c:v>Caribbean</c:v>
                  </c:pt>
                </c:lvl>
                <c:lvl>
                  <c:pt idx="0">
                    <c:v>Men</c:v>
                  </c:pt>
                  <c:pt idx="5">
                    <c:v>Women</c:v>
                  </c:pt>
                </c:lvl>
              </c:multiLvlStrCache>
            </c:multiLvlStrRef>
          </c:cat>
          <c:val>
            <c:numRef>
              <c:f>'Edu95%'!$L$5:$L$14</c:f>
              <c:numCache>
                <c:formatCode>General</c:formatCode>
                <c:ptCount val="10"/>
                <c:pt idx="0">
                  <c:v>37.005980000000001</c:v>
                </c:pt>
                <c:pt idx="1">
                  <c:v>74.942250000000001</c:v>
                </c:pt>
                <c:pt idx="2">
                  <c:v>71.670609999999996</c:v>
                </c:pt>
                <c:pt idx="3">
                  <c:v>72.224299999999999</c:v>
                </c:pt>
                <c:pt idx="4">
                  <c:v>50.014490000000002</c:v>
                </c:pt>
                <c:pt idx="5">
                  <c:v>38.61468</c:v>
                </c:pt>
                <c:pt idx="6">
                  <c:v>69.394440000000003</c:v>
                </c:pt>
                <c:pt idx="7">
                  <c:v>63.161970000000004</c:v>
                </c:pt>
                <c:pt idx="8">
                  <c:v>59.563120000000005</c:v>
                </c:pt>
                <c:pt idx="9">
                  <c:v>51.93618</c:v>
                </c:pt>
              </c:numCache>
            </c:numRef>
          </c:val>
          <c:extLst>
            <c:ext xmlns:c16="http://schemas.microsoft.com/office/drawing/2014/chart" uri="{C3380CC4-5D6E-409C-BE32-E72D297353CC}">
              <c16:uniqueId val="{00000001-EE0B-4BA3-9925-1F349E57ECB7}"/>
            </c:ext>
          </c:extLst>
        </c:ser>
        <c:dLbls>
          <c:showLegendKey val="0"/>
          <c:showVal val="0"/>
          <c:showCatName val="0"/>
          <c:showSerName val="0"/>
          <c:showPercent val="0"/>
          <c:showBubbleSize val="0"/>
        </c:dLbls>
        <c:gapWidth val="219"/>
        <c:overlap val="-27"/>
        <c:axId val="1589568848"/>
        <c:axId val="1302531024"/>
      </c:barChart>
      <c:catAx>
        <c:axId val="1589568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302531024"/>
        <c:crosses val="autoZero"/>
        <c:auto val="1"/>
        <c:lblAlgn val="ctr"/>
        <c:lblOffset val="100"/>
        <c:noMultiLvlLbl val="0"/>
      </c:catAx>
      <c:valAx>
        <c:axId val="13025310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895688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barChart>
        <c:barDir val="col"/>
        <c:grouping val="clustered"/>
        <c:varyColors val="0"/>
        <c:ser>
          <c:idx val="0"/>
          <c:order val="0"/>
          <c:tx>
            <c:strRef>
              <c:f>interactEdu!$L$23</c:f>
              <c:strCache>
                <c:ptCount val="1"/>
                <c:pt idx="0">
                  <c:v>Level 1 or less</c:v>
                </c:pt>
              </c:strCache>
            </c:strRef>
          </c:tx>
          <c:spPr>
            <a:solidFill>
              <a:schemeClr val="bg1">
                <a:lumMod val="85000"/>
              </a:schemeClr>
            </a:solidFill>
            <a:ln>
              <a:solidFill>
                <a:schemeClr val="bg1">
                  <a:lumMod val="75000"/>
                </a:schemeClr>
              </a:solidFill>
            </a:ln>
            <a:effectLst/>
          </c:spPr>
          <c:invertIfNegative val="0"/>
          <c:errBars>
            <c:errBarType val="both"/>
            <c:errValType val="cust"/>
            <c:noEndCap val="0"/>
            <c:plus>
              <c:numRef>
                <c:f>interactEdu!$N$24:$N$33</c:f>
                <c:numCache>
                  <c:formatCode>General</c:formatCode>
                  <c:ptCount val="10"/>
                  <c:pt idx="0">
                    <c:v>0.25921</c:v>
                  </c:pt>
                  <c:pt idx="1">
                    <c:v>2.1635067999999995</c:v>
                  </c:pt>
                  <c:pt idx="2">
                    <c:v>2.5301836</c:v>
                  </c:pt>
                  <c:pt idx="3">
                    <c:v>2.4248728000000002</c:v>
                  </c:pt>
                  <c:pt idx="4">
                    <c:v>2.2904168</c:v>
                  </c:pt>
                  <c:pt idx="5">
                    <c:v>0.43645280000000003</c:v>
                  </c:pt>
                  <c:pt idx="6">
                    <c:v>4.5566471999999996</c:v>
                  </c:pt>
                  <c:pt idx="7">
                    <c:v>4.3886164000000001</c:v>
                  </c:pt>
                  <c:pt idx="8">
                    <c:v>9.1868335999999999</c:v>
                  </c:pt>
                  <c:pt idx="9">
                    <c:v>4.9988232000000004</c:v>
                  </c:pt>
                </c:numCache>
              </c:numRef>
            </c:plus>
            <c:minus>
              <c:numRef>
                <c:f>interactEdu!$N$24:$N$33</c:f>
                <c:numCache>
                  <c:formatCode>General</c:formatCode>
                  <c:ptCount val="10"/>
                  <c:pt idx="0">
                    <c:v>0.25921</c:v>
                  </c:pt>
                  <c:pt idx="1">
                    <c:v>2.1635067999999995</c:v>
                  </c:pt>
                  <c:pt idx="2">
                    <c:v>2.5301836</c:v>
                  </c:pt>
                  <c:pt idx="3">
                    <c:v>2.4248728000000002</c:v>
                  </c:pt>
                  <c:pt idx="4">
                    <c:v>2.2904168</c:v>
                  </c:pt>
                  <c:pt idx="5">
                    <c:v>0.43645280000000003</c:v>
                  </c:pt>
                  <c:pt idx="6">
                    <c:v>4.5566471999999996</c:v>
                  </c:pt>
                  <c:pt idx="7">
                    <c:v>4.3886164000000001</c:v>
                  </c:pt>
                  <c:pt idx="8">
                    <c:v>9.1868335999999999</c:v>
                  </c:pt>
                  <c:pt idx="9">
                    <c:v>4.9988232000000004</c:v>
                  </c:pt>
                </c:numCache>
              </c:numRef>
            </c:minus>
            <c:spPr>
              <a:noFill/>
              <a:ln w="9525" cap="flat" cmpd="sng" algn="ctr">
                <a:solidFill>
                  <a:schemeClr val="tx1">
                    <a:lumMod val="65000"/>
                    <a:lumOff val="35000"/>
                  </a:schemeClr>
                </a:solidFill>
                <a:round/>
              </a:ln>
              <a:effectLst/>
            </c:spPr>
          </c:errBars>
          <c:cat>
            <c:multiLvlStrRef>
              <c:f>interactEdu!$J$24:$K$33</c:f>
              <c:multiLvlStrCache>
                <c:ptCount val="10"/>
                <c:lvl>
                  <c:pt idx="0">
                    <c:v>White British</c:v>
                  </c:pt>
                  <c:pt idx="1">
                    <c:v>Indian</c:v>
                  </c:pt>
                  <c:pt idx="2">
                    <c:v>Pakistani</c:v>
                  </c:pt>
                  <c:pt idx="3">
                    <c:v>Bangladeshi</c:v>
                  </c:pt>
                  <c:pt idx="4">
                    <c:v>Caribbean</c:v>
                  </c:pt>
                  <c:pt idx="5">
                    <c:v>White British</c:v>
                  </c:pt>
                  <c:pt idx="6">
                    <c:v>Indian</c:v>
                  </c:pt>
                  <c:pt idx="7">
                    <c:v>Pakistani</c:v>
                  </c:pt>
                  <c:pt idx="8">
                    <c:v>Bangladeshi</c:v>
                  </c:pt>
                  <c:pt idx="9">
                    <c:v>Caribbean</c:v>
                  </c:pt>
                </c:lvl>
                <c:lvl>
                  <c:pt idx="0">
                    <c:v>Employment</c:v>
                  </c:pt>
                  <c:pt idx="5">
                    <c:v>Service class</c:v>
                  </c:pt>
                </c:lvl>
              </c:multiLvlStrCache>
            </c:multiLvlStrRef>
          </c:cat>
          <c:val>
            <c:numRef>
              <c:f>interactEdu!$L$24:$L$33</c:f>
              <c:numCache>
                <c:formatCode>General</c:formatCode>
                <c:ptCount val="10"/>
                <c:pt idx="0">
                  <c:v>92.264330000000001</c:v>
                </c:pt>
                <c:pt idx="1">
                  <c:v>92.498809999999992</c:v>
                </c:pt>
                <c:pt idx="2">
                  <c:v>89.251350000000002</c:v>
                </c:pt>
                <c:pt idx="3">
                  <c:v>93.940629999999999</c:v>
                </c:pt>
                <c:pt idx="4">
                  <c:v>92.136179999999996</c:v>
                </c:pt>
                <c:pt idx="5">
                  <c:v>20.411579999999997</c:v>
                </c:pt>
                <c:pt idx="6">
                  <c:v>25.930740000000004</c:v>
                </c:pt>
                <c:pt idx="7">
                  <c:v>17.573219999999999</c:v>
                </c:pt>
                <c:pt idx="8">
                  <c:v>28.240179999999999</c:v>
                </c:pt>
                <c:pt idx="9">
                  <c:v>24.462800000000001</c:v>
                </c:pt>
              </c:numCache>
            </c:numRef>
          </c:val>
          <c:extLst>
            <c:ext xmlns:c16="http://schemas.microsoft.com/office/drawing/2014/chart" uri="{C3380CC4-5D6E-409C-BE32-E72D297353CC}">
              <c16:uniqueId val="{00000000-E8A2-458D-AFBE-35DF54C0882F}"/>
            </c:ext>
          </c:extLst>
        </c:ser>
        <c:ser>
          <c:idx val="1"/>
          <c:order val="1"/>
          <c:tx>
            <c:strRef>
              <c:f>interactEdu!$M$23</c:f>
              <c:strCache>
                <c:ptCount val="1"/>
                <c:pt idx="0">
                  <c:v>Level 4</c:v>
                </c:pt>
              </c:strCache>
            </c:strRef>
          </c:tx>
          <c:spPr>
            <a:blipFill>
              <a:blip xmlns:r="http://schemas.openxmlformats.org/officeDocument/2006/relationships" r:embed="rId3"/>
              <a:tile tx="0" ty="0" sx="100000" sy="100000" flip="none" algn="tl"/>
            </a:blipFill>
            <a:ln>
              <a:solidFill>
                <a:schemeClr val="bg1">
                  <a:lumMod val="75000"/>
                </a:schemeClr>
              </a:solidFill>
            </a:ln>
            <a:effectLst/>
          </c:spPr>
          <c:invertIfNegative val="0"/>
          <c:errBars>
            <c:errBarType val="both"/>
            <c:errValType val="cust"/>
            <c:noEndCap val="0"/>
            <c:plus>
              <c:numRef>
                <c:f>interactEdu!$O$24:$O$33</c:f>
                <c:numCache>
                  <c:formatCode>General</c:formatCode>
                  <c:ptCount val="10"/>
                  <c:pt idx="0">
                    <c:v>0.25595639999999997</c:v>
                  </c:pt>
                  <c:pt idx="1">
                    <c:v>0.90001240000000005</c:v>
                  </c:pt>
                  <c:pt idx="2">
                    <c:v>1.3934815999999999</c:v>
                  </c:pt>
                  <c:pt idx="3">
                    <c:v>1.8753672000000003</c:v>
                  </c:pt>
                  <c:pt idx="4">
                    <c:v>2.1956899999999999</c:v>
                  </c:pt>
                  <c:pt idx="5">
                    <c:v>0.6026608</c:v>
                  </c:pt>
                  <c:pt idx="6">
                    <c:v>2.1776971999999999</c:v>
                  </c:pt>
                  <c:pt idx="7">
                    <c:v>3.8673739999999999</c:v>
                  </c:pt>
                  <c:pt idx="8">
                    <c:v>5.8686908000000004</c:v>
                  </c:pt>
                  <c:pt idx="9">
                    <c:v>6.132448000000001</c:v>
                  </c:pt>
                </c:numCache>
              </c:numRef>
            </c:plus>
            <c:minus>
              <c:numRef>
                <c:f>interactEdu!$O$24:$O$33</c:f>
                <c:numCache>
                  <c:formatCode>General</c:formatCode>
                  <c:ptCount val="10"/>
                  <c:pt idx="0">
                    <c:v>0.25595639999999997</c:v>
                  </c:pt>
                  <c:pt idx="1">
                    <c:v>0.90001240000000005</c:v>
                  </c:pt>
                  <c:pt idx="2">
                    <c:v>1.3934815999999999</c:v>
                  </c:pt>
                  <c:pt idx="3">
                    <c:v>1.8753672000000003</c:v>
                  </c:pt>
                  <c:pt idx="4">
                    <c:v>2.1956899999999999</c:v>
                  </c:pt>
                  <c:pt idx="5">
                    <c:v>0.6026608</c:v>
                  </c:pt>
                  <c:pt idx="6">
                    <c:v>2.1776971999999999</c:v>
                  </c:pt>
                  <c:pt idx="7">
                    <c:v>3.8673739999999999</c:v>
                  </c:pt>
                  <c:pt idx="8">
                    <c:v>5.8686908000000004</c:v>
                  </c:pt>
                  <c:pt idx="9">
                    <c:v>6.132448000000001</c:v>
                  </c:pt>
                </c:numCache>
              </c:numRef>
            </c:minus>
            <c:spPr>
              <a:noFill/>
              <a:ln w="9525" cap="flat" cmpd="sng" algn="ctr">
                <a:solidFill>
                  <a:schemeClr val="tx1">
                    <a:lumMod val="65000"/>
                    <a:lumOff val="35000"/>
                  </a:schemeClr>
                </a:solidFill>
                <a:round/>
              </a:ln>
              <a:effectLst/>
            </c:spPr>
          </c:errBars>
          <c:cat>
            <c:multiLvlStrRef>
              <c:f>interactEdu!$J$24:$K$33</c:f>
              <c:multiLvlStrCache>
                <c:ptCount val="10"/>
                <c:lvl>
                  <c:pt idx="0">
                    <c:v>White British</c:v>
                  </c:pt>
                  <c:pt idx="1">
                    <c:v>Indian</c:v>
                  </c:pt>
                  <c:pt idx="2">
                    <c:v>Pakistani</c:v>
                  </c:pt>
                  <c:pt idx="3">
                    <c:v>Bangladeshi</c:v>
                  </c:pt>
                  <c:pt idx="4">
                    <c:v>Caribbean</c:v>
                  </c:pt>
                  <c:pt idx="5">
                    <c:v>White British</c:v>
                  </c:pt>
                  <c:pt idx="6">
                    <c:v>Indian</c:v>
                  </c:pt>
                  <c:pt idx="7">
                    <c:v>Pakistani</c:v>
                  </c:pt>
                  <c:pt idx="8">
                    <c:v>Bangladeshi</c:v>
                  </c:pt>
                  <c:pt idx="9">
                    <c:v>Caribbean</c:v>
                  </c:pt>
                </c:lvl>
                <c:lvl>
                  <c:pt idx="0">
                    <c:v>Employment</c:v>
                  </c:pt>
                  <c:pt idx="5">
                    <c:v>Service class</c:v>
                  </c:pt>
                </c:lvl>
              </c:multiLvlStrCache>
            </c:multiLvlStrRef>
          </c:cat>
          <c:val>
            <c:numRef>
              <c:f>interactEdu!$M$24:$M$33</c:f>
              <c:numCache>
                <c:formatCode>General</c:formatCode>
                <c:ptCount val="10"/>
                <c:pt idx="0">
                  <c:v>96.438829999999996</c:v>
                </c:pt>
                <c:pt idx="1">
                  <c:v>96.638339999999999</c:v>
                </c:pt>
                <c:pt idx="2">
                  <c:v>96.229790000000008</c:v>
                </c:pt>
                <c:pt idx="3">
                  <c:v>96.52834</c:v>
                </c:pt>
                <c:pt idx="4">
                  <c:v>96.978999999999999</c:v>
                </c:pt>
                <c:pt idx="5">
                  <c:v>71.120229999999992</c:v>
                </c:pt>
                <c:pt idx="6">
                  <c:v>82.423060000000007</c:v>
                </c:pt>
                <c:pt idx="7">
                  <c:v>78.003699999999995</c:v>
                </c:pt>
                <c:pt idx="8">
                  <c:v>80.303449999999998</c:v>
                </c:pt>
                <c:pt idx="9">
                  <c:v>69.642210000000006</c:v>
                </c:pt>
              </c:numCache>
            </c:numRef>
          </c:val>
          <c:extLst>
            <c:ext xmlns:c16="http://schemas.microsoft.com/office/drawing/2014/chart" uri="{C3380CC4-5D6E-409C-BE32-E72D297353CC}">
              <c16:uniqueId val="{00000001-E8A2-458D-AFBE-35DF54C0882F}"/>
            </c:ext>
          </c:extLst>
        </c:ser>
        <c:dLbls>
          <c:showLegendKey val="0"/>
          <c:showVal val="0"/>
          <c:showCatName val="0"/>
          <c:showSerName val="0"/>
          <c:showPercent val="0"/>
          <c:showBubbleSize val="0"/>
        </c:dLbls>
        <c:gapWidth val="189"/>
        <c:overlap val="-27"/>
        <c:axId val="1595482576"/>
        <c:axId val="1599133936"/>
      </c:barChart>
      <c:catAx>
        <c:axId val="1595482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99133936"/>
        <c:crosses val="autoZero"/>
        <c:auto val="1"/>
        <c:lblAlgn val="ctr"/>
        <c:lblOffset val="100"/>
        <c:noMultiLvlLbl val="0"/>
      </c:catAx>
      <c:valAx>
        <c:axId val="1599133936"/>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954825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barChart>
        <c:barDir val="col"/>
        <c:grouping val="clustered"/>
        <c:varyColors val="0"/>
        <c:ser>
          <c:idx val="0"/>
          <c:order val="0"/>
          <c:tx>
            <c:strRef>
              <c:f>interactEdu!$L$6</c:f>
              <c:strCache>
                <c:ptCount val="1"/>
                <c:pt idx="0">
                  <c:v>Level 1 or less</c:v>
                </c:pt>
              </c:strCache>
            </c:strRef>
          </c:tx>
          <c:spPr>
            <a:solidFill>
              <a:schemeClr val="bg1">
                <a:lumMod val="75000"/>
              </a:schemeClr>
            </a:solidFill>
            <a:ln>
              <a:solidFill>
                <a:schemeClr val="bg1">
                  <a:lumMod val="75000"/>
                </a:schemeClr>
              </a:solidFill>
            </a:ln>
            <a:effectLst/>
          </c:spPr>
          <c:invertIfNegative val="0"/>
          <c:errBars>
            <c:errBarType val="both"/>
            <c:errValType val="cust"/>
            <c:noEndCap val="0"/>
            <c:plus>
              <c:numRef>
                <c:f>interactEdu!$N$7:$N$21</c:f>
                <c:numCache>
                  <c:formatCode>General</c:formatCode>
                  <c:ptCount val="15"/>
                  <c:pt idx="0">
                    <c:v>0.48915720000000001</c:v>
                  </c:pt>
                  <c:pt idx="1">
                    <c:v>4.5090975999999996</c:v>
                  </c:pt>
                  <c:pt idx="2">
                    <c:v>4.8422780000000003</c:v>
                  </c:pt>
                  <c:pt idx="3">
                    <c:v>7.4231275999999999</c:v>
                  </c:pt>
                  <c:pt idx="4">
                    <c:v>4.2769159999999999</c:v>
                  </c:pt>
                  <c:pt idx="5">
                    <c:v>0.31263959999999996</c:v>
                  </c:pt>
                  <c:pt idx="6">
                    <c:v>1.9519835999999999</c:v>
                  </c:pt>
                  <c:pt idx="7">
                    <c:v>3.7655911999999998</c:v>
                  </c:pt>
                  <c:pt idx="8">
                    <c:v>5.0743615999999996</c:v>
                  </c:pt>
                  <c:pt idx="9">
                    <c:v>2.5819472000000001</c:v>
                  </c:pt>
                  <c:pt idx="10">
                    <c:v>0.43055319999999997</c:v>
                  </c:pt>
                  <c:pt idx="11">
                    <c:v>4.7061951999999998</c:v>
                  </c:pt>
                  <c:pt idx="12">
                    <c:v>5.3767307999999998</c:v>
                  </c:pt>
                  <c:pt idx="13">
                    <c:v>7.538552000000001</c:v>
                  </c:pt>
                  <c:pt idx="14">
                    <c:v>5.7229255999999999</c:v>
                  </c:pt>
                </c:numCache>
              </c:numRef>
            </c:plus>
            <c:minus>
              <c:numRef>
                <c:f>interactEdu!$N$7:$N$21</c:f>
                <c:numCache>
                  <c:formatCode>General</c:formatCode>
                  <c:ptCount val="15"/>
                  <c:pt idx="0">
                    <c:v>0.48915720000000001</c:v>
                  </c:pt>
                  <c:pt idx="1">
                    <c:v>4.5090975999999996</c:v>
                  </c:pt>
                  <c:pt idx="2">
                    <c:v>4.8422780000000003</c:v>
                  </c:pt>
                  <c:pt idx="3">
                    <c:v>7.4231275999999999</c:v>
                  </c:pt>
                  <c:pt idx="4">
                    <c:v>4.2769159999999999</c:v>
                  </c:pt>
                  <c:pt idx="5">
                    <c:v>0.31263959999999996</c:v>
                  </c:pt>
                  <c:pt idx="6">
                    <c:v>1.9519835999999999</c:v>
                  </c:pt>
                  <c:pt idx="7">
                    <c:v>3.7655911999999998</c:v>
                  </c:pt>
                  <c:pt idx="8">
                    <c:v>5.0743615999999996</c:v>
                  </c:pt>
                  <c:pt idx="9">
                    <c:v>2.5819472000000001</c:v>
                  </c:pt>
                  <c:pt idx="10">
                    <c:v>0.43055319999999997</c:v>
                  </c:pt>
                  <c:pt idx="11">
                    <c:v>4.7061951999999998</c:v>
                  </c:pt>
                  <c:pt idx="12">
                    <c:v>5.3767307999999998</c:v>
                  </c:pt>
                  <c:pt idx="13">
                    <c:v>7.538552000000001</c:v>
                  </c:pt>
                  <c:pt idx="14">
                    <c:v>5.7229255999999999</c:v>
                  </c:pt>
                </c:numCache>
              </c:numRef>
            </c:minus>
            <c:spPr>
              <a:noFill/>
              <a:ln w="9525" cap="flat" cmpd="sng" algn="ctr">
                <a:solidFill>
                  <a:schemeClr val="tx1">
                    <a:lumMod val="65000"/>
                    <a:lumOff val="35000"/>
                  </a:schemeClr>
                </a:solidFill>
                <a:round/>
              </a:ln>
              <a:effectLst/>
            </c:spPr>
          </c:errBars>
          <c:cat>
            <c:multiLvlStrRef>
              <c:f>interactEdu!$J$7:$K$21</c:f>
              <c:multiLvlStrCache>
                <c:ptCount val="15"/>
                <c:lvl>
                  <c:pt idx="0">
                    <c:v>White British</c:v>
                  </c:pt>
                  <c:pt idx="1">
                    <c:v>Indian</c:v>
                  </c:pt>
                  <c:pt idx="2">
                    <c:v>Pakistani</c:v>
                  </c:pt>
                  <c:pt idx="3">
                    <c:v>Bangladeshi</c:v>
                  </c:pt>
                  <c:pt idx="4">
                    <c:v>Caribbean</c:v>
                  </c:pt>
                  <c:pt idx="5">
                    <c:v>White British</c:v>
                  </c:pt>
                  <c:pt idx="6">
                    <c:v>Indian</c:v>
                  </c:pt>
                  <c:pt idx="7">
                    <c:v>Pakistani</c:v>
                  </c:pt>
                  <c:pt idx="8">
                    <c:v>Bangladeshi</c:v>
                  </c:pt>
                  <c:pt idx="9">
                    <c:v>Caribbean</c:v>
                  </c:pt>
                  <c:pt idx="10">
                    <c:v>White British</c:v>
                  </c:pt>
                  <c:pt idx="11">
                    <c:v>Indian</c:v>
                  </c:pt>
                  <c:pt idx="12">
                    <c:v>Pakistani</c:v>
                  </c:pt>
                  <c:pt idx="13">
                    <c:v>Bangladeshi</c:v>
                  </c:pt>
                  <c:pt idx="14">
                    <c:v>Caribbean</c:v>
                  </c:pt>
                </c:lvl>
                <c:lvl>
                  <c:pt idx="0">
                    <c:v>Activity</c:v>
                  </c:pt>
                  <c:pt idx="5">
                    <c:v>Employment</c:v>
                  </c:pt>
                  <c:pt idx="10">
                    <c:v>Service class</c:v>
                  </c:pt>
                </c:lvl>
              </c:multiLvlStrCache>
            </c:multiLvlStrRef>
          </c:cat>
          <c:val>
            <c:numRef>
              <c:f>interactEdu!$L$7:$L$21</c:f>
              <c:numCache>
                <c:formatCode>General</c:formatCode>
                <c:ptCount val="15"/>
                <c:pt idx="0">
                  <c:v>71.044039999999995</c:v>
                </c:pt>
                <c:pt idx="1">
                  <c:v>72.735789999999994</c:v>
                </c:pt>
                <c:pt idx="2">
                  <c:v>46.010220000000004</c:v>
                </c:pt>
                <c:pt idx="3">
                  <c:v>43.997500000000002</c:v>
                </c:pt>
                <c:pt idx="4">
                  <c:v>81.747250000000008</c:v>
                </c:pt>
                <c:pt idx="5">
                  <c:v>92.93301000000001</c:v>
                </c:pt>
                <c:pt idx="6">
                  <c:v>96.03407</c:v>
                </c:pt>
                <c:pt idx="7">
                  <c:v>87.853729999999999</c:v>
                </c:pt>
                <c:pt idx="8">
                  <c:v>90.351619999999997</c:v>
                </c:pt>
                <c:pt idx="9">
                  <c:v>93.098579999999998</c:v>
                </c:pt>
                <c:pt idx="10">
                  <c:v>16.815049999999999</c:v>
                </c:pt>
                <c:pt idx="11">
                  <c:v>21.20927</c:v>
                </c:pt>
                <c:pt idx="12">
                  <c:v>18.372990000000001</c:v>
                </c:pt>
                <c:pt idx="13">
                  <c:v>15.63715</c:v>
                </c:pt>
                <c:pt idx="14">
                  <c:v>25.089450000000003</c:v>
                </c:pt>
              </c:numCache>
            </c:numRef>
          </c:val>
          <c:extLst>
            <c:ext xmlns:c16="http://schemas.microsoft.com/office/drawing/2014/chart" uri="{C3380CC4-5D6E-409C-BE32-E72D297353CC}">
              <c16:uniqueId val="{00000000-7E49-4B75-85B3-CE11F7973DDA}"/>
            </c:ext>
          </c:extLst>
        </c:ser>
        <c:ser>
          <c:idx val="1"/>
          <c:order val="1"/>
          <c:tx>
            <c:strRef>
              <c:f>interactEdu!$M$6</c:f>
              <c:strCache>
                <c:ptCount val="1"/>
                <c:pt idx="0">
                  <c:v>Level 4</c:v>
                </c:pt>
              </c:strCache>
            </c:strRef>
          </c:tx>
          <c:spPr>
            <a:blipFill>
              <a:blip xmlns:r="http://schemas.openxmlformats.org/officeDocument/2006/relationships" r:embed="rId3"/>
              <a:tile tx="0" ty="0" sx="100000" sy="100000" flip="none" algn="tl"/>
            </a:blipFill>
            <a:ln>
              <a:solidFill>
                <a:schemeClr val="bg1">
                  <a:lumMod val="75000"/>
                </a:schemeClr>
              </a:solidFill>
            </a:ln>
            <a:effectLst/>
          </c:spPr>
          <c:invertIfNegative val="0"/>
          <c:errBars>
            <c:errBarType val="both"/>
            <c:errValType val="cust"/>
            <c:noEndCap val="0"/>
            <c:plus>
              <c:numRef>
                <c:f>interactEdu!$O$7:$O$21</c:f>
                <c:numCache>
                  <c:formatCode>General</c:formatCode>
                  <c:ptCount val="15"/>
                  <c:pt idx="0">
                    <c:v>0.39321520000000004</c:v>
                  </c:pt>
                  <c:pt idx="1">
                    <c:v>1.9236224</c:v>
                  </c:pt>
                  <c:pt idx="2">
                    <c:v>4.1067684</c:v>
                  </c:pt>
                  <c:pt idx="3">
                    <c:v>5.197724</c:v>
                  </c:pt>
                  <c:pt idx="4">
                    <c:v>2.5210108</c:v>
                  </c:pt>
                  <c:pt idx="5">
                    <c:v>0.20760319999999999</c:v>
                  </c:pt>
                  <c:pt idx="6">
                    <c:v>1.1854472</c:v>
                  </c:pt>
                  <c:pt idx="7">
                    <c:v>1.7819536</c:v>
                  </c:pt>
                  <c:pt idx="8">
                    <c:v>2.3799104</c:v>
                  </c:pt>
                  <c:pt idx="9">
                    <c:v>2.2490411999999997</c:v>
                  </c:pt>
                  <c:pt idx="10">
                    <c:v>0.59582040000000003</c:v>
                  </c:pt>
                  <c:pt idx="11">
                    <c:v>2.7993700000000001</c:v>
                  </c:pt>
                  <c:pt idx="12">
                    <c:v>4.4321480000000006</c:v>
                  </c:pt>
                  <c:pt idx="13">
                    <c:v>6.9275415999999996</c:v>
                  </c:pt>
                  <c:pt idx="14">
                    <c:v>4.5216219999999998</c:v>
                  </c:pt>
                </c:numCache>
              </c:numRef>
            </c:plus>
            <c:minus>
              <c:numRef>
                <c:f>interactEdu!$O$7:$O$21</c:f>
                <c:numCache>
                  <c:formatCode>General</c:formatCode>
                  <c:ptCount val="15"/>
                  <c:pt idx="0">
                    <c:v>0.39321520000000004</c:v>
                  </c:pt>
                  <c:pt idx="1">
                    <c:v>1.9236224</c:v>
                  </c:pt>
                  <c:pt idx="2">
                    <c:v>4.1067684</c:v>
                  </c:pt>
                  <c:pt idx="3">
                    <c:v>5.197724</c:v>
                  </c:pt>
                  <c:pt idx="4">
                    <c:v>2.5210108</c:v>
                  </c:pt>
                  <c:pt idx="5">
                    <c:v>0.20760319999999999</c:v>
                  </c:pt>
                  <c:pt idx="6">
                    <c:v>1.1854472</c:v>
                  </c:pt>
                  <c:pt idx="7">
                    <c:v>1.7819536</c:v>
                  </c:pt>
                  <c:pt idx="8">
                    <c:v>2.3799104</c:v>
                  </c:pt>
                  <c:pt idx="9">
                    <c:v>2.2490411999999997</c:v>
                  </c:pt>
                  <c:pt idx="10">
                    <c:v>0.59582040000000003</c:v>
                  </c:pt>
                  <c:pt idx="11">
                    <c:v>2.7993700000000001</c:v>
                  </c:pt>
                  <c:pt idx="12">
                    <c:v>4.4321480000000006</c:v>
                  </c:pt>
                  <c:pt idx="13">
                    <c:v>6.9275415999999996</c:v>
                  </c:pt>
                  <c:pt idx="14">
                    <c:v>4.5216219999999998</c:v>
                  </c:pt>
                </c:numCache>
              </c:numRef>
            </c:minus>
            <c:spPr>
              <a:noFill/>
              <a:ln w="9525" cap="flat" cmpd="sng" algn="ctr">
                <a:solidFill>
                  <a:schemeClr val="tx1">
                    <a:lumMod val="65000"/>
                    <a:lumOff val="35000"/>
                  </a:schemeClr>
                </a:solidFill>
                <a:round/>
              </a:ln>
              <a:effectLst/>
            </c:spPr>
          </c:errBars>
          <c:cat>
            <c:multiLvlStrRef>
              <c:f>interactEdu!$J$7:$K$21</c:f>
              <c:multiLvlStrCache>
                <c:ptCount val="15"/>
                <c:lvl>
                  <c:pt idx="0">
                    <c:v>White British</c:v>
                  </c:pt>
                  <c:pt idx="1">
                    <c:v>Indian</c:v>
                  </c:pt>
                  <c:pt idx="2">
                    <c:v>Pakistani</c:v>
                  </c:pt>
                  <c:pt idx="3">
                    <c:v>Bangladeshi</c:v>
                  </c:pt>
                  <c:pt idx="4">
                    <c:v>Caribbean</c:v>
                  </c:pt>
                  <c:pt idx="5">
                    <c:v>White British</c:v>
                  </c:pt>
                  <c:pt idx="6">
                    <c:v>Indian</c:v>
                  </c:pt>
                  <c:pt idx="7">
                    <c:v>Pakistani</c:v>
                  </c:pt>
                  <c:pt idx="8">
                    <c:v>Bangladeshi</c:v>
                  </c:pt>
                  <c:pt idx="9">
                    <c:v>Caribbean</c:v>
                  </c:pt>
                  <c:pt idx="10">
                    <c:v>White British</c:v>
                  </c:pt>
                  <c:pt idx="11">
                    <c:v>Indian</c:v>
                  </c:pt>
                  <c:pt idx="12">
                    <c:v>Pakistani</c:v>
                  </c:pt>
                  <c:pt idx="13">
                    <c:v>Bangladeshi</c:v>
                  </c:pt>
                  <c:pt idx="14">
                    <c:v>Caribbean</c:v>
                  </c:pt>
                </c:lvl>
                <c:lvl>
                  <c:pt idx="0">
                    <c:v>Activity</c:v>
                  </c:pt>
                  <c:pt idx="5">
                    <c:v>Employment</c:v>
                  </c:pt>
                  <c:pt idx="10">
                    <c:v>Service class</c:v>
                  </c:pt>
                </c:lvl>
              </c:multiLvlStrCache>
            </c:multiLvlStrRef>
          </c:cat>
          <c:val>
            <c:numRef>
              <c:f>interactEdu!$M$7:$M$21</c:f>
              <c:numCache>
                <c:formatCode>General</c:formatCode>
                <c:ptCount val="15"/>
                <c:pt idx="0">
                  <c:v>89.844089999999994</c:v>
                </c:pt>
                <c:pt idx="1">
                  <c:v>92.086179999999999</c:v>
                </c:pt>
                <c:pt idx="2">
                  <c:v>79.359219999999993</c:v>
                </c:pt>
                <c:pt idx="3">
                  <c:v>88.175669999999997</c:v>
                </c:pt>
                <c:pt idx="4">
                  <c:v>93.072040000000001</c:v>
                </c:pt>
                <c:pt idx="5">
                  <c:v>97.430909999999997</c:v>
                </c:pt>
                <c:pt idx="6">
                  <c:v>95.719369999999998</c:v>
                </c:pt>
                <c:pt idx="7">
                  <c:v>95.639039999999994</c:v>
                </c:pt>
                <c:pt idx="8">
                  <c:v>95.17774</c:v>
                </c:pt>
                <c:pt idx="9">
                  <c:v>94.641280000000009</c:v>
                </c:pt>
                <c:pt idx="10">
                  <c:v>68.619749999999996</c:v>
                </c:pt>
                <c:pt idx="11">
                  <c:v>73.949629999999999</c:v>
                </c:pt>
                <c:pt idx="12">
                  <c:v>70.516460000000009</c:v>
                </c:pt>
                <c:pt idx="13">
                  <c:v>76.093620000000001</c:v>
                </c:pt>
                <c:pt idx="14">
                  <c:v>71.45308</c:v>
                </c:pt>
              </c:numCache>
            </c:numRef>
          </c:val>
          <c:extLst>
            <c:ext xmlns:c16="http://schemas.microsoft.com/office/drawing/2014/chart" uri="{C3380CC4-5D6E-409C-BE32-E72D297353CC}">
              <c16:uniqueId val="{00000001-7E49-4B75-85B3-CE11F7973DDA}"/>
            </c:ext>
          </c:extLst>
        </c:ser>
        <c:dLbls>
          <c:showLegendKey val="0"/>
          <c:showVal val="0"/>
          <c:showCatName val="0"/>
          <c:showSerName val="0"/>
          <c:showPercent val="0"/>
          <c:showBubbleSize val="0"/>
        </c:dLbls>
        <c:gapWidth val="219"/>
        <c:overlap val="-27"/>
        <c:axId val="1595482576"/>
        <c:axId val="1599133936"/>
      </c:barChart>
      <c:catAx>
        <c:axId val="1595482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99133936"/>
        <c:crosses val="autoZero"/>
        <c:auto val="1"/>
        <c:lblAlgn val="ctr"/>
        <c:lblOffset val="100"/>
        <c:noMultiLvlLbl val="0"/>
      </c:catAx>
      <c:valAx>
        <c:axId val="1599133936"/>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954825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colors2.xml><?xml version="1.0" encoding="utf-8"?>
<cs:colorStyle xmlns:cs="http://schemas.microsoft.com/office/drawing/2012/chartStyle" xmlns:a="http://schemas.openxmlformats.org/drawingml/2006/main" meth="withinLinear" id="14">
  <a:schemeClr val="accent1"/>
</cs:colorStyle>
</file>

<file path=ppt/charts/colors3.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A71CA-B7FD-8903-70F7-775BCC416BEA}"/>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B5C66E77-5B98-A702-4AA5-1C87C87B61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5BB61CB-B3A7-CCA9-0724-B90BD8A5BC18}"/>
              </a:ext>
            </a:extLst>
          </p:cNvPr>
          <p:cNvSpPr>
            <a:spLocks noGrp="1"/>
          </p:cNvSpPr>
          <p:nvPr>
            <p:ph type="dt" sz="half" idx="10"/>
          </p:nvPr>
        </p:nvSpPr>
        <p:spPr/>
        <p:txBody>
          <a:bodyPr/>
          <a:lstStyle/>
          <a:p>
            <a:fld id="{B64A8DA2-E3F9-4AE7-8221-368E0713C500}" type="datetimeFigureOut">
              <a:rPr lang="en-GB" smtClean="0"/>
              <a:t>14/09/2025</a:t>
            </a:fld>
            <a:endParaRPr lang="en-GB"/>
          </a:p>
        </p:txBody>
      </p:sp>
      <p:sp>
        <p:nvSpPr>
          <p:cNvPr id="5" name="Footer Placeholder 4">
            <a:extLst>
              <a:ext uri="{FF2B5EF4-FFF2-40B4-BE49-F238E27FC236}">
                <a16:creationId xmlns:a16="http://schemas.microsoft.com/office/drawing/2014/main" id="{2D0FB831-C8B8-C712-6390-1E1ED0CED5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61FB8A6-3AA5-7FD4-665F-C51F470D02BF}"/>
              </a:ext>
            </a:extLst>
          </p:cNvPr>
          <p:cNvSpPr>
            <a:spLocks noGrp="1"/>
          </p:cNvSpPr>
          <p:nvPr>
            <p:ph type="sldNum" sz="quarter" idx="12"/>
          </p:nvPr>
        </p:nvSpPr>
        <p:spPr/>
        <p:txBody>
          <a:bodyPr/>
          <a:lstStyle/>
          <a:p>
            <a:fld id="{311AD152-2E0C-448D-9DF4-D0B0D0C8C0B6}" type="slidenum">
              <a:rPr lang="en-GB" smtClean="0"/>
              <a:t>‹#›</a:t>
            </a:fld>
            <a:endParaRPr lang="en-GB"/>
          </a:p>
        </p:txBody>
      </p:sp>
    </p:spTree>
    <p:extLst>
      <p:ext uri="{BB962C8B-B14F-4D97-AF65-F5344CB8AC3E}">
        <p14:creationId xmlns:p14="http://schemas.microsoft.com/office/powerpoint/2010/main" val="1891320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568CD-81E6-6A58-5083-A6573CD0AD1A}"/>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E737F620-6863-68EA-764E-900CC9BF597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64908B9-DEFD-7DD2-9047-0C26AC2421EA}"/>
              </a:ext>
            </a:extLst>
          </p:cNvPr>
          <p:cNvSpPr>
            <a:spLocks noGrp="1"/>
          </p:cNvSpPr>
          <p:nvPr>
            <p:ph type="dt" sz="half" idx="10"/>
          </p:nvPr>
        </p:nvSpPr>
        <p:spPr/>
        <p:txBody>
          <a:bodyPr/>
          <a:lstStyle/>
          <a:p>
            <a:fld id="{B64A8DA2-E3F9-4AE7-8221-368E0713C500}" type="datetimeFigureOut">
              <a:rPr lang="en-GB" smtClean="0"/>
              <a:t>14/09/2025</a:t>
            </a:fld>
            <a:endParaRPr lang="en-GB"/>
          </a:p>
        </p:txBody>
      </p:sp>
      <p:sp>
        <p:nvSpPr>
          <p:cNvPr id="5" name="Footer Placeholder 4">
            <a:extLst>
              <a:ext uri="{FF2B5EF4-FFF2-40B4-BE49-F238E27FC236}">
                <a16:creationId xmlns:a16="http://schemas.microsoft.com/office/drawing/2014/main" id="{5A65A402-6592-F50B-79DB-611C080CD0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BF0AD5-01B4-DD27-27D6-859312F2251F}"/>
              </a:ext>
            </a:extLst>
          </p:cNvPr>
          <p:cNvSpPr>
            <a:spLocks noGrp="1"/>
          </p:cNvSpPr>
          <p:nvPr>
            <p:ph type="sldNum" sz="quarter" idx="12"/>
          </p:nvPr>
        </p:nvSpPr>
        <p:spPr/>
        <p:txBody>
          <a:bodyPr/>
          <a:lstStyle/>
          <a:p>
            <a:fld id="{311AD152-2E0C-448D-9DF4-D0B0D0C8C0B6}" type="slidenum">
              <a:rPr lang="en-GB" smtClean="0"/>
              <a:t>‹#›</a:t>
            </a:fld>
            <a:endParaRPr lang="en-GB"/>
          </a:p>
        </p:txBody>
      </p:sp>
    </p:spTree>
    <p:extLst>
      <p:ext uri="{BB962C8B-B14F-4D97-AF65-F5344CB8AC3E}">
        <p14:creationId xmlns:p14="http://schemas.microsoft.com/office/powerpoint/2010/main" val="2676007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2E7DD5-9E82-3F9A-7321-8D8DFD6F510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2972D4E6-E0AC-CD9C-2AA4-5577326E862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EDA4ED7-2C5B-A242-9C78-45795167A152}"/>
              </a:ext>
            </a:extLst>
          </p:cNvPr>
          <p:cNvSpPr>
            <a:spLocks noGrp="1"/>
          </p:cNvSpPr>
          <p:nvPr>
            <p:ph type="dt" sz="half" idx="10"/>
          </p:nvPr>
        </p:nvSpPr>
        <p:spPr/>
        <p:txBody>
          <a:bodyPr/>
          <a:lstStyle/>
          <a:p>
            <a:fld id="{B64A8DA2-E3F9-4AE7-8221-368E0713C500}" type="datetimeFigureOut">
              <a:rPr lang="en-GB" smtClean="0"/>
              <a:t>14/09/2025</a:t>
            </a:fld>
            <a:endParaRPr lang="en-GB"/>
          </a:p>
        </p:txBody>
      </p:sp>
      <p:sp>
        <p:nvSpPr>
          <p:cNvPr id="5" name="Footer Placeholder 4">
            <a:extLst>
              <a:ext uri="{FF2B5EF4-FFF2-40B4-BE49-F238E27FC236}">
                <a16:creationId xmlns:a16="http://schemas.microsoft.com/office/drawing/2014/main" id="{6637E677-C0B8-9F12-51F3-3A968578A0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61B0BD-8040-060E-E549-951A8DA5215D}"/>
              </a:ext>
            </a:extLst>
          </p:cNvPr>
          <p:cNvSpPr>
            <a:spLocks noGrp="1"/>
          </p:cNvSpPr>
          <p:nvPr>
            <p:ph type="sldNum" sz="quarter" idx="12"/>
          </p:nvPr>
        </p:nvSpPr>
        <p:spPr/>
        <p:txBody>
          <a:bodyPr/>
          <a:lstStyle/>
          <a:p>
            <a:fld id="{311AD152-2E0C-448D-9DF4-D0B0D0C8C0B6}" type="slidenum">
              <a:rPr lang="en-GB" smtClean="0"/>
              <a:t>‹#›</a:t>
            </a:fld>
            <a:endParaRPr lang="en-GB"/>
          </a:p>
        </p:txBody>
      </p:sp>
    </p:spTree>
    <p:extLst>
      <p:ext uri="{BB962C8B-B14F-4D97-AF65-F5344CB8AC3E}">
        <p14:creationId xmlns:p14="http://schemas.microsoft.com/office/powerpoint/2010/main" val="1048317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E689B-4B78-C8A4-576D-2E70A34DE94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311FE73-FADD-1BB2-127D-64B97BCF86F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784B936-4A43-4A98-FDE9-D3EC0241DB63}"/>
              </a:ext>
            </a:extLst>
          </p:cNvPr>
          <p:cNvSpPr>
            <a:spLocks noGrp="1"/>
          </p:cNvSpPr>
          <p:nvPr>
            <p:ph type="dt" sz="half" idx="10"/>
          </p:nvPr>
        </p:nvSpPr>
        <p:spPr/>
        <p:txBody>
          <a:bodyPr/>
          <a:lstStyle/>
          <a:p>
            <a:fld id="{B64A8DA2-E3F9-4AE7-8221-368E0713C500}" type="datetimeFigureOut">
              <a:rPr lang="en-GB" smtClean="0"/>
              <a:t>14/09/2025</a:t>
            </a:fld>
            <a:endParaRPr lang="en-GB"/>
          </a:p>
        </p:txBody>
      </p:sp>
      <p:sp>
        <p:nvSpPr>
          <p:cNvPr id="5" name="Footer Placeholder 4">
            <a:extLst>
              <a:ext uri="{FF2B5EF4-FFF2-40B4-BE49-F238E27FC236}">
                <a16:creationId xmlns:a16="http://schemas.microsoft.com/office/drawing/2014/main" id="{5AA25530-D98C-DA70-CAF1-F32F2D9277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380127-65FC-DDF4-604F-948F2D700445}"/>
              </a:ext>
            </a:extLst>
          </p:cNvPr>
          <p:cNvSpPr>
            <a:spLocks noGrp="1"/>
          </p:cNvSpPr>
          <p:nvPr>
            <p:ph type="sldNum" sz="quarter" idx="12"/>
          </p:nvPr>
        </p:nvSpPr>
        <p:spPr/>
        <p:txBody>
          <a:bodyPr/>
          <a:lstStyle/>
          <a:p>
            <a:fld id="{311AD152-2E0C-448D-9DF4-D0B0D0C8C0B6}" type="slidenum">
              <a:rPr lang="en-GB" smtClean="0"/>
              <a:t>‹#›</a:t>
            </a:fld>
            <a:endParaRPr lang="en-GB"/>
          </a:p>
        </p:txBody>
      </p:sp>
    </p:spTree>
    <p:extLst>
      <p:ext uri="{BB962C8B-B14F-4D97-AF65-F5344CB8AC3E}">
        <p14:creationId xmlns:p14="http://schemas.microsoft.com/office/powerpoint/2010/main" val="2791411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0701C-9425-7148-C2C1-665386B150E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BD59842-C414-7823-D8FF-66C7DAC8B3C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5D234FB-0526-2935-5AA3-EEADA1FA1146}"/>
              </a:ext>
            </a:extLst>
          </p:cNvPr>
          <p:cNvSpPr>
            <a:spLocks noGrp="1"/>
          </p:cNvSpPr>
          <p:nvPr>
            <p:ph type="dt" sz="half" idx="10"/>
          </p:nvPr>
        </p:nvSpPr>
        <p:spPr/>
        <p:txBody>
          <a:bodyPr/>
          <a:lstStyle/>
          <a:p>
            <a:fld id="{B64A8DA2-E3F9-4AE7-8221-368E0713C500}" type="datetimeFigureOut">
              <a:rPr lang="en-GB" smtClean="0"/>
              <a:t>14/09/2025</a:t>
            </a:fld>
            <a:endParaRPr lang="en-GB"/>
          </a:p>
        </p:txBody>
      </p:sp>
      <p:sp>
        <p:nvSpPr>
          <p:cNvPr id="5" name="Footer Placeholder 4">
            <a:extLst>
              <a:ext uri="{FF2B5EF4-FFF2-40B4-BE49-F238E27FC236}">
                <a16:creationId xmlns:a16="http://schemas.microsoft.com/office/drawing/2014/main" id="{FA1DDD77-6599-2567-9B12-EF8444DC02C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D1FC46-02A4-6BDD-F452-CC1E904F3003}"/>
              </a:ext>
            </a:extLst>
          </p:cNvPr>
          <p:cNvSpPr>
            <a:spLocks noGrp="1"/>
          </p:cNvSpPr>
          <p:nvPr>
            <p:ph type="sldNum" sz="quarter" idx="12"/>
          </p:nvPr>
        </p:nvSpPr>
        <p:spPr/>
        <p:txBody>
          <a:bodyPr/>
          <a:lstStyle/>
          <a:p>
            <a:fld id="{311AD152-2E0C-448D-9DF4-D0B0D0C8C0B6}" type="slidenum">
              <a:rPr lang="en-GB" smtClean="0"/>
              <a:t>‹#›</a:t>
            </a:fld>
            <a:endParaRPr lang="en-GB"/>
          </a:p>
        </p:txBody>
      </p:sp>
    </p:spTree>
    <p:extLst>
      <p:ext uri="{BB962C8B-B14F-4D97-AF65-F5344CB8AC3E}">
        <p14:creationId xmlns:p14="http://schemas.microsoft.com/office/powerpoint/2010/main" val="2409733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30D0E-49C7-C4D0-8F19-25A894564B2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2205B4D6-8417-C9BD-9F4F-E2021D3AE33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20206D3D-655F-8EFC-65BA-8F59FFC8CFA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103CF377-738B-D0C1-ACF4-4DCE4C24396F}"/>
              </a:ext>
            </a:extLst>
          </p:cNvPr>
          <p:cNvSpPr>
            <a:spLocks noGrp="1"/>
          </p:cNvSpPr>
          <p:nvPr>
            <p:ph type="dt" sz="half" idx="10"/>
          </p:nvPr>
        </p:nvSpPr>
        <p:spPr/>
        <p:txBody>
          <a:bodyPr/>
          <a:lstStyle/>
          <a:p>
            <a:fld id="{B64A8DA2-E3F9-4AE7-8221-368E0713C500}" type="datetimeFigureOut">
              <a:rPr lang="en-GB" smtClean="0"/>
              <a:t>14/09/2025</a:t>
            </a:fld>
            <a:endParaRPr lang="en-GB"/>
          </a:p>
        </p:txBody>
      </p:sp>
      <p:sp>
        <p:nvSpPr>
          <p:cNvPr id="6" name="Footer Placeholder 5">
            <a:extLst>
              <a:ext uri="{FF2B5EF4-FFF2-40B4-BE49-F238E27FC236}">
                <a16:creationId xmlns:a16="http://schemas.microsoft.com/office/drawing/2014/main" id="{1978F8B6-8E35-3684-FDAF-DE46B3BE7F6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CFAA3D-F46C-8787-15B8-3B7859483CF9}"/>
              </a:ext>
            </a:extLst>
          </p:cNvPr>
          <p:cNvSpPr>
            <a:spLocks noGrp="1"/>
          </p:cNvSpPr>
          <p:nvPr>
            <p:ph type="sldNum" sz="quarter" idx="12"/>
          </p:nvPr>
        </p:nvSpPr>
        <p:spPr/>
        <p:txBody>
          <a:bodyPr/>
          <a:lstStyle/>
          <a:p>
            <a:fld id="{311AD152-2E0C-448D-9DF4-D0B0D0C8C0B6}" type="slidenum">
              <a:rPr lang="en-GB" smtClean="0"/>
              <a:t>‹#›</a:t>
            </a:fld>
            <a:endParaRPr lang="en-GB"/>
          </a:p>
        </p:txBody>
      </p:sp>
    </p:spTree>
    <p:extLst>
      <p:ext uri="{BB962C8B-B14F-4D97-AF65-F5344CB8AC3E}">
        <p14:creationId xmlns:p14="http://schemas.microsoft.com/office/powerpoint/2010/main" val="1142668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7B710-6878-2B12-81A9-0F2BA327D7E4}"/>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7F73A3CC-19E9-7966-1087-BCB0A278D8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236E0FF-2AD5-6C8D-AB4C-C9D4916B337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DC532CC6-2846-722A-F834-AE6D921536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CBC0F3F-FC09-DB92-CD62-C93D60BDB29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99A77080-049E-86BF-C6CE-9E44237ACEA2}"/>
              </a:ext>
            </a:extLst>
          </p:cNvPr>
          <p:cNvSpPr>
            <a:spLocks noGrp="1"/>
          </p:cNvSpPr>
          <p:nvPr>
            <p:ph type="dt" sz="half" idx="10"/>
          </p:nvPr>
        </p:nvSpPr>
        <p:spPr/>
        <p:txBody>
          <a:bodyPr/>
          <a:lstStyle/>
          <a:p>
            <a:fld id="{B64A8DA2-E3F9-4AE7-8221-368E0713C500}" type="datetimeFigureOut">
              <a:rPr lang="en-GB" smtClean="0"/>
              <a:t>14/09/2025</a:t>
            </a:fld>
            <a:endParaRPr lang="en-GB"/>
          </a:p>
        </p:txBody>
      </p:sp>
      <p:sp>
        <p:nvSpPr>
          <p:cNvPr id="8" name="Footer Placeholder 7">
            <a:extLst>
              <a:ext uri="{FF2B5EF4-FFF2-40B4-BE49-F238E27FC236}">
                <a16:creationId xmlns:a16="http://schemas.microsoft.com/office/drawing/2014/main" id="{D0E9BE07-38E6-80CD-4636-D695EB95F19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96CF0F3-6181-C6ED-CC82-24C40AC0DDA9}"/>
              </a:ext>
            </a:extLst>
          </p:cNvPr>
          <p:cNvSpPr>
            <a:spLocks noGrp="1"/>
          </p:cNvSpPr>
          <p:nvPr>
            <p:ph type="sldNum" sz="quarter" idx="12"/>
          </p:nvPr>
        </p:nvSpPr>
        <p:spPr/>
        <p:txBody>
          <a:bodyPr/>
          <a:lstStyle/>
          <a:p>
            <a:fld id="{311AD152-2E0C-448D-9DF4-D0B0D0C8C0B6}" type="slidenum">
              <a:rPr lang="en-GB" smtClean="0"/>
              <a:t>‹#›</a:t>
            </a:fld>
            <a:endParaRPr lang="en-GB"/>
          </a:p>
        </p:txBody>
      </p:sp>
    </p:spTree>
    <p:extLst>
      <p:ext uri="{BB962C8B-B14F-4D97-AF65-F5344CB8AC3E}">
        <p14:creationId xmlns:p14="http://schemas.microsoft.com/office/powerpoint/2010/main" val="2201628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9CD22-0304-1C9F-8CDE-70FD3EFEE5D9}"/>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B23742E4-6CBC-7B1B-F132-465E701E1CC5}"/>
              </a:ext>
            </a:extLst>
          </p:cNvPr>
          <p:cNvSpPr>
            <a:spLocks noGrp="1"/>
          </p:cNvSpPr>
          <p:nvPr>
            <p:ph type="dt" sz="half" idx="10"/>
          </p:nvPr>
        </p:nvSpPr>
        <p:spPr/>
        <p:txBody>
          <a:bodyPr/>
          <a:lstStyle/>
          <a:p>
            <a:fld id="{B64A8DA2-E3F9-4AE7-8221-368E0713C500}" type="datetimeFigureOut">
              <a:rPr lang="en-GB" smtClean="0"/>
              <a:t>14/09/2025</a:t>
            </a:fld>
            <a:endParaRPr lang="en-GB"/>
          </a:p>
        </p:txBody>
      </p:sp>
      <p:sp>
        <p:nvSpPr>
          <p:cNvPr id="4" name="Footer Placeholder 3">
            <a:extLst>
              <a:ext uri="{FF2B5EF4-FFF2-40B4-BE49-F238E27FC236}">
                <a16:creationId xmlns:a16="http://schemas.microsoft.com/office/drawing/2014/main" id="{325F9294-4156-4C6A-B3C3-09ED1D799FB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D39153F-AC12-D1EC-E0F7-6A796879267E}"/>
              </a:ext>
            </a:extLst>
          </p:cNvPr>
          <p:cNvSpPr>
            <a:spLocks noGrp="1"/>
          </p:cNvSpPr>
          <p:nvPr>
            <p:ph type="sldNum" sz="quarter" idx="12"/>
          </p:nvPr>
        </p:nvSpPr>
        <p:spPr/>
        <p:txBody>
          <a:bodyPr/>
          <a:lstStyle/>
          <a:p>
            <a:fld id="{311AD152-2E0C-448D-9DF4-D0B0D0C8C0B6}" type="slidenum">
              <a:rPr lang="en-GB" smtClean="0"/>
              <a:t>‹#›</a:t>
            </a:fld>
            <a:endParaRPr lang="en-GB"/>
          </a:p>
        </p:txBody>
      </p:sp>
    </p:spTree>
    <p:extLst>
      <p:ext uri="{BB962C8B-B14F-4D97-AF65-F5344CB8AC3E}">
        <p14:creationId xmlns:p14="http://schemas.microsoft.com/office/powerpoint/2010/main" val="3973775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65C714-9B37-FBFC-93F7-86317B866DF8}"/>
              </a:ext>
            </a:extLst>
          </p:cNvPr>
          <p:cNvSpPr>
            <a:spLocks noGrp="1"/>
          </p:cNvSpPr>
          <p:nvPr>
            <p:ph type="dt" sz="half" idx="10"/>
          </p:nvPr>
        </p:nvSpPr>
        <p:spPr/>
        <p:txBody>
          <a:bodyPr/>
          <a:lstStyle/>
          <a:p>
            <a:fld id="{B64A8DA2-E3F9-4AE7-8221-368E0713C500}" type="datetimeFigureOut">
              <a:rPr lang="en-GB" smtClean="0"/>
              <a:t>14/09/2025</a:t>
            </a:fld>
            <a:endParaRPr lang="en-GB"/>
          </a:p>
        </p:txBody>
      </p:sp>
      <p:sp>
        <p:nvSpPr>
          <p:cNvPr id="3" name="Footer Placeholder 2">
            <a:extLst>
              <a:ext uri="{FF2B5EF4-FFF2-40B4-BE49-F238E27FC236}">
                <a16:creationId xmlns:a16="http://schemas.microsoft.com/office/drawing/2014/main" id="{B01CF27F-B87E-7E13-BAEF-BC9A6911C71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38C9C4E-BC83-2656-A1CC-D6EEB8A61985}"/>
              </a:ext>
            </a:extLst>
          </p:cNvPr>
          <p:cNvSpPr>
            <a:spLocks noGrp="1"/>
          </p:cNvSpPr>
          <p:nvPr>
            <p:ph type="sldNum" sz="quarter" idx="12"/>
          </p:nvPr>
        </p:nvSpPr>
        <p:spPr/>
        <p:txBody>
          <a:bodyPr/>
          <a:lstStyle/>
          <a:p>
            <a:fld id="{311AD152-2E0C-448D-9DF4-D0B0D0C8C0B6}" type="slidenum">
              <a:rPr lang="en-GB" smtClean="0"/>
              <a:t>‹#›</a:t>
            </a:fld>
            <a:endParaRPr lang="en-GB"/>
          </a:p>
        </p:txBody>
      </p:sp>
    </p:spTree>
    <p:extLst>
      <p:ext uri="{BB962C8B-B14F-4D97-AF65-F5344CB8AC3E}">
        <p14:creationId xmlns:p14="http://schemas.microsoft.com/office/powerpoint/2010/main" val="1348963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61DBC-142F-ABD9-1DDA-E3DB78E1874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9EB480C8-30ED-C753-F198-E5C45849B2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2234F3C9-5FC3-13AC-73EC-77BADFF811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AABE970-A389-6372-0270-7E271ECEB617}"/>
              </a:ext>
            </a:extLst>
          </p:cNvPr>
          <p:cNvSpPr>
            <a:spLocks noGrp="1"/>
          </p:cNvSpPr>
          <p:nvPr>
            <p:ph type="dt" sz="half" idx="10"/>
          </p:nvPr>
        </p:nvSpPr>
        <p:spPr/>
        <p:txBody>
          <a:bodyPr/>
          <a:lstStyle/>
          <a:p>
            <a:fld id="{B64A8DA2-E3F9-4AE7-8221-368E0713C500}" type="datetimeFigureOut">
              <a:rPr lang="en-GB" smtClean="0"/>
              <a:t>14/09/2025</a:t>
            </a:fld>
            <a:endParaRPr lang="en-GB"/>
          </a:p>
        </p:txBody>
      </p:sp>
      <p:sp>
        <p:nvSpPr>
          <p:cNvPr id="6" name="Footer Placeholder 5">
            <a:extLst>
              <a:ext uri="{FF2B5EF4-FFF2-40B4-BE49-F238E27FC236}">
                <a16:creationId xmlns:a16="http://schemas.microsoft.com/office/drawing/2014/main" id="{31DE71CD-CE40-70A9-6CFD-4A1B9033C28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1FCDC2-8464-0693-9AF4-0EE5B22421F7}"/>
              </a:ext>
            </a:extLst>
          </p:cNvPr>
          <p:cNvSpPr>
            <a:spLocks noGrp="1"/>
          </p:cNvSpPr>
          <p:nvPr>
            <p:ph type="sldNum" sz="quarter" idx="12"/>
          </p:nvPr>
        </p:nvSpPr>
        <p:spPr/>
        <p:txBody>
          <a:bodyPr/>
          <a:lstStyle/>
          <a:p>
            <a:fld id="{311AD152-2E0C-448D-9DF4-D0B0D0C8C0B6}" type="slidenum">
              <a:rPr lang="en-GB" smtClean="0"/>
              <a:t>‹#›</a:t>
            </a:fld>
            <a:endParaRPr lang="en-GB"/>
          </a:p>
        </p:txBody>
      </p:sp>
    </p:spTree>
    <p:extLst>
      <p:ext uri="{BB962C8B-B14F-4D97-AF65-F5344CB8AC3E}">
        <p14:creationId xmlns:p14="http://schemas.microsoft.com/office/powerpoint/2010/main" val="374343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F9F16-B248-138C-2A3C-F79E1C59B62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F0FC1B4C-A1D2-F106-3DE1-66ACBA4FC5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0C4D06F-C8B1-0B8C-4D01-E7F5EE3F9B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97A299B-B56F-C6FF-A9B0-48E8EFFB6F52}"/>
              </a:ext>
            </a:extLst>
          </p:cNvPr>
          <p:cNvSpPr>
            <a:spLocks noGrp="1"/>
          </p:cNvSpPr>
          <p:nvPr>
            <p:ph type="dt" sz="half" idx="10"/>
          </p:nvPr>
        </p:nvSpPr>
        <p:spPr/>
        <p:txBody>
          <a:bodyPr/>
          <a:lstStyle/>
          <a:p>
            <a:fld id="{B64A8DA2-E3F9-4AE7-8221-368E0713C500}" type="datetimeFigureOut">
              <a:rPr lang="en-GB" smtClean="0"/>
              <a:t>14/09/2025</a:t>
            </a:fld>
            <a:endParaRPr lang="en-GB"/>
          </a:p>
        </p:txBody>
      </p:sp>
      <p:sp>
        <p:nvSpPr>
          <p:cNvPr id="6" name="Footer Placeholder 5">
            <a:extLst>
              <a:ext uri="{FF2B5EF4-FFF2-40B4-BE49-F238E27FC236}">
                <a16:creationId xmlns:a16="http://schemas.microsoft.com/office/drawing/2014/main" id="{4CE699B1-F36E-9B08-B232-9F5AC2D87E4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BC9DC7-A24A-525D-64A8-41BC9EF3D9EE}"/>
              </a:ext>
            </a:extLst>
          </p:cNvPr>
          <p:cNvSpPr>
            <a:spLocks noGrp="1"/>
          </p:cNvSpPr>
          <p:nvPr>
            <p:ph type="sldNum" sz="quarter" idx="12"/>
          </p:nvPr>
        </p:nvSpPr>
        <p:spPr/>
        <p:txBody>
          <a:bodyPr/>
          <a:lstStyle/>
          <a:p>
            <a:fld id="{311AD152-2E0C-448D-9DF4-D0B0D0C8C0B6}" type="slidenum">
              <a:rPr lang="en-GB" smtClean="0"/>
              <a:t>‹#›</a:t>
            </a:fld>
            <a:endParaRPr lang="en-GB"/>
          </a:p>
        </p:txBody>
      </p:sp>
    </p:spTree>
    <p:extLst>
      <p:ext uri="{BB962C8B-B14F-4D97-AF65-F5344CB8AC3E}">
        <p14:creationId xmlns:p14="http://schemas.microsoft.com/office/powerpoint/2010/main" val="3948882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1FD838-0C32-B9D3-0DE4-C68C47718F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C59F8AA5-944A-BC5C-54AA-DFE82C1548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4A6CF03-3D0C-2598-F247-5E5C831A18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64A8DA2-E3F9-4AE7-8221-368E0713C500}" type="datetimeFigureOut">
              <a:rPr lang="en-GB" smtClean="0"/>
              <a:t>14/09/2025</a:t>
            </a:fld>
            <a:endParaRPr lang="en-GB"/>
          </a:p>
        </p:txBody>
      </p:sp>
      <p:sp>
        <p:nvSpPr>
          <p:cNvPr id="5" name="Footer Placeholder 4">
            <a:extLst>
              <a:ext uri="{FF2B5EF4-FFF2-40B4-BE49-F238E27FC236}">
                <a16:creationId xmlns:a16="http://schemas.microsoft.com/office/drawing/2014/main" id="{FC2996EB-A306-C7E9-8D52-2F1995FA91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14CCB2C3-337F-0325-5CC7-AC5D5DEB44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11AD152-2E0C-448D-9DF4-D0B0D0C8C0B6}" type="slidenum">
              <a:rPr lang="en-GB" smtClean="0"/>
              <a:t>‹#›</a:t>
            </a:fld>
            <a:endParaRPr lang="en-GB"/>
          </a:p>
        </p:txBody>
      </p:sp>
    </p:spTree>
    <p:extLst>
      <p:ext uri="{BB962C8B-B14F-4D97-AF65-F5344CB8AC3E}">
        <p14:creationId xmlns:p14="http://schemas.microsoft.com/office/powerpoint/2010/main" val="2840417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cls.ucl.ac.uk/cls-studies/next-steps/" TargetMode="External"/><Relationship Id="rId2" Type="http://schemas.openxmlformats.org/officeDocument/2006/relationships/hyperlink" Target="https://cls.ucl.ac.uk/cls-studies/millennium-cohort-study/" TargetMode="External"/><Relationship Id="rId1" Type="http://schemas.openxmlformats.org/officeDocument/2006/relationships/slideLayout" Target="../slideLayouts/slideLayout2.xml"/><Relationship Id="rId5" Type="http://schemas.openxmlformats.org/officeDocument/2006/relationships/hyperlink" Target="https://www.ons.gov.uk/aboutus/whatwedo/paidservices/longitudinalstudyls" TargetMode="External"/><Relationship Id="rId4" Type="http://schemas.openxmlformats.org/officeDocument/2006/relationships/hyperlink" Target="https://www.understandingsociety.ac.uk/"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C0414-B584-7553-BD49-DFF88731113C}"/>
              </a:ext>
            </a:extLst>
          </p:cNvPr>
          <p:cNvSpPr>
            <a:spLocks noGrp="1"/>
          </p:cNvSpPr>
          <p:nvPr>
            <p:ph type="ctrTitle"/>
          </p:nvPr>
        </p:nvSpPr>
        <p:spPr/>
        <p:txBody>
          <a:bodyPr>
            <a:normAutofit fontScale="90000"/>
          </a:bodyPr>
          <a:lstStyle/>
          <a:p>
            <a:r>
              <a:rPr lang="en-GB" dirty="0"/>
              <a:t>Using longitudinal data to study ethnicity: opportunities </a:t>
            </a:r>
            <a:r>
              <a:rPr lang="en-GB"/>
              <a:t>and examples</a:t>
            </a:r>
            <a:endParaRPr lang="en-GB" dirty="0"/>
          </a:p>
        </p:txBody>
      </p:sp>
      <p:sp>
        <p:nvSpPr>
          <p:cNvPr id="3" name="Subtitle 2">
            <a:extLst>
              <a:ext uri="{FF2B5EF4-FFF2-40B4-BE49-F238E27FC236}">
                <a16:creationId xmlns:a16="http://schemas.microsoft.com/office/drawing/2014/main" id="{9ACFEABF-C011-79FD-4323-DB42B56EADEA}"/>
              </a:ext>
            </a:extLst>
          </p:cNvPr>
          <p:cNvSpPr>
            <a:spLocks noGrp="1"/>
          </p:cNvSpPr>
          <p:nvPr>
            <p:ph type="subTitle" idx="1"/>
          </p:nvPr>
        </p:nvSpPr>
        <p:spPr/>
        <p:txBody>
          <a:bodyPr>
            <a:normAutofit/>
          </a:bodyPr>
          <a:lstStyle/>
          <a:p>
            <a:r>
              <a:rPr lang="en-GB" sz="3200" dirty="0"/>
              <a:t>Lucinda Platt</a:t>
            </a:r>
          </a:p>
          <a:p>
            <a:r>
              <a:rPr lang="en-GB" sz="3200" dirty="0"/>
              <a:t>London School of Economics and Political Science</a:t>
            </a:r>
          </a:p>
        </p:txBody>
      </p:sp>
    </p:spTree>
    <p:extLst>
      <p:ext uri="{BB962C8B-B14F-4D97-AF65-F5344CB8AC3E}">
        <p14:creationId xmlns:p14="http://schemas.microsoft.com/office/powerpoint/2010/main" val="11259896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AC9DC-479F-940F-9D84-682FC1C184FA}"/>
              </a:ext>
            </a:extLst>
          </p:cNvPr>
          <p:cNvSpPr>
            <a:spLocks noGrp="1"/>
          </p:cNvSpPr>
          <p:nvPr>
            <p:ph type="title"/>
          </p:nvPr>
        </p:nvSpPr>
        <p:spPr/>
        <p:txBody>
          <a:bodyPr>
            <a:normAutofit/>
          </a:bodyPr>
          <a:lstStyle/>
          <a:p>
            <a:r>
              <a:rPr lang="en-GB" sz="3600" dirty="0"/>
              <a:t>1b: Predicted </a:t>
            </a:r>
            <a:r>
              <a:rPr lang="en-GB" sz="3600" dirty="0" err="1"/>
              <a:t>abour</a:t>
            </a:r>
            <a:r>
              <a:rPr lang="en-GB" sz="3600" dirty="0"/>
              <a:t> market outcomes by educational level, controlling for social class background: men</a:t>
            </a:r>
          </a:p>
        </p:txBody>
      </p:sp>
      <p:graphicFrame>
        <p:nvGraphicFramePr>
          <p:cNvPr id="4" name="Content Placeholder 3">
            <a:extLst>
              <a:ext uri="{FF2B5EF4-FFF2-40B4-BE49-F238E27FC236}">
                <a16:creationId xmlns:a16="http://schemas.microsoft.com/office/drawing/2014/main" id="{BA2A9EA0-13A2-4A2C-A1D3-210CAA59856C}"/>
              </a:ext>
            </a:extLst>
          </p:cNvPr>
          <p:cNvGraphicFramePr>
            <a:graphicFrameLocks noGrp="1"/>
          </p:cNvGraphicFramePr>
          <p:nvPr>
            <p:ph idx="1"/>
          </p:nvPr>
        </p:nvGraphicFramePr>
        <p:xfrm>
          <a:off x="838200" y="1825625"/>
          <a:ext cx="9648825" cy="41656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83704828-4748-2FD7-792A-F2234A8927F1}"/>
              </a:ext>
            </a:extLst>
          </p:cNvPr>
          <p:cNvSpPr txBox="1"/>
          <p:nvPr/>
        </p:nvSpPr>
        <p:spPr>
          <a:xfrm>
            <a:off x="838200" y="6176963"/>
            <a:ext cx="10515600" cy="369332"/>
          </a:xfrm>
          <a:prstGeom prst="rect">
            <a:avLst/>
          </a:prstGeom>
          <a:noFill/>
        </p:spPr>
        <p:txBody>
          <a:bodyPr wrap="square" rtlCol="0">
            <a:spAutoFit/>
          </a:bodyPr>
          <a:lstStyle/>
          <a:p>
            <a:r>
              <a:rPr lang="en-GB" dirty="0"/>
              <a:t>Zuccotti and Platt, 2023. Figure 3, panel a. Models control additionally for other background factors </a:t>
            </a:r>
          </a:p>
        </p:txBody>
      </p:sp>
      <p:sp>
        <p:nvSpPr>
          <p:cNvPr id="7" name="TextBox 6">
            <a:extLst>
              <a:ext uri="{FF2B5EF4-FFF2-40B4-BE49-F238E27FC236}">
                <a16:creationId xmlns:a16="http://schemas.microsoft.com/office/drawing/2014/main" id="{63FEC210-3711-DA4A-9E6D-58D9D396A71A}"/>
              </a:ext>
            </a:extLst>
          </p:cNvPr>
          <p:cNvSpPr txBox="1"/>
          <p:nvPr/>
        </p:nvSpPr>
        <p:spPr>
          <a:xfrm>
            <a:off x="10487024" y="2276475"/>
            <a:ext cx="1552575" cy="3139321"/>
          </a:xfrm>
          <a:prstGeom prst="rect">
            <a:avLst/>
          </a:prstGeom>
          <a:noFill/>
        </p:spPr>
        <p:txBody>
          <a:bodyPr wrap="square" rtlCol="0">
            <a:spAutoFit/>
          </a:bodyPr>
          <a:lstStyle/>
          <a:p>
            <a:r>
              <a:rPr lang="en-GB" dirty="0"/>
              <a:t>Minorities get returns to their  education, but not the ‘extra’ boost that led to that high educational attainment in the first place</a:t>
            </a:r>
          </a:p>
        </p:txBody>
      </p:sp>
    </p:spTree>
    <p:extLst>
      <p:ext uri="{BB962C8B-B14F-4D97-AF65-F5344CB8AC3E}">
        <p14:creationId xmlns:p14="http://schemas.microsoft.com/office/powerpoint/2010/main" val="2471924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AC9DC-479F-940F-9D84-682FC1C184FA}"/>
              </a:ext>
            </a:extLst>
          </p:cNvPr>
          <p:cNvSpPr>
            <a:spLocks noGrp="1"/>
          </p:cNvSpPr>
          <p:nvPr>
            <p:ph type="title"/>
          </p:nvPr>
        </p:nvSpPr>
        <p:spPr/>
        <p:txBody>
          <a:bodyPr>
            <a:normAutofit/>
          </a:bodyPr>
          <a:lstStyle/>
          <a:p>
            <a:r>
              <a:rPr lang="en-GB" sz="3600" dirty="0"/>
              <a:t>1c: Predicted labour market outcomes by educational level, controlling for social class background: women</a:t>
            </a:r>
          </a:p>
        </p:txBody>
      </p:sp>
      <p:graphicFrame>
        <p:nvGraphicFramePr>
          <p:cNvPr id="6" name="Content Placeholder 5">
            <a:extLst>
              <a:ext uri="{FF2B5EF4-FFF2-40B4-BE49-F238E27FC236}">
                <a16:creationId xmlns:a16="http://schemas.microsoft.com/office/drawing/2014/main" id="{2734A9B0-42E3-4F2F-9BF5-EA5ECDAFF642}"/>
              </a:ext>
            </a:extLst>
          </p:cNvPr>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43D91730-90DE-8F24-6B12-9B6C22DA88D5}"/>
              </a:ext>
            </a:extLst>
          </p:cNvPr>
          <p:cNvSpPr txBox="1"/>
          <p:nvPr/>
        </p:nvSpPr>
        <p:spPr>
          <a:xfrm>
            <a:off x="838200" y="6176963"/>
            <a:ext cx="10515600" cy="369332"/>
          </a:xfrm>
          <a:prstGeom prst="rect">
            <a:avLst/>
          </a:prstGeom>
          <a:noFill/>
        </p:spPr>
        <p:txBody>
          <a:bodyPr wrap="square" rtlCol="0">
            <a:spAutoFit/>
          </a:bodyPr>
          <a:lstStyle/>
          <a:p>
            <a:r>
              <a:rPr lang="en-GB" dirty="0"/>
              <a:t>Zuccotti and Platt, 2023. Figure 3, panel b. Models control additionally for other background factors </a:t>
            </a:r>
          </a:p>
        </p:txBody>
      </p:sp>
    </p:spTree>
    <p:extLst>
      <p:ext uri="{BB962C8B-B14F-4D97-AF65-F5344CB8AC3E}">
        <p14:creationId xmlns:p14="http://schemas.microsoft.com/office/powerpoint/2010/main" val="3487098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0624F-12CD-665B-1061-B37C3671AA89}"/>
              </a:ext>
            </a:extLst>
          </p:cNvPr>
          <p:cNvSpPr>
            <a:spLocks noGrp="1"/>
          </p:cNvSpPr>
          <p:nvPr>
            <p:ph type="title"/>
          </p:nvPr>
        </p:nvSpPr>
        <p:spPr/>
        <p:txBody>
          <a:bodyPr>
            <a:normAutofit fontScale="90000"/>
          </a:bodyPr>
          <a:lstStyle/>
          <a:p>
            <a:r>
              <a:rPr lang="en-GB" dirty="0"/>
              <a:t>2. Examining patterns of labour market exit and entry among women of different ethnic origins,</a:t>
            </a:r>
          </a:p>
        </p:txBody>
      </p:sp>
      <p:sp>
        <p:nvSpPr>
          <p:cNvPr id="3" name="Content Placeholder 2">
            <a:extLst>
              <a:ext uri="{FF2B5EF4-FFF2-40B4-BE49-F238E27FC236}">
                <a16:creationId xmlns:a16="http://schemas.microsoft.com/office/drawing/2014/main" id="{E9F0B30B-8D15-29DA-A19F-EA7477A29D88}"/>
              </a:ext>
            </a:extLst>
          </p:cNvPr>
          <p:cNvSpPr>
            <a:spLocks noGrp="1"/>
          </p:cNvSpPr>
          <p:nvPr>
            <p:ph idx="1"/>
          </p:nvPr>
        </p:nvSpPr>
        <p:spPr>
          <a:xfrm>
            <a:off x="838200" y="1690688"/>
            <a:ext cx="10515600" cy="4802187"/>
          </a:xfrm>
        </p:spPr>
        <p:txBody>
          <a:bodyPr>
            <a:normAutofit/>
          </a:bodyPr>
          <a:lstStyle/>
          <a:p>
            <a:r>
              <a:rPr lang="en-GB" dirty="0"/>
              <a:t>Data: </a:t>
            </a:r>
            <a:r>
              <a:rPr lang="en-GB" i="1" dirty="0"/>
              <a:t>Understanding Society</a:t>
            </a:r>
          </a:p>
          <a:p>
            <a:r>
              <a:rPr lang="en-GB" dirty="0"/>
              <a:t>Research conducted using first 6 waves of data (2009/10-2014/15) and examining transitions (or stability) across pairs of waves (pooled) a) from participation; and b) from non-participation </a:t>
            </a:r>
            <a:r>
              <a:rPr lang="en-GB" sz="2600" dirty="0">
                <a:solidFill>
                  <a:schemeClr val="bg2">
                    <a:lumMod val="50000"/>
                  </a:schemeClr>
                </a:solidFill>
              </a:rPr>
              <a:t>(</a:t>
            </a:r>
            <a:r>
              <a:rPr lang="en-GB" sz="2600" dirty="0" err="1">
                <a:solidFill>
                  <a:schemeClr val="bg2">
                    <a:lumMod val="50000"/>
                  </a:schemeClr>
                </a:solidFill>
              </a:rPr>
              <a:t>Khoudja</a:t>
            </a:r>
            <a:r>
              <a:rPr lang="en-GB" sz="2600" dirty="0">
                <a:solidFill>
                  <a:schemeClr val="bg2">
                    <a:lumMod val="50000"/>
                  </a:schemeClr>
                </a:solidFill>
              </a:rPr>
              <a:t> and Platt 2018)</a:t>
            </a:r>
          </a:p>
          <a:p>
            <a:r>
              <a:rPr lang="en-GB" dirty="0"/>
              <a:t>Used information on ethnic group, and own, parental, and grandparental country of birth to define immigrant origins</a:t>
            </a:r>
          </a:p>
          <a:p>
            <a:r>
              <a:rPr lang="en-GB" dirty="0"/>
              <a:t>Assessed contribution of gender role attitudes, religiosity and family and economic circumstances and change (e.g. new child, child reaching school age, drop in partner’s income, loss/gain of partner)</a:t>
            </a:r>
          </a:p>
        </p:txBody>
      </p:sp>
    </p:spTree>
    <p:extLst>
      <p:ext uri="{BB962C8B-B14F-4D97-AF65-F5344CB8AC3E}">
        <p14:creationId xmlns:p14="http://schemas.microsoft.com/office/powerpoint/2010/main" val="183451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AE550-8329-8B20-9052-22B5367C67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A6B749-9444-B0D0-F80B-58B49BEED205}"/>
              </a:ext>
            </a:extLst>
          </p:cNvPr>
          <p:cNvSpPr>
            <a:spLocks noGrp="1"/>
          </p:cNvSpPr>
          <p:nvPr>
            <p:ph type="title"/>
          </p:nvPr>
        </p:nvSpPr>
        <p:spPr/>
        <p:txBody>
          <a:bodyPr>
            <a:normAutofit/>
          </a:bodyPr>
          <a:lstStyle/>
          <a:p>
            <a:r>
              <a:rPr lang="en-GB" dirty="0"/>
              <a:t>2. Advantages of data and approach</a:t>
            </a:r>
          </a:p>
        </p:txBody>
      </p:sp>
      <p:sp>
        <p:nvSpPr>
          <p:cNvPr id="3" name="Content Placeholder 2">
            <a:extLst>
              <a:ext uri="{FF2B5EF4-FFF2-40B4-BE49-F238E27FC236}">
                <a16:creationId xmlns:a16="http://schemas.microsoft.com/office/drawing/2014/main" id="{E6720594-E10F-F314-D106-8223509B594F}"/>
              </a:ext>
            </a:extLst>
          </p:cNvPr>
          <p:cNvSpPr>
            <a:spLocks noGrp="1"/>
          </p:cNvSpPr>
          <p:nvPr>
            <p:ph idx="1"/>
          </p:nvPr>
        </p:nvSpPr>
        <p:spPr>
          <a:xfrm>
            <a:off x="838200" y="1690688"/>
            <a:ext cx="10515600" cy="4802187"/>
          </a:xfrm>
        </p:spPr>
        <p:txBody>
          <a:bodyPr>
            <a:normAutofit lnSpcReduction="10000"/>
          </a:bodyPr>
          <a:lstStyle/>
          <a:p>
            <a:r>
              <a:rPr lang="en-GB" dirty="0"/>
              <a:t>Annual interviews facilitate analysis of transitions over a meaningful time scale</a:t>
            </a:r>
          </a:p>
          <a:p>
            <a:r>
              <a:rPr lang="en-GB" dirty="0"/>
              <a:t>Size of study and rich set of variables enables detailed analysis to test questions in the literature about cross-sectional differences in women’s labour force participation and the mechanisms shaping them</a:t>
            </a:r>
          </a:p>
          <a:p>
            <a:r>
              <a:rPr lang="en-GB" dirty="0"/>
              <a:t>Multiple measures in Understanding Society to capture ethnicity and immigrant origins</a:t>
            </a:r>
          </a:p>
          <a:p>
            <a:r>
              <a:rPr lang="en-GB" dirty="0"/>
              <a:t>Importance of considering the role of exits as well as entrances into labour market</a:t>
            </a:r>
          </a:p>
          <a:p>
            <a:r>
              <a:rPr lang="en-GB" dirty="0"/>
              <a:t>Allow for a specific focus on women’s labour market experience </a:t>
            </a:r>
          </a:p>
        </p:txBody>
      </p:sp>
    </p:spTree>
    <p:extLst>
      <p:ext uri="{BB962C8B-B14F-4D97-AF65-F5344CB8AC3E}">
        <p14:creationId xmlns:p14="http://schemas.microsoft.com/office/powerpoint/2010/main" val="2832218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AD75B-3526-3633-EAFA-F61701C96B82}"/>
              </a:ext>
            </a:extLst>
          </p:cNvPr>
          <p:cNvSpPr>
            <a:spLocks noGrp="1"/>
          </p:cNvSpPr>
          <p:nvPr>
            <p:ph type="title"/>
          </p:nvPr>
        </p:nvSpPr>
        <p:spPr/>
        <p:txBody>
          <a:bodyPr/>
          <a:lstStyle/>
          <a:p>
            <a:r>
              <a:rPr lang="en-GB" dirty="0"/>
              <a:t>2: Findings</a:t>
            </a:r>
          </a:p>
        </p:txBody>
      </p:sp>
      <p:sp>
        <p:nvSpPr>
          <p:cNvPr id="3" name="Content Placeholder 2">
            <a:extLst>
              <a:ext uri="{FF2B5EF4-FFF2-40B4-BE49-F238E27FC236}">
                <a16:creationId xmlns:a16="http://schemas.microsoft.com/office/drawing/2014/main" id="{2A41F358-2806-CEA9-068C-8DC86FEC410F}"/>
              </a:ext>
            </a:extLst>
          </p:cNvPr>
          <p:cNvSpPr>
            <a:spLocks noGrp="1"/>
          </p:cNvSpPr>
          <p:nvPr>
            <p:ph idx="1"/>
          </p:nvPr>
        </p:nvSpPr>
        <p:spPr/>
        <p:txBody>
          <a:bodyPr>
            <a:normAutofit lnSpcReduction="10000"/>
          </a:bodyPr>
          <a:lstStyle/>
          <a:p>
            <a:r>
              <a:rPr lang="en-GB" dirty="0"/>
              <a:t>Controlling for other factors:</a:t>
            </a:r>
          </a:p>
          <a:p>
            <a:pPr lvl="1"/>
            <a:r>
              <a:rPr lang="en-GB" dirty="0"/>
              <a:t>Indian and Caribbean women do not differ from White majority women in their labour force entry and exit probabilities;</a:t>
            </a:r>
          </a:p>
          <a:p>
            <a:pPr lvl="1"/>
            <a:r>
              <a:rPr lang="en-GB" dirty="0"/>
              <a:t>Pakistani and Bangladeshi women are less likely to enter and more likely to exit  labour market</a:t>
            </a:r>
          </a:p>
          <a:p>
            <a:pPr lvl="1"/>
            <a:r>
              <a:rPr lang="en-GB" dirty="0"/>
              <a:t>Black African women have higher entry rates. </a:t>
            </a:r>
          </a:p>
          <a:p>
            <a:pPr lvl="1"/>
            <a:r>
              <a:rPr lang="en-GB" dirty="0"/>
              <a:t>Pakistani and Bangladeshi women’s transitions are less sensitive to child-bearing</a:t>
            </a:r>
          </a:p>
          <a:p>
            <a:pPr lvl="1"/>
            <a:r>
              <a:rPr lang="en-GB" dirty="0"/>
              <a:t>Caribbean women's transitions less sensitive to partnership changes than other women’s</a:t>
            </a:r>
          </a:p>
          <a:p>
            <a:pPr lvl="1"/>
            <a:r>
              <a:rPr lang="en-GB" dirty="0"/>
              <a:t>Traditional gender role attitudes associated with lower entry and higher exit but don’t account for the above differences</a:t>
            </a:r>
          </a:p>
          <a:p>
            <a:endParaRPr lang="en-GB" dirty="0"/>
          </a:p>
        </p:txBody>
      </p:sp>
    </p:spTree>
    <p:extLst>
      <p:ext uri="{BB962C8B-B14F-4D97-AF65-F5344CB8AC3E}">
        <p14:creationId xmlns:p14="http://schemas.microsoft.com/office/powerpoint/2010/main" val="18779736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38015-8D4E-1DF6-5478-AA085B790BCD}"/>
              </a:ext>
            </a:extLst>
          </p:cNvPr>
          <p:cNvSpPr>
            <a:spLocks noGrp="1"/>
          </p:cNvSpPr>
          <p:nvPr>
            <p:ph type="title"/>
          </p:nvPr>
        </p:nvSpPr>
        <p:spPr/>
        <p:txBody>
          <a:bodyPr/>
          <a:lstStyle/>
          <a:p>
            <a:r>
              <a:rPr lang="en-GB" dirty="0"/>
              <a:t>3: Exploring occupational aspirations of boys and girls of different ethnic groups</a:t>
            </a:r>
          </a:p>
        </p:txBody>
      </p:sp>
      <p:sp>
        <p:nvSpPr>
          <p:cNvPr id="3" name="Content Placeholder 2">
            <a:extLst>
              <a:ext uri="{FF2B5EF4-FFF2-40B4-BE49-F238E27FC236}">
                <a16:creationId xmlns:a16="http://schemas.microsoft.com/office/drawing/2014/main" id="{385A02B2-2355-39D2-0C4E-92B891F62E1D}"/>
              </a:ext>
            </a:extLst>
          </p:cNvPr>
          <p:cNvSpPr>
            <a:spLocks noGrp="1"/>
          </p:cNvSpPr>
          <p:nvPr>
            <p:ph idx="1"/>
          </p:nvPr>
        </p:nvSpPr>
        <p:spPr/>
        <p:txBody>
          <a:bodyPr>
            <a:normAutofit/>
          </a:bodyPr>
          <a:lstStyle/>
          <a:p>
            <a:r>
              <a:rPr lang="en-GB" dirty="0"/>
              <a:t>Data: </a:t>
            </a:r>
            <a:r>
              <a:rPr lang="en-GB" i="1" dirty="0"/>
              <a:t>Millennium Cohort Study</a:t>
            </a:r>
          </a:p>
          <a:p>
            <a:r>
              <a:rPr lang="en-GB" dirty="0"/>
              <a:t>Looked at evolution of aspirations at ages 7, 11 and 14</a:t>
            </a:r>
          </a:p>
          <a:p>
            <a:r>
              <a:rPr lang="en-GB" dirty="0"/>
              <a:t>Used information from both parental interviews and children’s own questionnaires – repeat measures</a:t>
            </a:r>
          </a:p>
          <a:p>
            <a:r>
              <a:rPr lang="en-GB" dirty="0"/>
              <a:t>Matched in information on jobs aspired to from Labour Force Survey to give objective attributes of aspired-to jobs</a:t>
            </a:r>
          </a:p>
          <a:p>
            <a:r>
              <a:rPr lang="en-GB" dirty="0"/>
              <a:t>Assessed overall patterns by ethnic group and also assess the contribution of factors identified in the literature as affecting occupational choices </a:t>
            </a:r>
          </a:p>
          <a:p>
            <a:pPr lvl="1"/>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11984995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6B8C4-86E2-441A-59BC-6CCF635BA7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4A4DA4-E094-BA5E-0C0C-46760700F8C9}"/>
              </a:ext>
            </a:extLst>
          </p:cNvPr>
          <p:cNvSpPr>
            <a:spLocks noGrp="1"/>
          </p:cNvSpPr>
          <p:nvPr>
            <p:ph type="title"/>
          </p:nvPr>
        </p:nvSpPr>
        <p:spPr/>
        <p:txBody>
          <a:bodyPr/>
          <a:lstStyle/>
          <a:p>
            <a:r>
              <a:rPr lang="en-GB" dirty="0"/>
              <a:t>3: Advantages of data and approach </a:t>
            </a:r>
          </a:p>
        </p:txBody>
      </p:sp>
      <p:sp>
        <p:nvSpPr>
          <p:cNvPr id="3" name="Content Placeholder 2">
            <a:extLst>
              <a:ext uri="{FF2B5EF4-FFF2-40B4-BE49-F238E27FC236}">
                <a16:creationId xmlns:a16="http://schemas.microsoft.com/office/drawing/2014/main" id="{5D3C0992-3864-31DD-9C7C-C49E2C9493A0}"/>
              </a:ext>
            </a:extLst>
          </p:cNvPr>
          <p:cNvSpPr>
            <a:spLocks noGrp="1"/>
          </p:cNvSpPr>
          <p:nvPr>
            <p:ph idx="1"/>
          </p:nvPr>
        </p:nvSpPr>
        <p:spPr/>
        <p:txBody>
          <a:bodyPr>
            <a:normAutofit lnSpcReduction="10000"/>
          </a:bodyPr>
          <a:lstStyle/>
          <a:p>
            <a:r>
              <a:rPr lang="en-GB" dirty="0"/>
              <a:t>Use of repeat measures as children aged to address individual heterogeneity and look at patterns as children moved from young ages, where predominantly influenced by parents, to older, where more influenced by peers – and more ‘realistic’, using growth curve models</a:t>
            </a:r>
          </a:p>
          <a:p>
            <a:r>
              <a:rPr lang="en-GB" dirty="0"/>
              <a:t>Rich set of parental and individual covariates to control for</a:t>
            </a:r>
          </a:p>
          <a:p>
            <a:r>
              <a:rPr lang="en-GB" dirty="0"/>
              <a:t>Could assess how far occupational specialisation in adulthood may be related to occupational choices of children – perpetuation of niches or occupational (dis) advantage</a:t>
            </a:r>
          </a:p>
          <a:p>
            <a:r>
              <a:rPr lang="en-GB" dirty="0"/>
              <a:t>Occupational aspirations and their implications under-researched relative to educational aspirations</a:t>
            </a:r>
          </a:p>
          <a:p>
            <a:pPr lvl="1"/>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139157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206B2-B665-ECE4-9F3B-DE7B04E7B567}"/>
              </a:ext>
            </a:extLst>
          </p:cNvPr>
          <p:cNvSpPr>
            <a:spLocks noGrp="1"/>
          </p:cNvSpPr>
          <p:nvPr>
            <p:ph type="title"/>
          </p:nvPr>
        </p:nvSpPr>
        <p:spPr/>
        <p:txBody>
          <a:bodyPr>
            <a:normAutofit fontScale="90000"/>
          </a:bodyPr>
          <a:lstStyle/>
          <a:p>
            <a:r>
              <a:rPr lang="en-GB" dirty="0"/>
              <a:t>3a: Findings: Growth curve model of average wage in aspired occupation for boys, by ethnic group</a:t>
            </a:r>
          </a:p>
        </p:txBody>
      </p:sp>
      <p:pic>
        <p:nvPicPr>
          <p:cNvPr id="10" name="Content Placeholder 9">
            <a:extLst>
              <a:ext uri="{FF2B5EF4-FFF2-40B4-BE49-F238E27FC236}">
                <a16:creationId xmlns:a16="http://schemas.microsoft.com/office/drawing/2014/main" id="{C8559381-3918-1834-FD59-C448123CA3A8}"/>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838200" y="2446814"/>
            <a:ext cx="5181600" cy="3108960"/>
          </a:xfrm>
          <a:prstGeom prst="rect">
            <a:avLst/>
          </a:prstGeom>
          <a:noFill/>
          <a:ln>
            <a:noFill/>
          </a:ln>
        </p:spPr>
      </p:pic>
      <p:pic>
        <p:nvPicPr>
          <p:cNvPr id="11" name="Content Placeholder 10">
            <a:extLst>
              <a:ext uri="{FF2B5EF4-FFF2-40B4-BE49-F238E27FC236}">
                <a16:creationId xmlns:a16="http://schemas.microsoft.com/office/drawing/2014/main" id="{86B5737F-B001-DC59-2090-82C6EC75022D}"/>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172200" y="2446814"/>
            <a:ext cx="5181600" cy="3108960"/>
          </a:xfrm>
          <a:prstGeom prst="rect">
            <a:avLst/>
          </a:prstGeom>
          <a:noFill/>
          <a:ln>
            <a:noFill/>
          </a:ln>
        </p:spPr>
      </p:pic>
      <p:sp>
        <p:nvSpPr>
          <p:cNvPr id="12" name="TextBox 11">
            <a:extLst>
              <a:ext uri="{FF2B5EF4-FFF2-40B4-BE49-F238E27FC236}">
                <a16:creationId xmlns:a16="http://schemas.microsoft.com/office/drawing/2014/main" id="{4BD5FC1A-BEC2-358C-812F-030D592AD9F5}"/>
              </a:ext>
            </a:extLst>
          </p:cNvPr>
          <p:cNvSpPr txBox="1"/>
          <p:nvPr/>
        </p:nvSpPr>
        <p:spPr>
          <a:xfrm>
            <a:off x="986118" y="6122894"/>
            <a:ext cx="8399929" cy="369332"/>
          </a:xfrm>
          <a:prstGeom prst="rect">
            <a:avLst/>
          </a:prstGeom>
          <a:noFill/>
        </p:spPr>
        <p:txBody>
          <a:bodyPr wrap="square" rtlCol="0">
            <a:spAutoFit/>
          </a:bodyPr>
          <a:lstStyle/>
          <a:p>
            <a:r>
              <a:rPr lang="en-GB" dirty="0"/>
              <a:t>Source: Parsons and Platt 2025, Figure 2, using the Millennium Cohort Study</a:t>
            </a:r>
          </a:p>
        </p:txBody>
      </p:sp>
    </p:spTree>
    <p:extLst>
      <p:ext uri="{BB962C8B-B14F-4D97-AF65-F5344CB8AC3E}">
        <p14:creationId xmlns:p14="http://schemas.microsoft.com/office/powerpoint/2010/main" val="827674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E92CD-883D-75D3-9110-1FBE89AC2E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8911D0-D843-DF2F-1575-976D90C05F70}"/>
              </a:ext>
            </a:extLst>
          </p:cNvPr>
          <p:cNvSpPr>
            <a:spLocks noGrp="1"/>
          </p:cNvSpPr>
          <p:nvPr>
            <p:ph type="title"/>
          </p:nvPr>
        </p:nvSpPr>
        <p:spPr/>
        <p:txBody>
          <a:bodyPr>
            <a:normAutofit fontScale="90000"/>
          </a:bodyPr>
          <a:lstStyle/>
          <a:p>
            <a:r>
              <a:rPr lang="en-GB" dirty="0"/>
              <a:t>3b: Findings: Growth curve model of average wage in aspired occupation for girls, by ethnic group</a:t>
            </a:r>
          </a:p>
        </p:txBody>
      </p:sp>
      <p:pic>
        <p:nvPicPr>
          <p:cNvPr id="7" name="Content Placeholder 6">
            <a:extLst>
              <a:ext uri="{FF2B5EF4-FFF2-40B4-BE49-F238E27FC236}">
                <a16:creationId xmlns:a16="http://schemas.microsoft.com/office/drawing/2014/main" id="{318E01F9-812D-8065-EEBC-924D8064A724}"/>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838200" y="2446814"/>
            <a:ext cx="5181600" cy="3108960"/>
          </a:xfrm>
          <a:prstGeom prst="rect">
            <a:avLst/>
          </a:prstGeom>
          <a:noFill/>
          <a:ln>
            <a:noFill/>
          </a:ln>
        </p:spPr>
      </p:pic>
      <p:pic>
        <p:nvPicPr>
          <p:cNvPr id="8" name="Content Placeholder 7">
            <a:extLst>
              <a:ext uri="{FF2B5EF4-FFF2-40B4-BE49-F238E27FC236}">
                <a16:creationId xmlns:a16="http://schemas.microsoft.com/office/drawing/2014/main" id="{F4A0322C-0745-74D5-4958-1115BE94106C}"/>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172200" y="2446814"/>
            <a:ext cx="5181600" cy="3108960"/>
          </a:xfrm>
          <a:prstGeom prst="rect">
            <a:avLst/>
          </a:prstGeom>
          <a:noFill/>
          <a:ln>
            <a:noFill/>
          </a:ln>
        </p:spPr>
      </p:pic>
      <p:sp>
        <p:nvSpPr>
          <p:cNvPr id="9" name="TextBox 8">
            <a:extLst>
              <a:ext uri="{FF2B5EF4-FFF2-40B4-BE49-F238E27FC236}">
                <a16:creationId xmlns:a16="http://schemas.microsoft.com/office/drawing/2014/main" id="{2ED005DD-D832-893E-6E23-6309F40CDB2D}"/>
              </a:ext>
            </a:extLst>
          </p:cNvPr>
          <p:cNvSpPr txBox="1"/>
          <p:nvPr/>
        </p:nvSpPr>
        <p:spPr>
          <a:xfrm>
            <a:off x="986118" y="6122894"/>
            <a:ext cx="8399929" cy="369332"/>
          </a:xfrm>
          <a:prstGeom prst="rect">
            <a:avLst/>
          </a:prstGeom>
          <a:noFill/>
        </p:spPr>
        <p:txBody>
          <a:bodyPr wrap="square" rtlCol="0">
            <a:spAutoFit/>
          </a:bodyPr>
          <a:lstStyle/>
          <a:p>
            <a:r>
              <a:rPr lang="en-GB" dirty="0"/>
              <a:t>Source: Parsons and Platt 2025, Figure 2, using the Millennium Cohort Study</a:t>
            </a:r>
          </a:p>
        </p:txBody>
      </p:sp>
    </p:spTree>
    <p:extLst>
      <p:ext uri="{BB962C8B-B14F-4D97-AF65-F5344CB8AC3E}">
        <p14:creationId xmlns:p14="http://schemas.microsoft.com/office/powerpoint/2010/main" val="9929836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4CC4B-E868-FEBF-A626-2912661A3FF2}"/>
              </a:ext>
            </a:extLst>
          </p:cNvPr>
          <p:cNvSpPr>
            <a:spLocks noGrp="1"/>
          </p:cNvSpPr>
          <p:nvPr>
            <p:ph type="title"/>
          </p:nvPr>
        </p:nvSpPr>
        <p:spPr/>
        <p:txBody>
          <a:bodyPr/>
          <a:lstStyle/>
          <a:p>
            <a:r>
              <a:rPr lang="en-GB" dirty="0"/>
              <a:t>Conclusions</a:t>
            </a:r>
          </a:p>
        </p:txBody>
      </p:sp>
      <p:sp>
        <p:nvSpPr>
          <p:cNvPr id="5" name="Content Placeholder 4">
            <a:extLst>
              <a:ext uri="{FF2B5EF4-FFF2-40B4-BE49-F238E27FC236}">
                <a16:creationId xmlns:a16="http://schemas.microsoft.com/office/drawing/2014/main" id="{56E890D4-FA03-504C-702B-B5F10F3BC646}"/>
              </a:ext>
            </a:extLst>
          </p:cNvPr>
          <p:cNvSpPr>
            <a:spLocks noGrp="1"/>
          </p:cNvSpPr>
          <p:nvPr>
            <p:ph idx="1"/>
          </p:nvPr>
        </p:nvSpPr>
        <p:spPr/>
        <p:txBody>
          <a:bodyPr>
            <a:normAutofit fontScale="85000" lnSpcReduction="20000"/>
          </a:bodyPr>
          <a:lstStyle/>
          <a:p>
            <a:r>
              <a:rPr lang="en-GB" dirty="0"/>
              <a:t>Longitudinal data are rich resources: longitudinal studies in the UK offer more potential for exploring salient questions in ethnicity research than almost anywhere else</a:t>
            </a:r>
          </a:p>
          <a:p>
            <a:r>
              <a:rPr lang="en-GB" dirty="0"/>
              <a:t>Longitudinal research can address questions not otherwise answerable or shed fresh light on existing known regularities</a:t>
            </a:r>
          </a:p>
          <a:p>
            <a:r>
              <a:rPr lang="en-GB" dirty="0"/>
              <a:t>They can open up new areas and ways of thinking about the mechanisms and social processes</a:t>
            </a:r>
          </a:p>
          <a:p>
            <a:r>
              <a:rPr lang="en-GB" dirty="0"/>
              <a:t>But… longitudinal surveys costly to run, especially to retain sufficient sample sizes and high-quality ethnic minority samples / boosts add to the costs; they are often complicated to set up for analysis and using appropriate techniques and taking account of attrition can be challenging</a:t>
            </a:r>
          </a:p>
          <a:p>
            <a:r>
              <a:rPr lang="en-GB" dirty="0"/>
              <a:t>Developments in linked administrative data offer some possibilities here, but supplementation by survey data is always likely to be necessary </a:t>
            </a:r>
          </a:p>
        </p:txBody>
      </p:sp>
    </p:spTree>
    <p:extLst>
      <p:ext uri="{BB962C8B-B14F-4D97-AF65-F5344CB8AC3E}">
        <p14:creationId xmlns:p14="http://schemas.microsoft.com/office/powerpoint/2010/main" val="2356372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A7F29-6944-2BA3-0755-C843D3A2F5A6}"/>
              </a:ext>
            </a:extLst>
          </p:cNvPr>
          <p:cNvSpPr>
            <a:spLocks noGrp="1"/>
          </p:cNvSpPr>
          <p:nvPr>
            <p:ph type="title"/>
          </p:nvPr>
        </p:nvSpPr>
        <p:spPr/>
        <p:txBody>
          <a:bodyPr/>
          <a:lstStyle/>
          <a:p>
            <a:r>
              <a:rPr lang="en-GB" dirty="0"/>
              <a:t>The value of longitudinal data</a:t>
            </a:r>
          </a:p>
        </p:txBody>
      </p:sp>
      <p:sp>
        <p:nvSpPr>
          <p:cNvPr id="3" name="Content Placeholder 2">
            <a:extLst>
              <a:ext uri="{FF2B5EF4-FFF2-40B4-BE49-F238E27FC236}">
                <a16:creationId xmlns:a16="http://schemas.microsoft.com/office/drawing/2014/main" id="{9B3A6245-CE77-FE87-8FB9-682FA293612A}"/>
              </a:ext>
            </a:extLst>
          </p:cNvPr>
          <p:cNvSpPr>
            <a:spLocks noGrp="1"/>
          </p:cNvSpPr>
          <p:nvPr>
            <p:ph idx="1"/>
          </p:nvPr>
        </p:nvSpPr>
        <p:spPr/>
        <p:txBody>
          <a:bodyPr>
            <a:normAutofit lnSpcReduction="10000"/>
          </a:bodyPr>
          <a:lstStyle/>
          <a:p>
            <a:r>
              <a:rPr lang="en-GB" dirty="0"/>
              <a:t>Study (short-range) dynamics e.g. moves into and out of poverty</a:t>
            </a:r>
          </a:p>
          <a:p>
            <a:r>
              <a:rPr lang="en-GB" dirty="0"/>
              <a:t>Study long-range processes e.g. inter- and intra-generational mobility</a:t>
            </a:r>
          </a:p>
          <a:p>
            <a:r>
              <a:rPr lang="en-GB" dirty="0"/>
              <a:t>Study life course transitions e.g. from education to work</a:t>
            </a:r>
          </a:p>
          <a:p>
            <a:r>
              <a:rPr lang="en-GB" dirty="0"/>
              <a:t>Take account of earlier circumstances for later life outcomes – e.g. family circumstances in youth for mid- or later-life wellbeing </a:t>
            </a:r>
          </a:p>
          <a:p>
            <a:r>
              <a:rPr lang="en-GB" dirty="0"/>
              <a:t>Use temporal ordering to aid causal arguments e.g. of attitudes and behaviours</a:t>
            </a:r>
          </a:p>
          <a:p>
            <a:r>
              <a:rPr lang="en-GB" dirty="0"/>
              <a:t>Use for taking account of individual heterogeneity e.g. fixed effects models, random effects models</a:t>
            </a:r>
          </a:p>
        </p:txBody>
      </p:sp>
    </p:spTree>
    <p:extLst>
      <p:ext uri="{BB962C8B-B14F-4D97-AF65-F5344CB8AC3E}">
        <p14:creationId xmlns:p14="http://schemas.microsoft.com/office/powerpoint/2010/main" val="21378182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86F99-CF82-D724-37BD-C1E5439C5281}"/>
              </a:ext>
            </a:extLst>
          </p:cNvPr>
          <p:cNvSpPr>
            <a:spLocks noGrp="1"/>
          </p:cNvSpPr>
          <p:nvPr>
            <p:ph type="title"/>
          </p:nvPr>
        </p:nvSpPr>
        <p:spPr/>
        <p:txBody>
          <a:bodyPr/>
          <a:lstStyle/>
          <a:p>
            <a:r>
              <a:rPr lang="en-GB" dirty="0"/>
              <a:t>Data sources</a:t>
            </a:r>
          </a:p>
        </p:txBody>
      </p:sp>
      <p:sp>
        <p:nvSpPr>
          <p:cNvPr id="3" name="Content Placeholder 2">
            <a:extLst>
              <a:ext uri="{FF2B5EF4-FFF2-40B4-BE49-F238E27FC236}">
                <a16:creationId xmlns:a16="http://schemas.microsoft.com/office/drawing/2014/main" id="{3E695FAC-34C3-0A10-679C-2DFE6D6A6822}"/>
              </a:ext>
            </a:extLst>
          </p:cNvPr>
          <p:cNvSpPr>
            <a:spLocks noGrp="1"/>
          </p:cNvSpPr>
          <p:nvPr>
            <p:ph idx="1"/>
          </p:nvPr>
        </p:nvSpPr>
        <p:spPr/>
        <p:txBody>
          <a:bodyPr/>
          <a:lstStyle/>
          <a:p>
            <a:pPr marL="0" indent="0">
              <a:buNone/>
            </a:pPr>
            <a:r>
              <a:rPr lang="en-GB" dirty="0"/>
              <a:t>Learn more about</a:t>
            </a:r>
          </a:p>
          <a:p>
            <a:r>
              <a:rPr lang="en-GB" dirty="0"/>
              <a:t>Millennium Cohort Study: </a:t>
            </a:r>
            <a:r>
              <a:rPr lang="en-GB" dirty="0">
                <a:hlinkClick r:id="rId2"/>
              </a:rPr>
              <a:t>CLS | Millennium Cohort Study</a:t>
            </a:r>
            <a:endParaRPr lang="en-GB" dirty="0"/>
          </a:p>
          <a:p>
            <a:r>
              <a:rPr lang="en-GB" dirty="0"/>
              <a:t>Next Steps: </a:t>
            </a:r>
            <a:r>
              <a:rPr lang="en-GB" dirty="0">
                <a:hlinkClick r:id="rId3"/>
              </a:rPr>
              <a:t>CLS | Next Steps</a:t>
            </a:r>
            <a:endParaRPr lang="en-GB" dirty="0"/>
          </a:p>
          <a:p>
            <a:r>
              <a:rPr lang="en-GB" dirty="0"/>
              <a:t>Understanding Society: </a:t>
            </a:r>
            <a:r>
              <a:rPr lang="en-GB" dirty="0">
                <a:hlinkClick r:id="rId4"/>
              </a:rPr>
              <a:t>Understanding Society – The UK Household Longitudinal Study</a:t>
            </a:r>
            <a:endParaRPr lang="en-GB" dirty="0"/>
          </a:p>
          <a:p>
            <a:r>
              <a:rPr lang="en-GB" dirty="0"/>
              <a:t>ONS LS: </a:t>
            </a:r>
            <a:r>
              <a:rPr lang="en-GB" dirty="0">
                <a:hlinkClick r:id="rId5"/>
              </a:rPr>
              <a:t>ONS Longitudinal Study - Office for National Statistics</a:t>
            </a:r>
            <a:endParaRPr lang="en-GB" dirty="0"/>
          </a:p>
          <a:p>
            <a:endParaRPr lang="en-GB" dirty="0"/>
          </a:p>
        </p:txBody>
      </p:sp>
    </p:spTree>
    <p:extLst>
      <p:ext uri="{BB962C8B-B14F-4D97-AF65-F5344CB8AC3E}">
        <p14:creationId xmlns:p14="http://schemas.microsoft.com/office/powerpoint/2010/main" val="16047168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CE874-AFDE-ED1A-CAB7-0C68AF8F12F7}"/>
              </a:ext>
            </a:extLst>
          </p:cNvPr>
          <p:cNvSpPr>
            <a:spLocks noGrp="1"/>
          </p:cNvSpPr>
          <p:nvPr>
            <p:ph type="title"/>
          </p:nvPr>
        </p:nvSpPr>
        <p:spPr/>
        <p:txBody>
          <a:bodyPr/>
          <a:lstStyle/>
          <a:p>
            <a:r>
              <a:rPr lang="en-GB" dirty="0"/>
              <a:t>References: studies directly referred to in presentation </a:t>
            </a:r>
          </a:p>
        </p:txBody>
      </p:sp>
      <p:sp>
        <p:nvSpPr>
          <p:cNvPr id="3" name="Content Placeholder 2">
            <a:extLst>
              <a:ext uri="{FF2B5EF4-FFF2-40B4-BE49-F238E27FC236}">
                <a16:creationId xmlns:a16="http://schemas.microsoft.com/office/drawing/2014/main" id="{AB721207-63CA-D26F-CDE4-4B2E007C23B5}"/>
              </a:ext>
            </a:extLst>
          </p:cNvPr>
          <p:cNvSpPr>
            <a:spLocks noGrp="1"/>
          </p:cNvSpPr>
          <p:nvPr>
            <p:ph idx="1"/>
          </p:nvPr>
        </p:nvSpPr>
        <p:spPr>
          <a:xfrm>
            <a:off x="838200" y="1825624"/>
            <a:ext cx="10515600" cy="4555383"/>
          </a:xfrm>
        </p:spPr>
        <p:txBody>
          <a:bodyPr>
            <a:normAutofit fontScale="92500" lnSpcReduction="10000"/>
          </a:bodyPr>
          <a:lstStyle/>
          <a:p>
            <a:r>
              <a:rPr lang="en-GB" dirty="0" err="1"/>
              <a:t>Khoudja</a:t>
            </a:r>
            <a:r>
              <a:rPr lang="en-GB" dirty="0"/>
              <a:t>, Y and Platt, L. (2018). Labour market entries and exits of women from different origin countries in the UK. </a:t>
            </a:r>
            <a:r>
              <a:rPr lang="en-GB" i="1" dirty="0"/>
              <a:t>Social Science Research</a:t>
            </a:r>
            <a:r>
              <a:rPr lang="en-GB" dirty="0"/>
              <a:t>. 69: 1-18. </a:t>
            </a:r>
          </a:p>
          <a:p>
            <a:r>
              <a:rPr lang="en-GB" dirty="0"/>
              <a:t>Parsons, S. and Platt, L. (2025) Do occupational aspirations of children help to explain ethnic differences in labour market outcomes? Paper in progress, available on request.</a:t>
            </a:r>
          </a:p>
          <a:p>
            <a:r>
              <a:rPr lang="en-GB" dirty="0"/>
              <a:t>Platt, L. (2006) ‘Social insecurity: children and benefit dynamics. </a:t>
            </a:r>
            <a:r>
              <a:rPr lang="en-GB" i="1" dirty="0"/>
              <a:t>Journal of Social Policy</a:t>
            </a:r>
            <a:r>
              <a:rPr lang="en-GB" dirty="0"/>
              <a:t>, 35 (3): 391-410. </a:t>
            </a:r>
          </a:p>
          <a:p>
            <a:r>
              <a:rPr lang="en-GB" dirty="0"/>
              <a:t>Zuccotti, C.V. and Platt. L. (2023) The paradoxical role of social class background in the educational and labour market outcomes of the children of immigrants in the UK. </a:t>
            </a:r>
            <a:r>
              <a:rPr lang="en-GB" i="1" dirty="0"/>
              <a:t>British Journal of Sociology</a:t>
            </a:r>
            <a:r>
              <a:rPr lang="en-GB" dirty="0"/>
              <a:t>, 74(4): 733-754.</a:t>
            </a:r>
          </a:p>
          <a:p>
            <a:endParaRPr lang="en-GB" dirty="0"/>
          </a:p>
        </p:txBody>
      </p:sp>
    </p:spTree>
    <p:extLst>
      <p:ext uri="{BB962C8B-B14F-4D97-AF65-F5344CB8AC3E}">
        <p14:creationId xmlns:p14="http://schemas.microsoft.com/office/powerpoint/2010/main" val="2764265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A0846-E7F3-2BFB-2607-EFAF854B1B4F}"/>
              </a:ext>
            </a:extLst>
          </p:cNvPr>
          <p:cNvSpPr>
            <a:spLocks noGrp="1"/>
          </p:cNvSpPr>
          <p:nvPr>
            <p:ph type="title"/>
          </p:nvPr>
        </p:nvSpPr>
        <p:spPr/>
        <p:txBody>
          <a:bodyPr>
            <a:normAutofit fontScale="90000"/>
          </a:bodyPr>
          <a:lstStyle/>
          <a:p>
            <a:r>
              <a:rPr lang="en-GB" dirty="0"/>
              <a:t>Some questions best studied using longitudinal data are of specific interest for ethnicity research  </a:t>
            </a:r>
          </a:p>
        </p:txBody>
      </p:sp>
      <p:sp>
        <p:nvSpPr>
          <p:cNvPr id="3" name="Content Placeholder 2">
            <a:extLst>
              <a:ext uri="{FF2B5EF4-FFF2-40B4-BE49-F238E27FC236}">
                <a16:creationId xmlns:a16="http://schemas.microsoft.com/office/drawing/2014/main" id="{DEAD273C-FEE7-8343-89A3-5F00539DCAE7}"/>
              </a:ext>
            </a:extLst>
          </p:cNvPr>
          <p:cNvSpPr>
            <a:spLocks noGrp="1"/>
          </p:cNvSpPr>
          <p:nvPr>
            <p:ph idx="1"/>
          </p:nvPr>
        </p:nvSpPr>
        <p:spPr>
          <a:xfrm>
            <a:off x="838200" y="1729840"/>
            <a:ext cx="10515600" cy="4595750"/>
          </a:xfrm>
        </p:spPr>
        <p:txBody>
          <a:bodyPr>
            <a:normAutofit fontScale="70000" lnSpcReduction="20000"/>
          </a:bodyPr>
          <a:lstStyle/>
          <a:p>
            <a:pPr marL="0" indent="0">
              <a:buNone/>
            </a:pPr>
            <a:r>
              <a:rPr lang="en-GB" dirty="0"/>
              <a:t>For example: </a:t>
            </a:r>
          </a:p>
          <a:p>
            <a:r>
              <a:rPr lang="en-GB" dirty="0"/>
              <a:t>Does the experience of poverty (duration, moves in and out) show systematic differences by ethnic group?</a:t>
            </a:r>
          </a:p>
          <a:p>
            <a:pPr lvl="1"/>
            <a:r>
              <a:rPr lang="en-GB" dirty="0"/>
              <a:t>And can these help to explain cross-sectional poverty gaps?</a:t>
            </a:r>
          </a:p>
          <a:p>
            <a:r>
              <a:rPr lang="en-GB" dirty="0"/>
              <a:t>Are there differences in educational and occupational mobility across ethnic groups?</a:t>
            </a:r>
          </a:p>
          <a:p>
            <a:pPr lvl="1"/>
            <a:r>
              <a:rPr lang="en-GB" dirty="0"/>
              <a:t>And what is driving these e.g. aspirations, motivation, discrimination?</a:t>
            </a:r>
          </a:p>
          <a:p>
            <a:r>
              <a:rPr lang="en-GB" dirty="0"/>
              <a:t>Can differences in occupational aspirations help us to understand differences in labour market outcomes?</a:t>
            </a:r>
          </a:p>
          <a:p>
            <a:pPr lvl="1"/>
            <a:r>
              <a:rPr lang="en-GB" dirty="0"/>
              <a:t>And the differing influence of parents, peers and community? </a:t>
            </a:r>
          </a:p>
          <a:p>
            <a:r>
              <a:rPr lang="en-GB" dirty="0"/>
              <a:t>Do different ethnic groups have different employment chances and wages as they transition from education to work? </a:t>
            </a:r>
          </a:p>
          <a:p>
            <a:r>
              <a:rPr lang="en-GB" dirty="0"/>
              <a:t>Does early unemployment scarring help to explain ethnic employment gaps?</a:t>
            </a:r>
          </a:p>
          <a:p>
            <a:pPr lvl="1"/>
            <a:r>
              <a:rPr lang="en-GB" dirty="0"/>
              <a:t>And do differences in entries into and exits from labour force participation (and their triggers) help to explain cross-sectional differences in participation? </a:t>
            </a:r>
          </a:p>
          <a:p>
            <a:r>
              <a:rPr lang="en-GB" dirty="0"/>
              <a:t>Does the strength or nature of ethnic or national identity change over time?</a:t>
            </a:r>
          </a:p>
          <a:p>
            <a:pPr lvl="1"/>
            <a:r>
              <a:rPr lang="en-GB" dirty="0"/>
              <a:t>And do people change their identity as their socio-economic circumstances change?</a:t>
            </a:r>
          </a:p>
          <a:p>
            <a:endParaRPr lang="en-GB" dirty="0"/>
          </a:p>
          <a:p>
            <a:endParaRPr lang="en-GB" dirty="0"/>
          </a:p>
          <a:p>
            <a:endParaRPr lang="en-GB" dirty="0"/>
          </a:p>
        </p:txBody>
      </p:sp>
    </p:spTree>
    <p:extLst>
      <p:ext uri="{BB962C8B-B14F-4D97-AF65-F5344CB8AC3E}">
        <p14:creationId xmlns:p14="http://schemas.microsoft.com/office/powerpoint/2010/main" val="3979565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C5BE6-E663-B083-A7D8-879B74ABC202}"/>
              </a:ext>
            </a:extLst>
          </p:cNvPr>
          <p:cNvSpPr>
            <a:spLocks noGrp="1"/>
          </p:cNvSpPr>
          <p:nvPr>
            <p:ph type="title"/>
          </p:nvPr>
        </p:nvSpPr>
        <p:spPr/>
        <p:txBody>
          <a:bodyPr/>
          <a:lstStyle/>
          <a:p>
            <a:r>
              <a:rPr lang="en-GB" dirty="0"/>
              <a:t>But involves major data demands </a:t>
            </a:r>
          </a:p>
        </p:txBody>
      </p:sp>
      <p:sp>
        <p:nvSpPr>
          <p:cNvPr id="3" name="Content Placeholder 2">
            <a:extLst>
              <a:ext uri="{FF2B5EF4-FFF2-40B4-BE49-F238E27FC236}">
                <a16:creationId xmlns:a16="http://schemas.microsoft.com/office/drawing/2014/main" id="{66059193-32C0-BE2D-C12C-84C21AFF5E00}"/>
              </a:ext>
            </a:extLst>
          </p:cNvPr>
          <p:cNvSpPr>
            <a:spLocks noGrp="1"/>
          </p:cNvSpPr>
          <p:nvPr>
            <p:ph idx="1"/>
          </p:nvPr>
        </p:nvSpPr>
        <p:spPr/>
        <p:txBody>
          <a:bodyPr>
            <a:normAutofit/>
          </a:bodyPr>
          <a:lstStyle/>
          <a:p>
            <a:r>
              <a:rPr lang="en-GB" dirty="0"/>
              <a:t>Large overall samples or ethnic minority boosts – to ensure sufficient samples sizes for analysis</a:t>
            </a:r>
          </a:p>
          <a:p>
            <a:pPr lvl="1"/>
            <a:r>
              <a:rPr lang="en-GB" dirty="0"/>
              <a:t>Costly! </a:t>
            </a:r>
          </a:p>
          <a:p>
            <a:r>
              <a:rPr lang="en-GB" dirty="0"/>
              <a:t>Up to early 2000s – little available of such data</a:t>
            </a:r>
          </a:p>
          <a:p>
            <a:r>
              <a:rPr lang="en-GB" dirty="0"/>
              <a:t>Though occasional studies used e.g. specially accessed administrative data </a:t>
            </a:r>
            <a:r>
              <a:rPr lang="en-GB" sz="2400" i="1" dirty="0"/>
              <a:t>(before the push to link and make available administrative data for research)</a:t>
            </a:r>
          </a:p>
          <a:p>
            <a:pPr lvl="1"/>
            <a:r>
              <a:rPr lang="en-GB" dirty="0"/>
              <a:t>E.g. using housing benefit and council tax benefit data from a single (large) local authority to look at poverty dynamics, using benefit receipt as a proxy for poverty / low income (e.g. Platt 2006)</a:t>
            </a:r>
          </a:p>
        </p:txBody>
      </p:sp>
    </p:spTree>
    <p:extLst>
      <p:ext uri="{BB962C8B-B14F-4D97-AF65-F5344CB8AC3E}">
        <p14:creationId xmlns:p14="http://schemas.microsoft.com/office/powerpoint/2010/main" val="337413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8789E-B988-C07F-8AA6-7A1D39B8536A}"/>
              </a:ext>
            </a:extLst>
          </p:cNvPr>
          <p:cNvSpPr>
            <a:spLocks noGrp="1"/>
          </p:cNvSpPr>
          <p:nvPr>
            <p:ph type="title"/>
          </p:nvPr>
        </p:nvSpPr>
        <p:spPr/>
        <p:txBody>
          <a:bodyPr/>
          <a:lstStyle/>
          <a:p>
            <a:r>
              <a:rPr lang="en-GB" dirty="0"/>
              <a:t>Growth in longitudinal resources for ethnicity research in 21</a:t>
            </a:r>
            <a:r>
              <a:rPr lang="en-GB" baseline="30000" dirty="0"/>
              <a:t>st</a:t>
            </a:r>
            <a:r>
              <a:rPr lang="en-GB" dirty="0"/>
              <a:t> Century</a:t>
            </a:r>
          </a:p>
        </p:txBody>
      </p:sp>
      <p:sp>
        <p:nvSpPr>
          <p:cNvPr id="3" name="Content Placeholder 2">
            <a:extLst>
              <a:ext uri="{FF2B5EF4-FFF2-40B4-BE49-F238E27FC236}">
                <a16:creationId xmlns:a16="http://schemas.microsoft.com/office/drawing/2014/main" id="{D9C54061-8409-F58A-A654-22FF123DC2CF}"/>
              </a:ext>
            </a:extLst>
          </p:cNvPr>
          <p:cNvSpPr>
            <a:spLocks noGrp="1"/>
          </p:cNvSpPr>
          <p:nvPr>
            <p:ph idx="1"/>
          </p:nvPr>
        </p:nvSpPr>
        <p:spPr>
          <a:xfrm>
            <a:off x="838200" y="1749632"/>
            <a:ext cx="10515600" cy="4813464"/>
          </a:xfrm>
        </p:spPr>
        <p:txBody>
          <a:bodyPr>
            <a:normAutofit fontScale="70000" lnSpcReduction="20000"/>
          </a:bodyPr>
          <a:lstStyle/>
          <a:p>
            <a:r>
              <a:rPr lang="en-GB" dirty="0"/>
              <a:t>Millennium Cohort Study</a:t>
            </a:r>
          </a:p>
          <a:p>
            <a:pPr lvl="1"/>
            <a:r>
              <a:rPr lang="en-GB" dirty="0"/>
              <a:t>Sample of c. 19000 children born across UK from Sept 2000- Jan 2002</a:t>
            </a:r>
          </a:p>
          <a:p>
            <a:pPr lvl="1"/>
            <a:r>
              <a:rPr lang="en-GB" dirty="0"/>
              <a:t>Oversampled areas with relatively high proportions of lower income and ethnic minority families in England</a:t>
            </a:r>
          </a:p>
          <a:p>
            <a:pPr lvl="1"/>
            <a:r>
              <a:rPr lang="en-GB" dirty="0"/>
              <a:t>Surveys of parent/ child at ages: 9 months, 3 years, 5 years, 7 years, 11 years, 14 years, 17 years and 23 years old</a:t>
            </a:r>
          </a:p>
          <a:p>
            <a:r>
              <a:rPr lang="en-GB" dirty="0"/>
              <a:t>Next Steps</a:t>
            </a:r>
          </a:p>
          <a:p>
            <a:pPr lvl="1"/>
            <a:r>
              <a:rPr lang="en-GB" dirty="0"/>
              <a:t>Study of those in year 9 in England in 2004. Sampled from Schools</a:t>
            </a:r>
          </a:p>
          <a:p>
            <a:pPr lvl="1"/>
            <a:r>
              <a:rPr lang="en-GB" dirty="0"/>
              <a:t>Oversample of those from minority ethnic backgrounds </a:t>
            </a:r>
          </a:p>
          <a:p>
            <a:pPr lvl="1"/>
            <a:r>
              <a:rPr lang="en-GB" dirty="0"/>
              <a:t>Annual surveys from ages 13/14 -19/20 and then at ages 25 and 32</a:t>
            </a:r>
          </a:p>
          <a:p>
            <a:r>
              <a:rPr lang="en-GB" dirty="0"/>
              <a:t>Understanding Society </a:t>
            </a:r>
          </a:p>
          <a:p>
            <a:pPr lvl="1"/>
            <a:r>
              <a:rPr lang="en-GB" dirty="0"/>
              <a:t>Household Panel Survey started in 2009, and included an ethnic minority boost sample </a:t>
            </a:r>
          </a:p>
          <a:p>
            <a:pPr lvl="1"/>
            <a:r>
              <a:rPr lang="en-GB" dirty="0"/>
              <a:t>Annual surveys of study members and their households since 2009/10</a:t>
            </a:r>
          </a:p>
          <a:p>
            <a:pPr lvl="1"/>
            <a:r>
              <a:rPr lang="en-GB" dirty="0"/>
              <a:t>Additional boost of immigrants and ethnic minorities at Wave 6, and a further ethnic minority boost planned for wave 20</a:t>
            </a:r>
          </a:p>
          <a:p>
            <a:r>
              <a:rPr lang="en-GB" dirty="0"/>
              <a:t>Plus the ONS Longitudinal Study coming into its own for ethnicity research </a:t>
            </a:r>
          </a:p>
          <a:p>
            <a:pPr lvl="1"/>
            <a:r>
              <a:rPr lang="en-GB" dirty="0"/>
              <a:t>Linked 1% sample of Census population in 1971 followed at subsequent censuses and updated with those born / immigrating with the sample selection date (year – month) of birth.  </a:t>
            </a:r>
          </a:p>
          <a:p>
            <a:pPr lvl="1"/>
            <a:r>
              <a:rPr lang="en-GB" dirty="0"/>
              <a:t>Ethnic group first collected in 1991 census and categories expanded in 2001</a:t>
            </a:r>
          </a:p>
        </p:txBody>
      </p:sp>
    </p:spTree>
    <p:extLst>
      <p:ext uri="{BB962C8B-B14F-4D97-AF65-F5344CB8AC3E}">
        <p14:creationId xmlns:p14="http://schemas.microsoft.com/office/powerpoint/2010/main" val="558975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1C71D-E21B-37EC-9CA1-155692534CCB}"/>
              </a:ext>
            </a:extLst>
          </p:cNvPr>
          <p:cNvSpPr>
            <a:spLocks noGrp="1"/>
          </p:cNvSpPr>
          <p:nvPr>
            <p:ph type="title"/>
          </p:nvPr>
        </p:nvSpPr>
        <p:spPr/>
        <p:txBody>
          <a:bodyPr>
            <a:normAutofit/>
          </a:bodyPr>
          <a:lstStyle/>
          <a:p>
            <a:r>
              <a:rPr lang="en-GB" dirty="0"/>
              <a:t>Some examples of my research using longitudinal data</a:t>
            </a:r>
          </a:p>
        </p:txBody>
      </p:sp>
      <p:sp>
        <p:nvSpPr>
          <p:cNvPr id="3" name="Content Placeholder 2">
            <a:extLst>
              <a:ext uri="{FF2B5EF4-FFF2-40B4-BE49-F238E27FC236}">
                <a16:creationId xmlns:a16="http://schemas.microsoft.com/office/drawing/2014/main" id="{31B1AD8C-BDCC-BD22-6824-95743BF608B1}"/>
              </a:ext>
            </a:extLst>
          </p:cNvPr>
          <p:cNvSpPr>
            <a:spLocks noGrp="1"/>
          </p:cNvSpPr>
          <p:nvPr>
            <p:ph idx="1"/>
          </p:nvPr>
        </p:nvSpPr>
        <p:spPr/>
        <p:txBody>
          <a:bodyPr>
            <a:normAutofit/>
          </a:bodyPr>
          <a:lstStyle/>
          <a:p>
            <a:pPr marL="514350" indent="-514350">
              <a:buFont typeface="+mj-lt"/>
              <a:buAutoNum type="arabicPeriod"/>
            </a:pPr>
            <a:r>
              <a:rPr lang="en-GB" dirty="0"/>
              <a:t>Investigating social mobility across ethnic groups in the UK from 1971-2011, with a specific focus on to what extent differences are explained by educational attainment</a:t>
            </a:r>
          </a:p>
          <a:p>
            <a:pPr marL="514350" indent="-514350">
              <a:buFont typeface="+mj-lt"/>
              <a:buAutoNum type="arabicPeriod"/>
            </a:pPr>
            <a:r>
              <a:rPr lang="en-GB" dirty="0"/>
              <a:t>Examining patterns of labour market exit and entry among women of different ethnic origins, and to what extent these are shaped by gender role attitudes and changing economic circumstances</a:t>
            </a:r>
          </a:p>
          <a:p>
            <a:pPr marL="514350" indent="-514350">
              <a:buFont typeface="+mj-lt"/>
              <a:buAutoNum type="arabicPeriod"/>
            </a:pPr>
            <a:r>
              <a:rPr lang="en-GB" dirty="0"/>
              <a:t>Exploring occupational aspirations among boys and girls of different ethnic groups and how they evolve over time</a:t>
            </a:r>
          </a:p>
        </p:txBody>
      </p:sp>
    </p:spTree>
    <p:extLst>
      <p:ext uri="{BB962C8B-B14F-4D97-AF65-F5344CB8AC3E}">
        <p14:creationId xmlns:p14="http://schemas.microsoft.com/office/powerpoint/2010/main" val="417424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7D9A5-D634-0ADB-E008-20ED9C9EC455}"/>
              </a:ext>
            </a:extLst>
          </p:cNvPr>
          <p:cNvSpPr>
            <a:spLocks noGrp="1"/>
          </p:cNvSpPr>
          <p:nvPr>
            <p:ph type="title"/>
          </p:nvPr>
        </p:nvSpPr>
        <p:spPr/>
        <p:txBody>
          <a:bodyPr/>
          <a:lstStyle/>
          <a:p>
            <a:r>
              <a:rPr lang="en-GB" dirty="0"/>
              <a:t>1. Investigating social mobility across ethnic groups</a:t>
            </a:r>
          </a:p>
        </p:txBody>
      </p:sp>
      <p:sp>
        <p:nvSpPr>
          <p:cNvPr id="3" name="Content Placeholder 2">
            <a:extLst>
              <a:ext uri="{FF2B5EF4-FFF2-40B4-BE49-F238E27FC236}">
                <a16:creationId xmlns:a16="http://schemas.microsoft.com/office/drawing/2014/main" id="{5264393E-2DAF-CBB5-0256-1EBC735D7592}"/>
              </a:ext>
            </a:extLst>
          </p:cNvPr>
          <p:cNvSpPr>
            <a:spLocks noGrp="1"/>
          </p:cNvSpPr>
          <p:nvPr>
            <p:ph idx="1"/>
          </p:nvPr>
        </p:nvSpPr>
        <p:spPr>
          <a:xfrm>
            <a:off x="838200" y="1825625"/>
            <a:ext cx="10515600" cy="4667250"/>
          </a:xfrm>
        </p:spPr>
        <p:txBody>
          <a:bodyPr>
            <a:normAutofit/>
          </a:bodyPr>
          <a:lstStyle/>
          <a:p>
            <a:r>
              <a:rPr lang="en-GB" dirty="0"/>
              <a:t>Data: ONS Longitudinal Study</a:t>
            </a:r>
          </a:p>
          <a:p>
            <a:r>
              <a:rPr lang="en-GB" dirty="0"/>
              <a:t>Studies conducted with outcomes investigated in 1991, 2001 and 2011 </a:t>
            </a:r>
            <a:r>
              <a:rPr lang="en-GB" sz="2400" dirty="0">
                <a:solidFill>
                  <a:schemeClr val="bg2">
                    <a:lumMod val="50000"/>
                  </a:schemeClr>
                </a:solidFill>
              </a:rPr>
              <a:t>(Platt 2005, 2007; Zuccotti and Platt 2023)</a:t>
            </a:r>
          </a:p>
          <a:p>
            <a:r>
              <a:rPr lang="en-GB" dirty="0"/>
              <a:t>Examine both educational mobility (i.e. from different class backgrounds) across groups; and </a:t>
            </a:r>
          </a:p>
          <a:p>
            <a:r>
              <a:rPr lang="en-GB" dirty="0"/>
              <a:t>How far labour market and occupational mobility (i.e. from different class backgrounds) differed across groups, for men and women, and at different levels of education</a:t>
            </a:r>
          </a:p>
        </p:txBody>
      </p:sp>
    </p:spTree>
    <p:extLst>
      <p:ext uri="{BB962C8B-B14F-4D97-AF65-F5344CB8AC3E}">
        <p14:creationId xmlns:p14="http://schemas.microsoft.com/office/powerpoint/2010/main" val="664015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272EC-6BC3-15C5-1BA4-F082A623D3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399BD5-A813-7F6C-471B-4DB1497D52AA}"/>
              </a:ext>
            </a:extLst>
          </p:cNvPr>
          <p:cNvSpPr>
            <a:spLocks noGrp="1"/>
          </p:cNvSpPr>
          <p:nvPr>
            <p:ph type="title"/>
          </p:nvPr>
        </p:nvSpPr>
        <p:spPr/>
        <p:txBody>
          <a:bodyPr/>
          <a:lstStyle/>
          <a:p>
            <a:r>
              <a:rPr lang="en-GB" dirty="0"/>
              <a:t>1. Advantages of data and approach</a:t>
            </a:r>
          </a:p>
        </p:txBody>
      </p:sp>
      <p:sp>
        <p:nvSpPr>
          <p:cNvPr id="3" name="Content Placeholder 2">
            <a:extLst>
              <a:ext uri="{FF2B5EF4-FFF2-40B4-BE49-F238E27FC236}">
                <a16:creationId xmlns:a16="http://schemas.microsoft.com/office/drawing/2014/main" id="{FDAB2790-EACC-3910-00B9-AADBBCF5686C}"/>
              </a:ext>
            </a:extLst>
          </p:cNvPr>
          <p:cNvSpPr>
            <a:spLocks noGrp="1"/>
          </p:cNvSpPr>
          <p:nvPr>
            <p:ph idx="1"/>
          </p:nvPr>
        </p:nvSpPr>
        <p:spPr>
          <a:xfrm>
            <a:off x="838200" y="1825625"/>
            <a:ext cx="10515600" cy="4667250"/>
          </a:xfrm>
        </p:spPr>
        <p:txBody>
          <a:bodyPr>
            <a:normAutofit/>
          </a:bodyPr>
          <a:lstStyle/>
          <a:p>
            <a:r>
              <a:rPr lang="en-GB" dirty="0"/>
              <a:t>Prospective measure of mobility due to using ONS LS, important for those of migrant origins; </a:t>
            </a:r>
          </a:p>
          <a:p>
            <a:r>
              <a:rPr lang="en-GB" dirty="0"/>
              <a:t>Possible to explore labour market outcomes for different groups, and for more groups over added decades; </a:t>
            </a:r>
          </a:p>
          <a:p>
            <a:r>
              <a:rPr lang="en-GB" dirty="0"/>
              <a:t>Revealed the distinctiveness of the UK (England and Wales) case, especially by comparison with other European countries  </a:t>
            </a:r>
          </a:p>
          <a:p>
            <a:r>
              <a:rPr lang="en-GB" dirty="0"/>
              <a:t>Social mobility inherently a long-span question so decadal sweeps an advantage rather than a problem for this analysis </a:t>
            </a:r>
          </a:p>
        </p:txBody>
      </p:sp>
    </p:spTree>
    <p:extLst>
      <p:ext uri="{BB962C8B-B14F-4D97-AF65-F5344CB8AC3E}">
        <p14:creationId xmlns:p14="http://schemas.microsoft.com/office/powerpoint/2010/main" val="2878828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ADB35-D5AF-ED01-E223-E3175D193E52}"/>
              </a:ext>
            </a:extLst>
          </p:cNvPr>
          <p:cNvSpPr>
            <a:spLocks noGrp="1"/>
          </p:cNvSpPr>
          <p:nvPr>
            <p:ph type="title"/>
          </p:nvPr>
        </p:nvSpPr>
        <p:spPr/>
        <p:txBody>
          <a:bodyPr>
            <a:noAutofit/>
          </a:bodyPr>
          <a:lstStyle/>
          <a:p>
            <a:r>
              <a:rPr lang="en-GB" sz="3200" dirty="0"/>
              <a:t>1a: Findings: The relationship between class background and educational outcomes across ethnic groups, men and women</a:t>
            </a:r>
          </a:p>
        </p:txBody>
      </p:sp>
      <p:graphicFrame>
        <p:nvGraphicFramePr>
          <p:cNvPr id="4" name="Content Placeholder 3">
            <a:extLst>
              <a:ext uri="{FF2B5EF4-FFF2-40B4-BE49-F238E27FC236}">
                <a16:creationId xmlns:a16="http://schemas.microsoft.com/office/drawing/2014/main" id="{428E6421-58EA-4849-8D59-D760025F84B8}"/>
              </a:ext>
            </a:extLst>
          </p:cNvPr>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F2F13788-14CD-7F9D-AE59-BA76595E1F23}"/>
              </a:ext>
            </a:extLst>
          </p:cNvPr>
          <p:cNvSpPr txBox="1"/>
          <p:nvPr/>
        </p:nvSpPr>
        <p:spPr>
          <a:xfrm>
            <a:off x="838200" y="6169709"/>
            <a:ext cx="10382250" cy="338554"/>
          </a:xfrm>
          <a:prstGeom prst="rect">
            <a:avLst/>
          </a:prstGeom>
          <a:noFill/>
        </p:spPr>
        <p:txBody>
          <a:bodyPr wrap="square" rtlCol="0">
            <a:spAutoFit/>
          </a:bodyPr>
          <a:lstStyle/>
          <a:p>
            <a:r>
              <a:rPr lang="en-GB" sz="1600" dirty="0"/>
              <a:t>Source: Zuccotti  and Platt 2023, Figure 2, predictions from model controlling for other background characteristics</a:t>
            </a:r>
          </a:p>
        </p:txBody>
      </p:sp>
    </p:spTree>
    <p:extLst>
      <p:ext uri="{BB962C8B-B14F-4D97-AF65-F5344CB8AC3E}">
        <p14:creationId xmlns:p14="http://schemas.microsoft.com/office/powerpoint/2010/main" val="12993697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C8EFA6C1EBFD4B936F0F2EBE1AA9C8" ma:contentTypeVersion="20" ma:contentTypeDescription="Create a new document." ma:contentTypeScope="" ma:versionID="e9c22bd0517154646bab781ff2a701b1">
  <xsd:schema xmlns:xsd="http://www.w3.org/2001/XMLSchema" xmlns:xs="http://www.w3.org/2001/XMLSchema" xmlns:p="http://schemas.microsoft.com/office/2006/metadata/properties" xmlns:ns1="http://schemas.microsoft.com/sharepoint/v3" xmlns:ns2="08ae39de-3828-4cc0-932a-325af8f56847" xmlns:ns3="b0981e6f-52f3-40ac-b3a5-7f76cc7539d2" targetNamespace="http://schemas.microsoft.com/office/2006/metadata/properties" ma:root="true" ma:fieldsID="517fb9d802daee9a235bcbc0157e22a7" ns1:_="" ns2:_="" ns3:_="">
    <xsd:import namespace="http://schemas.microsoft.com/sharepoint/v3"/>
    <xsd:import namespace="08ae39de-3828-4cc0-932a-325af8f56847"/>
    <xsd:import namespace="b0981e6f-52f3-40ac-b3a5-7f76cc7539d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8ae39de-3828-4cc0-932a-325af8f568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bf2f534-9c3d-494b-83fb-768e807180c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0981e6f-52f3-40ac-b3a5-7f76cc7539d2"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e9fef9c-b668-4da6-8590-81b5de9e0a58}" ma:internalName="TaxCatchAll" ma:showField="CatchAllData" ma:web="b0981e6f-52f3-40ac-b3a5-7f76cc7539d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b0981e6f-52f3-40ac-b3a5-7f76cc7539d2" xsi:nil="true"/>
    <_ip_UnifiedCompliancePolicyProperties xmlns="http://schemas.microsoft.com/sharepoint/v3" xsi:nil="true"/>
    <lcf76f155ced4ddcb4097134ff3c332f xmlns="08ae39de-3828-4cc0-932a-325af8f56847">
      <Terms xmlns="http://schemas.microsoft.com/office/infopath/2007/PartnerControls"/>
    </lcf76f155ced4ddcb4097134ff3c332f>
    <SharedWithUsers xmlns="b0981e6f-52f3-40ac-b3a5-7f76cc7539d2">
      <UserInfo>
        <DisplayName/>
        <AccountId xsi:nil="true"/>
        <AccountType/>
      </UserInfo>
    </SharedWithUsers>
  </documentManagement>
</p:properties>
</file>

<file path=customXml/itemProps1.xml><?xml version="1.0" encoding="utf-8"?>
<ds:datastoreItem xmlns:ds="http://schemas.openxmlformats.org/officeDocument/2006/customXml" ds:itemID="{E347CABC-E8EF-46BA-8D20-A90416CDB44F}"/>
</file>

<file path=customXml/itemProps2.xml><?xml version="1.0" encoding="utf-8"?>
<ds:datastoreItem xmlns:ds="http://schemas.openxmlformats.org/officeDocument/2006/customXml" ds:itemID="{C8AE765F-D40A-4800-94D8-AC14FC25F62F}"/>
</file>

<file path=customXml/itemProps3.xml><?xml version="1.0" encoding="utf-8"?>
<ds:datastoreItem xmlns:ds="http://schemas.openxmlformats.org/officeDocument/2006/customXml" ds:itemID="{EDEF2637-8E12-4B89-8A93-1462D2FF7657}"/>
</file>

<file path=docProps/app.xml><?xml version="1.0" encoding="utf-8"?>
<Properties xmlns="http://schemas.openxmlformats.org/officeDocument/2006/extended-properties" xmlns:vt="http://schemas.openxmlformats.org/officeDocument/2006/docPropsVTypes">
  <TotalTime>4064</TotalTime>
  <Words>1859</Words>
  <Application>Microsoft Office PowerPoint</Application>
  <PresentationFormat>Widescreen</PresentationFormat>
  <Paragraphs>124</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Aptos</vt:lpstr>
      <vt:lpstr>Aptos Display</vt:lpstr>
      <vt:lpstr>Arial</vt:lpstr>
      <vt:lpstr>Office Theme</vt:lpstr>
      <vt:lpstr>Using longitudinal data to study ethnicity: opportunities and examples</vt:lpstr>
      <vt:lpstr>The value of longitudinal data</vt:lpstr>
      <vt:lpstr>Some questions best studied using longitudinal data are of specific interest for ethnicity research  </vt:lpstr>
      <vt:lpstr>But involves major data demands </vt:lpstr>
      <vt:lpstr>Growth in longitudinal resources for ethnicity research in 21st Century</vt:lpstr>
      <vt:lpstr>Some examples of my research using longitudinal data</vt:lpstr>
      <vt:lpstr>1. Investigating social mobility across ethnic groups</vt:lpstr>
      <vt:lpstr>1. Advantages of data and approach</vt:lpstr>
      <vt:lpstr>1a: Findings: The relationship between class background and educational outcomes across ethnic groups, men and women</vt:lpstr>
      <vt:lpstr>1b: Predicted abour market outcomes by educational level, controlling for social class background: men</vt:lpstr>
      <vt:lpstr>1c: Predicted labour market outcomes by educational level, controlling for social class background: women</vt:lpstr>
      <vt:lpstr>2. Examining patterns of labour market exit and entry among women of different ethnic origins,</vt:lpstr>
      <vt:lpstr>2. Advantages of data and approach</vt:lpstr>
      <vt:lpstr>2: Findings</vt:lpstr>
      <vt:lpstr>3: Exploring occupational aspirations of boys and girls of different ethnic groups</vt:lpstr>
      <vt:lpstr>3: Advantages of data and approach </vt:lpstr>
      <vt:lpstr>3a: Findings: Growth curve model of average wage in aspired occupation for boys, by ethnic group</vt:lpstr>
      <vt:lpstr>3b: Findings: Growth curve model of average wage in aspired occupation for girls, by ethnic group</vt:lpstr>
      <vt:lpstr>Conclusions</vt:lpstr>
      <vt:lpstr>Data sources</vt:lpstr>
      <vt:lpstr>References: studies directly referred to in presentation </vt:lpstr>
    </vt:vector>
  </TitlesOfParts>
  <Company>LSE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Lucinda Platt</dc:creator>
  <cp:lastModifiedBy>Lucinda Platt</cp:lastModifiedBy>
  <cp:revision>1</cp:revision>
  <dcterms:created xsi:type="dcterms:W3CDTF">2025-09-11T16:30:03Z</dcterms:created>
  <dcterms:modified xsi:type="dcterms:W3CDTF">2025-09-14T15:30:47Z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0x010100E2C8EFA6C1EBFD4B936F0F2EBE1AA9C8</vt:lpwstr>
  </property>
  <property fmtid="{D5CDD505-2E9C-101B-9397-08002B2CF9AE}" pid="4" name="MediaServiceImageTags">
    <vt:lpwstr/>
  </property>
</Properties>
</file>