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4"/>
  </p:sldMasterIdLst>
  <p:notesMasterIdLst>
    <p:notesMasterId r:id="rId24"/>
  </p:notesMasterIdLst>
  <p:sldIdLst>
    <p:sldId id="257" r:id="rId5"/>
    <p:sldId id="572" r:id="rId6"/>
    <p:sldId id="618" r:id="rId7"/>
    <p:sldId id="612" r:id="rId8"/>
    <p:sldId id="316" r:id="rId9"/>
    <p:sldId id="622" r:id="rId10"/>
    <p:sldId id="623" r:id="rId11"/>
    <p:sldId id="624" r:id="rId12"/>
    <p:sldId id="616" r:id="rId13"/>
    <p:sldId id="574" r:id="rId14"/>
    <p:sldId id="598" r:id="rId15"/>
    <p:sldId id="599" r:id="rId16"/>
    <p:sldId id="604" r:id="rId17"/>
    <p:sldId id="626" r:id="rId18"/>
    <p:sldId id="625" r:id="rId19"/>
    <p:sldId id="595" r:id="rId20"/>
    <p:sldId id="629" r:id="rId21"/>
    <p:sldId id="628" r:id="rId22"/>
    <p:sldId id="630" r:id="rId23"/>
  </p:sldIdLst>
  <p:sldSz cx="12192000" cy="6858000"/>
  <p:notesSz cx="6858000" cy="9144000"/>
  <p:embeddedFontLst>
    <p:embeddedFont>
      <p:font typeface="Aptos" panose="020B0004020202020204" pitchFamily="34" charset="0"/>
      <p:regular r:id="rId25"/>
      <p:bold r:id="rId26"/>
      <p:italic r:id="rId27"/>
      <p:boldItalic r:id="rId28"/>
    </p:embeddedFont>
    <p:embeddedFont>
      <p:font typeface="Calibri" panose="020F0502020204030204" pitchFamily="34" charset="0"/>
      <p:regular r:id="rId29"/>
      <p:bold r:id="rId30"/>
      <p:italic r:id="rId31"/>
      <p:boldItalic r:id="rId32"/>
    </p:embeddedFont>
    <p:embeddedFont>
      <p:font typeface="Calibri Light" panose="020F0302020204030204" pitchFamily="34" charset="0"/>
      <p:regular r:id="rId33"/>
      <p:italic r:id="rId34"/>
    </p:embeddedFont>
    <p:embeddedFont>
      <p:font typeface="Franklin Gothic Book" panose="020B0503020102020204" pitchFamily="34" charset="0"/>
      <p:regular r:id="rId35"/>
      <p:italic r:id="rId36"/>
    </p:embeddedFont>
    <p:embeddedFont>
      <p:font typeface="Georgia" panose="02040502050405020303" pitchFamily="18" charset="0"/>
      <p:regular r:id="rId37"/>
      <p:bold r:id="rId38"/>
      <p:italic r:id="rId39"/>
      <p:boldItalic r:id="rId40"/>
    </p:embeddedFont>
    <p:embeddedFont>
      <p:font typeface="Lato" panose="020F0502020204030203" pitchFamily="34" charset="0"/>
      <p:regular r:id="rId41"/>
      <p:bold r:id="rId42"/>
      <p:italic r:id="rId43"/>
      <p:boldItalic r:id="rId4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C22FE81-BB28-E436-FEBA-1101E27879ED}" name="Eleanor Collard - ESRC UKRI" initials="ECEU" userId="S::Eleanor.Collard@esrc.ukri.org::a1ae26a8-175d-4c4c-93ab-f3233fd607f2"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Shayda Kashef - UKRI" initials="SK-U" lastIdx="5" clrIdx="0">
    <p:extLst>
      <p:ext uri="{19B8F6BF-5375-455C-9EA6-DF929625EA0E}">
        <p15:presenceInfo xmlns:p15="http://schemas.microsoft.com/office/powerpoint/2012/main" userId="S::Shayda.Kashef@ukri.org::caddc552-aa63-4c61-85ee-800b539969aa" providerId="AD"/>
      </p:ext>
    </p:extLst>
  </p:cmAuthor>
  <p:cmAuthor id="2" name="Elizabeth Waind - UKRI" initials="EW-U" lastIdx="15" clrIdx="1">
    <p:extLst>
      <p:ext uri="{19B8F6BF-5375-455C-9EA6-DF929625EA0E}">
        <p15:presenceInfo xmlns:p15="http://schemas.microsoft.com/office/powerpoint/2012/main" userId="S::Elizabeth.Waind@ukri.org::2dd808f1-aef3-4dae-a9c3-eb7aac0a6c0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1D3CB"/>
    <a:srgbClr val="6BBBAE"/>
    <a:srgbClr val="4FAB9C"/>
    <a:srgbClr val="428E81"/>
    <a:srgbClr val="F07314"/>
    <a:srgbClr val="E6E6E6"/>
    <a:srgbClr val="FF9900"/>
    <a:srgbClr val="52AE9F"/>
    <a:srgbClr val="489A8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728538A-5362-4447-96D1-6F3133F44744}" v="144" dt="2025-09-11T18:10:46.30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204" autoAdjust="0"/>
    <p:restoredTop sz="74393" autoAdjust="0"/>
  </p:normalViewPr>
  <p:slideViewPr>
    <p:cSldViewPr snapToGrid="0">
      <p:cViewPr varScale="1">
        <p:scale>
          <a:sx n="72" d="100"/>
          <a:sy n="72" d="100"/>
        </p:scale>
        <p:origin x="1094" y="72"/>
      </p:cViewPr>
      <p:guideLst/>
    </p:cSldViewPr>
  </p:slideViewPr>
  <p:outlineViewPr>
    <p:cViewPr>
      <p:scale>
        <a:sx n="33" d="100"/>
        <a:sy n="33" d="100"/>
      </p:scale>
      <p:origin x="0" y="0"/>
    </p:cViewPr>
  </p:outlineViewPr>
  <p:notesTextViewPr>
    <p:cViewPr>
      <p:scale>
        <a:sx n="200" d="100"/>
        <a:sy n="200" d="100"/>
      </p:scale>
      <p:origin x="0" y="0"/>
    </p:cViewPr>
  </p:notesTextViewPr>
  <p:sorterViewPr>
    <p:cViewPr>
      <p:scale>
        <a:sx n="100" d="100"/>
        <a:sy n="100" d="100"/>
      </p:scale>
      <p:origin x="0" y="-274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2.fntdata"/><Relationship Id="rId39" Type="http://schemas.openxmlformats.org/officeDocument/2006/relationships/font" Target="fonts/font15.fntdata"/><Relationship Id="rId21" Type="http://schemas.openxmlformats.org/officeDocument/2006/relationships/slide" Target="slides/slide17.xml"/><Relationship Id="rId34" Type="http://schemas.openxmlformats.org/officeDocument/2006/relationships/font" Target="fonts/font10.fntdata"/><Relationship Id="rId42" Type="http://schemas.openxmlformats.org/officeDocument/2006/relationships/font" Target="fonts/font18.fntdata"/><Relationship Id="rId47" Type="http://schemas.openxmlformats.org/officeDocument/2006/relationships/viewProps" Target="viewProps.xml"/><Relationship Id="rId50" Type="http://schemas.microsoft.com/office/2016/11/relationships/changesInfo" Target="changesInfos/changesInfo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font" Target="fonts/font5.fntdata"/><Relationship Id="rId11" Type="http://schemas.openxmlformats.org/officeDocument/2006/relationships/slide" Target="slides/slide7.xml"/><Relationship Id="rId24" Type="http://schemas.openxmlformats.org/officeDocument/2006/relationships/notesMaster" Target="notesMasters/notesMaster1.xml"/><Relationship Id="rId32" Type="http://schemas.openxmlformats.org/officeDocument/2006/relationships/font" Target="fonts/font8.fntdata"/><Relationship Id="rId37" Type="http://schemas.openxmlformats.org/officeDocument/2006/relationships/font" Target="fonts/font13.fntdata"/><Relationship Id="rId40" Type="http://schemas.openxmlformats.org/officeDocument/2006/relationships/font" Target="fonts/font16.fntdata"/><Relationship Id="rId45" Type="http://schemas.openxmlformats.org/officeDocument/2006/relationships/commentAuthors" Target="commen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font" Target="fonts/font4.fntdata"/><Relationship Id="rId36" Type="http://schemas.openxmlformats.org/officeDocument/2006/relationships/font" Target="fonts/font12.fntdata"/><Relationship Id="rId49"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7.fntdata"/><Relationship Id="rId44" Type="http://schemas.openxmlformats.org/officeDocument/2006/relationships/font" Target="fonts/font20.fntdata"/><Relationship Id="rId52"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font" Target="fonts/font11.fntdata"/><Relationship Id="rId43" Type="http://schemas.openxmlformats.org/officeDocument/2006/relationships/font" Target="fonts/font19.fntdata"/><Relationship Id="rId48" Type="http://schemas.openxmlformats.org/officeDocument/2006/relationships/theme" Target="theme/theme1.xml"/><Relationship Id="rId8" Type="http://schemas.openxmlformats.org/officeDocument/2006/relationships/slide" Target="slides/slide4.xml"/><Relationship Id="rId51" Type="http://schemas.microsoft.com/office/2015/10/relationships/revisionInfo" Target="revisionInfo.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1.fntdata"/><Relationship Id="rId33" Type="http://schemas.openxmlformats.org/officeDocument/2006/relationships/font" Target="fonts/font9.fntdata"/><Relationship Id="rId38" Type="http://schemas.openxmlformats.org/officeDocument/2006/relationships/font" Target="fonts/font14.fntdata"/><Relationship Id="rId46"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font" Target="fonts/font17.fntdata"/><Relationship Id="rId1" Type="http://schemas.openxmlformats.org/officeDocument/2006/relationships/customXml" Target="../customXml/item1.xml"/><Relationship Id="rId6"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itty Lymperopoulou" userId="ee5bee4e-c335-4a07-9eff-1cbd44cffdce" providerId="ADAL" clId="{7728538A-5362-4447-96D1-6F3133F44744}"/>
    <pc:docChg chg="undo redo custSel addSld delSld modSld sldOrd">
      <pc:chgData name="Kitty Lymperopoulou" userId="ee5bee4e-c335-4a07-9eff-1cbd44cffdce" providerId="ADAL" clId="{7728538A-5362-4447-96D1-6F3133F44744}" dt="2025-09-11T14:35:21.120" v="4399" actId="20577"/>
      <pc:docMkLst>
        <pc:docMk/>
      </pc:docMkLst>
      <pc:sldChg chg="modSp mod">
        <pc:chgData name="Kitty Lymperopoulou" userId="ee5bee4e-c335-4a07-9eff-1cbd44cffdce" providerId="ADAL" clId="{7728538A-5362-4447-96D1-6F3133F44744}" dt="2025-09-11T14:35:21.120" v="4399" actId="20577"/>
        <pc:sldMkLst>
          <pc:docMk/>
          <pc:sldMk cId="352398092" sldId="257"/>
        </pc:sldMkLst>
        <pc:spChg chg="mod">
          <ac:chgData name="Kitty Lymperopoulou" userId="ee5bee4e-c335-4a07-9eff-1cbd44cffdce" providerId="ADAL" clId="{7728538A-5362-4447-96D1-6F3133F44744}" dt="2025-09-11T14:35:21.120" v="4399" actId="20577"/>
          <ac:spMkLst>
            <pc:docMk/>
            <pc:sldMk cId="352398092" sldId="257"/>
            <ac:spMk id="2" creationId="{74FF5B8D-E454-4BAE-B7C7-A84C62065BE6}"/>
          </ac:spMkLst>
        </pc:spChg>
        <pc:spChg chg="mod">
          <ac:chgData name="Kitty Lymperopoulou" userId="ee5bee4e-c335-4a07-9eff-1cbd44cffdce" providerId="ADAL" clId="{7728538A-5362-4447-96D1-6F3133F44744}" dt="2025-08-26T13:20:36.542" v="406" actId="20577"/>
          <ac:spMkLst>
            <pc:docMk/>
            <pc:sldMk cId="352398092" sldId="257"/>
            <ac:spMk id="22" creationId="{2C0EEF80-309D-4600-BB48-5DD134389FC1}"/>
          </ac:spMkLst>
        </pc:spChg>
      </pc:sldChg>
      <pc:sldChg chg="addSp delSp modSp add mod">
        <pc:chgData name="Kitty Lymperopoulou" userId="ee5bee4e-c335-4a07-9eff-1cbd44cffdce" providerId="ADAL" clId="{7728538A-5362-4447-96D1-6F3133F44744}" dt="2025-09-09T13:22:04.527" v="4181" actId="255"/>
        <pc:sldMkLst>
          <pc:docMk/>
          <pc:sldMk cId="3725329242" sldId="316"/>
        </pc:sldMkLst>
        <pc:spChg chg="mod">
          <ac:chgData name="Kitty Lymperopoulou" userId="ee5bee4e-c335-4a07-9eff-1cbd44cffdce" providerId="ADAL" clId="{7728538A-5362-4447-96D1-6F3133F44744}" dt="2025-09-09T11:45:39.056" v="3892" actId="255"/>
          <ac:spMkLst>
            <pc:docMk/>
            <pc:sldMk cId="3725329242" sldId="316"/>
            <ac:spMk id="2" creationId="{00000000-0000-0000-0000-000000000000}"/>
          </ac:spMkLst>
        </pc:spChg>
        <pc:spChg chg="add mod">
          <ac:chgData name="Kitty Lymperopoulou" userId="ee5bee4e-c335-4a07-9eff-1cbd44cffdce" providerId="ADAL" clId="{7728538A-5362-4447-96D1-6F3133F44744}" dt="2025-09-09T13:22:04.527" v="4181" actId="255"/>
          <ac:spMkLst>
            <pc:docMk/>
            <pc:sldMk cId="3725329242" sldId="316"/>
            <ac:spMk id="7" creationId="{66356D69-EB95-ACCE-3651-2C7D163EDDBB}"/>
          </ac:spMkLst>
        </pc:spChg>
        <pc:picChg chg="add mod">
          <ac:chgData name="Kitty Lymperopoulou" userId="ee5bee4e-c335-4a07-9eff-1cbd44cffdce" providerId="ADAL" clId="{7728538A-5362-4447-96D1-6F3133F44744}" dt="2025-08-26T12:08:23.073" v="196"/>
          <ac:picMkLst>
            <pc:docMk/>
            <pc:sldMk cId="3725329242" sldId="316"/>
            <ac:picMk id="3" creationId="{3618A8CA-3FDB-DB61-F2EC-BC3F66A7B909}"/>
          </ac:picMkLst>
        </pc:picChg>
        <pc:picChg chg="add mod">
          <ac:chgData name="Kitty Lymperopoulou" userId="ee5bee4e-c335-4a07-9eff-1cbd44cffdce" providerId="ADAL" clId="{7728538A-5362-4447-96D1-6F3133F44744}" dt="2025-08-26T12:08:23.073" v="196"/>
          <ac:picMkLst>
            <pc:docMk/>
            <pc:sldMk cId="3725329242" sldId="316"/>
            <ac:picMk id="4" creationId="{9A4AB959-23D6-5790-06A3-81BA16FB7CA9}"/>
          </ac:picMkLst>
        </pc:picChg>
        <pc:picChg chg="mod">
          <ac:chgData name="Kitty Lymperopoulou" userId="ee5bee4e-c335-4a07-9eff-1cbd44cffdce" providerId="ADAL" clId="{7728538A-5362-4447-96D1-6F3133F44744}" dt="2025-08-29T10:12:53.061" v="1630" actId="1076"/>
          <ac:picMkLst>
            <pc:docMk/>
            <pc:sldMk cId="3725329242" sldId="316"/>
            <ac:picMk id="6" creationId="{80047806-2BA7-1CE5-6A51-A6CBBF581AEA}"/>
          </ac:picMkLst>
        </pc:picChg>
        <pc:picChg chg="add mod">
          <ac:chgData name="Kitty Lymperopoulou" userId="ee5bee4e-c335-4a07-9eff-1cbd44cffdce" providerId="ADAL" clId="{7728538A-5362-4447-96D1-6F3133F44744}" dt="2025-08-26T12:08:23.073" v="196"/>
          <ac:picMkLst>
            <pc:docMk/>
            <pc:sldMk cId="3725329242" sldId="316"/>
            <ac:picMk id="12" creationId="{C0631AAF-41DA-973D-C420-AED6707E076F}"/>
          </ac:picMkLst>
        </pc:picChg>
      </pc:sldChg>
      <pc:sldChg chg="addSp delSp modSp mod modNotesTx">
        <pc:chgData name="Kitty Lymperopoulou" userId="ee5bee4e-c335-4a07-9eff-1cbd44cffdce" providerId="ADAL" clId="{7728538A-5362-4447-96D1-6F3133F44744}" dt="2025-09-10T15:23:47.296" v="4388" actId="20577"/>
        <pc:sldMkLst>
          <pc:docMk/>
          <pc:sldMk cId="1675256424" sldId="572"/>
        </pc:sldMkLst>
        <pc:spChg chg="mod">
          <ac:chgData name="Kitty Lymperopoulou" userId="ee5bee4e-c335-4a07-9eff-1cbd44cffdce" providerId="ADAL" clId="{7728538A-5362-4447-96D1-6F3133F44744}" dt="2025-09-10T15:23:47.296" v="4388" actId="20577"/>
          <ac:spMkLst>
            <pc:docMk/>
            <pc:sldMk cId="1675256424" sldId="572"/>
            <ac:spMk id="10" creationId="{93017767-6FEC-4A6C-B17B-5D962CE29113}"/>
          </ac:spMkLst>
        </pc:spChg>
        <pc:spChg chg="mod">
          <ac:chgData name="Kitty Lymperopoulou" userId="ee5bee4e-c335-4a07-9eff-1cbd44cffdce" providerId="ADAL" clId="{7728538A-5362-4447-96D1-6F3133F44744}" dt="2025-09-09T11:45:21.370" v="3890" actId="255"/>
          <ac:spMkLst>
            <pc:docMk/>
            <pc:sldMk cId="1675256424" sldId="572"/>
            <ac:spMk id="22" creationId="{40F326AB-8143-4BF7-A36F-B8C15409C223}"/>
          </ac:spMkLst>
        </pc:spChg>
      </pc:sldChg>
      <pc:sldChg chg="addSp modSp add mod">
        <pc:chgData name="Kitty Lymperopoulou" userId="ee5bee4e-c335-4a07-9eff-1cbd44cffdce" providerId="ADAL" clId="{7728538A-5362-4447-96D1-6F3133F44744}" dt="2025-09-09T11:46:30.567" v="3902" actId="20577"/>
        <pc:sldMkLst>
          <pc:docMk/>
          <pc:sldMk cId="261661307" sldId="574"/>
        </pc:sldMkLst>
        <pc:spChg chg="add mod">
          <ac:chgData name="Kitty Lymperopoulou" userId="ee5bee4e-c335-4a07-9eff-1cbd44cffdce" providerId="ADAL" clId="{7728538A-5362-4447-96D1-6F3133F44744}" dt="2025-08-31T09:42:31.808" v="3299" actId="1076"/>
          <ac:spMkLst>
            <pc:docMk/>
            <pc:sldMk cId="261661307" sldId="574"/>
            <ac:spMk id="3" creationId="{CC243FCA-33FC-0F92-6AAF-BED462EDF620}"/>
          </ac:spMkLst>
        </pc:spChg>
        <pc:spChg chg="add mod">
          <ac:chgData name="Kitty Lymperopoulou" userId="ee5bee4e-c335-4a07-9eff-1cbd44cffdce" providerId="ADAL" clId="{7728538A-5362-4447-96D1-6F3133F44744}" dt="2025-08-31T09:38:08.039" v="3298" actId="115"/>
          <ac:spMkLst>
            <pc:docMk/>
            <pc:sldMk cId="261661307" sldId="574"/>
            <ac:spMk id="5" creationId="{10B68EBF-087F-D7ED-59E2-C62DD537E054}"/>
          </ac:spMkLst>
        </pc:spChg>
        <pc:spChg chg="mod">
          <ac:chgData name="Kitty Lymperopoulou" userId="ee5bee4e-c335-4a07-9eff-1cbd44cffdce" providerId="ADAL" clId="{7728538A-5362-4447-96D1-6F3133F44744}" dt="2025-09-09T11:46:30.567" v="3902" actId="20577"/>
          <ac:spMkLst>
            <pc:docMk/>
            <pc:sldMk cId="261661307" sldId="574"/>
            <ac:spMk id="22" creationId="{40F326AB-8143-4BF7-A36F-B8C15409C223}"/>
          </ac:spMkLst>
        </pc:spChg>
        <pc:picChg chg="mod">
          <ac:chgData name="Kitty Lymperopoulou" userId="ee5bee4e-c335-4a07-9eff-1cbd44cffdce" providerId="ADAL" clId="{7728538A-5362-4447-96D1-6F3133F44744}" dt="2025-08-31T09:32:25.119" v="3243" actId="1076"/>
          <ac:picMkLst>
            <pc:docMk/>
            <pc:sldMk cId="261661307" sldId="574"/>
            <ac:picMk id="4" creationId="{5142B0D5-1417-1267-D36D-C0B2F1AD6D41}"/>
          </ac:picMkLst>
        </pc:picChg>
      </pc:sldChg>
      <pc:sldChg chg="modSp add mod setBg">
        <pc:chgData name="Kitty Lymperopoulou" userId="ee5bee4e-c335-4a07-9eff-1cbd44cffdce" providerId="ADAL" clId="{7728538A-5362-4447-96D1-6F3133F44744}" dt="2025-09-09T12:13:56.516" v="4180" actId="114"/>
        <pc:sldMkLst>
          <pc:docMk/>
          <pc:sldMk cId="277827985" sldId="595"/>
        </pc:sldMkLst>
        <pc:spChg chg="mod">
          <ac:chgData name="Kitty Lymperopoulou" userId="ee5bee4e-c335-4a07-9eff-1cbd44cffdce" providerId="ADAL" clId="{7728538A-5362-4447-96D1-6F3133F44744}" dt="2025-09-09T12:13:56.516" v="4180" actId="114"/>
          <ac:spMkLst>
            <pc:docMk/>
            <pc:sldMk cId="277827985" sldId="595"/>
            <ac:spMk id="2" creationId="{74FF5B8D-E454-4BAE-B7C7-A84C62065BE6}"/>
          </ac:spMkLst>
        </pc:spChg>
      </pc:sldChg>
      <pc:sldChg chg="addSp delSp modSp add mod">
        <pc:chgData name="Kitty Lymperopoulou" userId="ee5bee4e-c335-4a07-9eff-1cbd44cffdce" providerId="ADAL" clId="{7728538A-5362-4447-96D1-6F3133F44744}" dt="2025-09-09T11:46:58.456" v="3903" actId="255"/>
        <pc:sldMkLst>
          <pc:docMk/>
          <pc:sldMk cId="1857572363" sldId="598"/>
        </pc:sldMkLst>
        <pc:spChg chg="add mod">
          <ac:chgData name="Kitty Lymperopoulou" userId="ee5bee4e-c335-4a07-9eff-1cbd44cffdce" providerId="ADAL" clId="{7728538A-5362-4447-96D1-6F3133F44744}" dt="2025-08-29T13:45:38.293" v="2707" actId="20577"/>
          <ac:spMkLst>
            <pc:docMk/>
            <pc:sldMk cId="1857572363" sldId="598"/>
            <ac:spMk id="7" creationId="{7F1BEA71-3C11-F722-0C5C-62FFAF863820}"/>
          </ac:spMkLst>
        </pc:spChg>
        <pc:spChg chg="mod">
          <ac:chgData name="Kitty Lymperopoulou" userId="ee5bee4e-c335-4a07-9eff-1cbd44cffdce" providerId="ADAL" clId="{7728538A-5362-4447-96D1-6F3133F44744}" dt="2025-09-09T11:46:58.456" v="3903" actId="255"/>
          <ac:spMkLst>
            <pc:docMk/>
            <pc:sldMk cId="1857572363" sldId="598"/>
            <ac:spMk id="22" creationId="{40F326AB-8143-4BF7-A36F-B8C15409C223}"/>
          </ac:spMkLst>
        </pc:spChg>
        <pc:picChg chg="mod">
          <ac:chgData name="Kitty Lymperopoulou" userId="ee5bee4e-c335-4a07-9eff-1cbd44cffdce" providerId="ADAL" clId="{7728538A-5362-4447-96D1-6F3133F44744}" dt="2025-08-29T12:25:28.150" v="2421" actId="1076"/>
          <ac:picMkLst>
            <pc:docMk/>
            <pc:sldMk cId="1857572363" sldId="598"/>
            <ac:picMk id="3" creationId="{21D06E54-1B83-5523-F63E-C005B3AB8A42}"/>
          </ac:picMkLst>
        </pc:picChg>
        <pc:picChg chg="mod">
          <ac:chgData name="Kitty Lymperopoulou" userId="ee5bee4e-c335-4a07-9eff-1cbd44cffdce" providerId="ADAL" clId="{7728538A-5362-4447-96D1-6F3133F44744}" dt="2025-08-29T12:23:30.228" v="2313" actId="1076"/>
          <ac:picMkLst>
            <pc:docMk/>
            <pc:sldMk cId="1857572363" sldId="598"/>
            <ac:picMk id="4" creationId="{9FBD4376-78DA-EC03-4D7F-EC9E4E51D57E}"/>
          </ac:picMkLst>
        </pc:picChg>
      </pc:sldChg>
      <pc:sldChg chg="addSp modSp add mod">
        <pc:chgData name="Kitty Lymperopoulou" userId="ee5bee4e-c335-4a07-9eff-1cbd44cffdce" providerId="ADAL" clId="{7728538A-5362-4447-96D1-6F3133F44744}" dt="2025-09-09T12:08:35.160" v="4167" actId="14100"/>
        <pc:sldMkLst>
          <pc:docMk/>
          <pc:sldMk cId="1861658506" sldId="599"/>
        </pc:sldMkLst>
        <pc:spChg chg="add mod">
          <ac:chgData name="Kitty Lymperopoulou" userId="ee5bee4e-c335-4a07-9eff-1cbd44cffdce" providerId="ADAL" clId="{7728538A-5362-4447-96D1-6F3133F44744}" dt="2025-08-29T13:45:45.076" v="2708" actId="20577"/>
          <ac:spMkLst>
            <pc:docMk/>
            <pc:sldMk cId="1861658506" sldId="599"/>
            <ac:spMk id="4" creationId="{BDD30F61-1A2F-F654-03A7-9C7EB080BEB5}"/>
          </ac:spMkLst>
        </pc:spChg>
        <pc:spChg chg="mod">
          <ac:chgData name="Kitty Lymperopoulou" userId="ee5bee4e-c335-4a07-9eff-1cbd44cffdce" providerId="ADAL" clId="{7728538A-5362-4447-96D1-6F3133F44744}" dt="2025-09-09T11:47:11.763" v="3904" actId="255"/>
          <ac:spMkLst>
            <pc:docMk/>
            <pc:sldMk cId="1861658506" sldId="599"/>
            <ac:spMk id="22" creationId="{40F326AB-8143-4BF7-A36F-B8C15409C223}"/>
          </ac:spMkLst>
        </pc:spChg>
        <pc:picChg chg="mod">
          <ac:chgData name="Kitty Lymperopoulou" userId="ee5bee4e-c335-4a07-9eff-1cbd44cffdce" providerId="ADAL" clId="{7728538A-5362-4447-96D1-6F3133F44744}" dt="2025-09-09T12:08:35.160" v="4167" actId="14100"/>
          <ac:picMkLst>
            <pc:docMk/>
            <pc:sldMk cId="1861658506" sldId="599"/>
            <ac:picMk id="5" creationId="{EC9F9FEF-1F3E-8C7E-2FEB-6837C746C764}"/>
          </ac:picMkLst>
        </pc:picChg>
      </pc:sldChg>
      <pc:sldChg chg="addSp delSp add del mod">
        <pc:chgData name="Kitty Lymperopoulou" userId="ee5bee4e-c335-4a07-9eff-1cbd44cffdce" providerId="ADAL" clId="{7728538A-5362-4447-96D1-6F3133F44744}" dt="2025-08-29T13:34:51.159" v="2541" actId="2696"/>
        <pc:sldMkLst>
          <pc:docMk/>
          <pc:sldMk cId="609460639" sldId="600"/>
        </pc:sldMkLst>
      </pc:sldChg>
      <pc:sldChg chg="addSp delSp modSp del mod">
        <pc:chgData name="Kitty Lymperopoulou" userId="ee5bee4e-c335-4a07-9eff-1cbd44cffdce" providerId="ADAL" clId="{7728538A-5362-4447-96D1-6F3133F44744}" dt="2025-09-10T10:49:27.194" v="4375" actId="1076"/>
        <pc:sldMkLst>
          <pc:docMk/>
          <pc:sldMk cId="3202113993" sldId="604"/>
        </pc:sldMkLst>
        <pc:spChg chg="mod">
          <ac:chgData name="Kitty Lymperopoulou" userId="ee5bee4e-c335-4a07-9eff-1cbd44cffdce" providerId="ADAL" clId="{7728538A-5362-4447-96D1-6F3133F44744}" dt="2025-09-09T11:12:30.892" v="3826" actId="1076"/>
          <ac:spMkLst>
            <pc:docMk/>
            <pc:sldMk cId="3202113993" sldId="604"/>
            <ac:spMk id="4" creationId="{EE0E460C-917F-A80B-0A31-02D447F4E9E5}"/>
          </ac:spMkLst>
        </pc:spChg>
        <pc:picChg chg="mod">
          <ac:chgData name="Kitty Lymperopoulou" userId="ee5bee4e-c335-4a07-9eff-1cbd44cffdce" providerId="ADAL" clId="{7728538A-5362-4447-96D1-6F3133F44744}" dt="2025-09-09T11:12:07.843" v="3818" actId="1076"/>
          <ac:picMkLst>
            <pc:docMk/>
            <pc:sldMk cId="3202113993" sldId="604"/>
            <ac:picMk id="3" creationId="{E5390D16-EEBF-38CA-3D8E-89BF85A3B9D8}"/>
          </ac:picMkLst>
        </pc:picChg>
        <pc:picChg chg="add mod modCrop">
          <ac:chgData name="Kitty Lymperopoulou" userId="ee5bee4e-c335-4a07-9eff-1cbd44cffdce" providerId="ADAL" clId="{7728538A-5362-4447-96D1-6F3133F44744}" dt="2025-09-10T10:49:15.759" v="4372" actId="1076"/>
          <ac:picMkLst>
            <pc:docMk/>
            <pc:sldMk cId="3202113993" sldId="604"/>
            <ac:picMk id="8" creationId="{FF4FB15B-FF89-5B6E-D5A0-E12A03497D6C}"/>
          </ac:picMkLst>
        </pc:picChg>
        <pc:picChg chg="add mod">
          <ac:chgData name="Kitty Lymperopoulou" userId="ee5bee4e-c335-4a07-9eff-1cbd44cffdce" providerId="ADAL" clId="{7728538A-5362-4447-96D1-6F3133F44744}" dt="2025-09-09T11:11:28.702" v="3811" actId="1076"/>
          <ac:picMkLst>
            <pc:docMk/>
            <pc:sldMk cId="3202113993" sldId="604"/>
            <ac:picMk id="9" creationId="{C73AAFAA-7185-8E56-B664-6BBBCBFC68C2}"/>
          </ac:picMkLst>
        </pc:picChg>
        <pc:picChg chg="mod ord">
          <ac:chgData name="Kitty Lymperopoulou" userId="ee5bee4e-c335-4a07-9eff-1cbd44cffdce" providerId="ADAL" clId="{7728538A-5362-4447-96D1-6F3133F44744}" dt="2025-09-10T10:49:27.194" v="4375" actId="1076"/>
          <ac:picMkLst>
            <pc:docMk/>
            <pc:sldMk cId="3202113993" sldId="604"/>
            <ac:picMk id="10" creationId="{5D167855-AC5E-E22A-76D8-6282E4D43445}"/>
          </ac:picMkLst>
        </pc:picChg>
        <pc:picChg chg="mod">
          <ac:chgData name="Kitty Lymperopoulou" userId="ee5bee4e-c335-4a07-9eff-1cbd44cffdce" providerId="ADAL" clId="{7728538A-5362-4447-96D1-6F3133F44744}" dt="2025-09-10T10:49:22.213" v="4373" actId="1076"/>
          <ac:picMkLst>
            <pc:docMk/>
            <pc:sldMk cId="3202113993" sldId="604"/>
            <ac:picMk id="12" creationId="{E999B3E7-509D-5DD9-C11C-4D58CE2A4058}"/>
          </ac:picMkLst>
        </pc:picChg>
        <pc:picChg chg="mod">
          <ac:chgData name="Kitty Lymperopoulou" userId="ee5bee4e-c335-4a07-9eff-1cbd44cffdce" providerId="ADAL" clId="{7728538A-5362-4447-96D1-6F3133F44744}" dt="2025-09-09T11:12:23.342" v="3823" actId="1076"/>
          <ac:picMkLst>
            <pc:docMk/>
            <pc:sldMk cId="3202113993" sldId="604"/>
            <ac:picMk id="15" creationId="{3829F40F-BE59-4182-DDD5-BC5EBBDF4AAC}"/>
          </ac:picMkLst>
        </pc:picChg>
        <pc:picChg chg="mod">
          <ac:chgData name="Kitty Lymperopoulou" userId="ee5bee4e-c335-4a07-9eff-1cbd44cffdce" providerId="ADAL" clId="{7728538A-5362-4447-96D1-6F3133F44744}" dt="2025-09-09T11:11:52.922" v="3815" actId="1076"/>
          <ac:picMkLst>
            <pc:docMk/>
            <pc:sldMk cId="3202113993" sldId="604"/>
            <ac:picMk id="19" creationId="{73F7EA63-61E4-5C10-9CF8-5C45874A356D}"/>
          </ac:picMkLst>
        </pc:picChg>
        <pc:picChg chg="mod">
          <ac:chgData name="Kitty Lymperopoulou" userId="ee5bee4e-c335-4a07-9eff-1cbd44cffdce" providerId="ADAL" clId="{7728538A-5362-4447-96D1-6F3133F44744}" dt="2025-09-09T11:12:12.547" v="3820" actId="1076"/>
          <ac:picMkLst>
            <pc:docMk/>
            <pc:sldMk cId="3202113993" sldId="604"/>
            <ac:picMk id="28" creationId="{39A47E00-9138-558A-9F20-84A044BDAA1B}"/>
          </ac:picMkLst>
        </pc:picChg>
        <pc:picChg chg="mod">
          <ac:chgData name="Kitty Lymperopoulou" userId="ee5bee4e-c335-4a07-9eff-1cbd44cffdce" providerId="ADAL" clId="{7728538A-5362-4447-96D1-6F3133F44744}" dt="2025-09-10T10:49:08.608" v="4371" actId="14100"/>
          <ac:picMkLst>
            <pc:docMk/>
            <pc:sldMk cId="3202113993" sldId="604"/>
            <ac:picMk id="30" creationId="{29C01266-A890-5C2C-20AC-3DC7096DC012}"/>
          </ac:picMkLst>
        </pc:picChg>
      </pc:sldChg>
      <pc:sldChg chg="modSp add del mod">
        <pc:chgData name="Kitty Lymperopoulou" userId="ee5bee4e-c335-4a07-9eff-1cbd44cffdce" providerId="ADAL" clId="{7728538A-5362-4447-96D1-6F3133F44744}" dt="2025-08-29T11:03:58.016" v="1929" actId="2696"/>
        <pc:sldMkLst>
          <pc:docMk/>
          <pc:sldMk cId="2485919966" sldId="605"/>
        </pc:sldMkLst>
      </pc:sldChg>
      <pc:sldChg chg="add del">
        <pc:chgData name="Kitty Lymperopoulou" userId="ee5bee4e-c335-4a07-9eff-1cbd44cffdce" providerId="ADAL" clId="{7728538A-5362-4447-96D1-6F3133F44744}" dt="2025-08-29T10:50:59.887" v="1853"/>
        <pc:sldMkLst>
          <pc:docMk/>
          <pc:sldMk cId="3956050635" sldId="605"/>
        </pc:sldMkLst>
      </pc:sldChg>
      <pc:sldChg chg="addSp delSp modSp mod">
        <pc:chgData name="Kitty Lymperopoulou" userId="ee5bee4e-c335-4a07-9eff-1cbd44cffdce" providerId="ADAL" clId="{7728538A-5362-4447-96D1-6F3133F44744}" dt="2025-09-09T11:45:29.325" v="3891" actId="255"/>
        <pc:sldMkLst>
          <pc:docMk/>
          <pc:sldMk cId="2296512201" sldId="612"/>
        </pc:sldMkLst>
        <pc:spChg chg="mod">
          <ac:chgData name="Kitty Lymperopoulou" userId="ee5bee4e-c335-4a07-9eff-1cbd44cffdce" providerId="ADAL" clId="{7728538A-5362-4447-96D1-6F3133F44744}" dt="2025-09-09T11:45:29.325" v="3891" actId="255"/>
          <ac:spMkLst>
            <pc:docMk/>
            <pc:sldMk cId="2296512201" sldId="612"/>
            <ac:spMk id="22" creationId="{40F326AB-8143-4BF7-A36F-B8C15409C223}"/>
          </ac:spMkLst>
        </pc:spChg>
        <pc:picChg chg="add mod modCrop">
          <ac:chgData name="Kitty Lymperopoulou" userId="ee5bee4e-c335-4a07-9eff-1cbd44cffdce" providerId="ADAL" clId="{7728538A-5362-4447-96D1-6F3133F44744}" dt="2025-08-29T11:13:09.485" v="1976" actId="1076"/>
          <ac:picMkLst>
            <pc:docMk/>
            <pc:sldMk cId="2296512201" sldId="612"/>
            <ac:picMk id="6" creationId="{BCB8B127-660F-E4FF-C16D-B6DE815C6143}"/>
          </ac:picMkLst>
        </pc:picChg>
      </pc:sldChg>
      <pc:sldChg chg="addSp delSp modSp add del mod">
        <pc:chgData name="Kitty Lymperopoulou" userId="ee5bee4e-c335-4a07-9eff-1cbd44cffdce" providerId="ADAL" clId="{7728538A-5362-4447-96D1-6F3133F44744}" dt="2025-08-29T11:03:48.785" v="1928" actId="2696"/>
        <pc:sldMkLst>
          <pc:docMk/>
          <pc:sldMk cId="926833869" sldId="613"/>
        </pc:sldMkLst>
      </pc:sldChg>
      <pc:sldChg chg="add del">
        <pc:chgData name="Kitty Lymperopoulou" userId="ee5bee4e-c335-4a07-9eff-1cbd44cffdce" providerId="ADAL" clId="{7728538A-5362-4447-96D1-6F3133F44744}" dt="2025-08-29T10:50:59.887" v="1853"/>
        <pc:sldMkLst>
          <pc:docMk/>
          <pc:sldMk cId="2406311015" sldId="613"/>
        </pc:sldMkLst>
      </pc:sldChg>
      <pc:sldChg chg="delSp modSp del mod">
        <pc:chgData name="Kitty Lymperopoulou" userId="ee5bee4e-c335-4a07-9eff-1cbd44cffdce" providerId="ADAL" clId="{7728538A-5362-4447-96D1-6F3133F44744}" dt="2025-08-29T11:09:19.047" v="1957" actId="2696"/>
        <pc:sldMkLst>
          <pc:docMk/>
          <pc:sldMk cId="1083446021" sldId="614"/>
        </pc:sldMkLst>
      </pc:sldChg>
      <pc:sldChg chg="addSp delSp modSp add del mod">
        <pc:chgData name="Kitty Lymperopoulou" userId="ee5bee4e-c335-4a07-9eff-1cbd44cffdce" providerId="ADAL" clId="{7728538A-5362-4447-96D1-6F3133F44744}" dt="2025-08-26T12:02:56.604" v="130" actId="2696"/>
        <pc:sldMkLst>
          <pc:docMk/>
          <pc:sldMk cId="267752469" sldId="615"/>
        </pc:sldMkLst>
      </pc:sldChg>
      <pc:sldChg chg="addSp modSp new add del mod ord">
        <pc:chgData name="Kitty Lymperopoulou" userId="ee5bee4e-c335-4a07-9eff-1cbd44cffdce" providerId="ADAL" clId="{7728538A-5362-4447-96D1-6F3133F44744}" dt="2025-08-29T13:35:21.628" v="2542" actId="2696"/>
        <pc:sldMkLst>
          <pc:docMk/>
          <pc:sldMk cId="3081132854" sldId="615"/>
        </pc:sldMkLst>
      </pc:sldChg>
      <pc:sldChg chg="addSp modSp new mod">
        <pc:chgData name="Kitty Lymperopoulou" userId="ee5bee4e-c335-4a07-9eff-1cbd44cffdce" providerId="ADAL" clId="{7728538A-5362-4447-96D1-6F3133F44744}" dt="2025-09-10T10:52:20.298" v="4376" actId="1076"/>
        <pc:sldMkLst>
          <pc:docMk/>
          <pc:sldMk cId="3268908047" sldId="616"/>
        </pc:sldMkLst>
        <pc:spChg chg="mod">
          <ac:chgData name="Kitty Lymperopoulou" userId="ee5bee4e-c335-4a07-9eff-1cbd44cffdce" providerId="ADAL" clId="{7728538A-5362-4447-96D1-6F3133F44744}" dt="2025-08-29T11:58:04.232" v="2037" actId="20577"/>
          <ac:spMkLst>
            <pc:docMk/>
            <pc:sldMk cId="3268908047" sldId="616"/>
            <ac:spMk id="2" creationId="{0FC18258-1526-A98F-9ED5-0DD8AE335C01}"/>
          </ac:spMkLst>
        </pc:spChg>
        <pc:spChg chg="mod">
          <ac:chgData name="Kitty Lymperopoulou" userId="ee5bee4e-c335-4a07-9eff-1cbd44cffdce" providerId="ADAL" clId="{7728538A-5362-4447-96D1-6F3133F44744}" dt="2025-09-10T10:52:20.298" v="4376" actId="1076"/>
          <ac:spMkLst>
            <pc:docMk/>
            <pc:sldMk cId="3268908047" sldId="616"/>
            <ac:spMk id="3" creationId="{5CE2C8B8-F1B5-5354-2A88-5372A598ACD2}"/>
          </ac:spMkLst>
        </pc:spChg>
      </pc:sldChg>
      <pc:sldChg chg="add del">
        <pc:chgData name="Kitty Lymperopoulou" userId="ee5bee4e-c335-4a07-9eff-1cbd44cffdce" providerId="ADAL" clId="{7728538A-5362-4447-96D1-6F3133F44744}" dt="2025-08-29T10:50:59.887" v="1853"/>
        <pc:sldMkLst>
          <pc:docMk/>
          <pc:sldMk cId="215031149" sldId="617"/>
        </pc:sldMkLst>
      </pc:sldChg>
      <pc:sldChg chg="modSp new add del mod">
        <pc:chgData name="Kitty Lymperopoulou" userId="ee5bee4e-c335-4a07-9eff-1cbd44cffdce" providerId="ADAL" clId="{7728538A-5362-4447-96D1-6F3133F44744}" dt="2025-08-29T11:08:27.325" v="1956" actId="2696"/>
        <pc:sldMkLst>
          <pc:docMk/>
          <pc:sldMk cId="2202937392" sldId="617"/>
        </pc:sldMkLst>
      </pc:sldChg>
      <pc:sldChg chg="modSp new mod">
        <pc:chgData name="Kitty Lymperopoulou" userId="ee5bee4e-c335-4a07-9eff-1cbd44cffdce" providerId="ADAL" clId="{7728538A-5362-4447-96D1-6F3133F44744}" dt="2025-08-29T12:09:43.128" v="2166" actId="255"/>
        <pc:sldMkLst>
          <pc:docMk/>
          <pc:sldMk cId="1943023281" sldId="618"/>
        </pc:sldMkLst>
        <pc:spChg chg="mod">
          <ac:chgData name="Kitty Lymperopoulou" userId="ee5bee4e-c335-4a07-9eff-1cbd44cffdce" providerId="ADAL" clId="{7728538A-5362-4447-96D1-6F3133F44744}" dt="2025-08-29T12:09:43.128" v="2166" actId="255"/>
          <ac:spMkLst>
            <pc:docMk/>
            <pc:sldMk cId="1943023281" sldId="618"/>
            <ac:spMk id="3" creationId="{F9297DEA-B8A8-8121-49D6-45BF5E970C27}"/>
          </ac:spMkLst>
        </pc:spChg>
      </pc:sldChg>
      <pc:sldChg chg="addSp delSp modSp new del mod">
        <pc:chgData name="Kitty Lymperopoulou" userId="ee5bee4e-c335-4a07-9eff-1cbd44cffdce" providerId="ADAL" clId="{7728538A-5362-4447-96D1-6F3133F44744}" dt="2025-08-26T12:15:53.150" v="221" actId="2696"/>
        <pc:sldMkLst>
          <pc:docMk/>
          <pc:sldMk cId="1431079718" sldId="619"/>
        </pc:sldMkLst>
      </pc:sldChg>
      <pc:sldChg chg="addSp delSp modSp new add del mod">
        <pc:chgData name="Kitty Lymperopoulou" userId="ee5bee4e-c335-4a07-9eff-1cbd44cffdce" providerId="ADAL" clId="{7728538A-5362-4447-96D1-6F3133F44744}" dt="2025-08-28T08:04:29.394" v="1084" actId="2696"/>
        <pc:sldMkLst>
          <pc:docMk/>
          <pc:sldMk cId="1684117476" sldId="619"/>
        </pc:sldMkLst>
      </pc:sldChg>
      <pc:sldChg chg="add del">
        <pc:chgData name="Kitty Lymperopoulou" userId="ee5bee4e-c335-4a07-9eff-1cbd44cffdce" providerId="ADAL" clId="{7728538A-5362-4447-96D1-6F3133F44744}" dt="2025-08-28T09:05:06.400" v="1261"/>
        <pc:sldMkLst>
          <pc:docMk/>
          <pc:sldMk cId="2543610973" sldId="620"/>
        </pc:sldMkLst>
      </pc:sldChg>
      <pc:sldChg chg="modSp new del mod">
        <pc:chgData name="Kitty Lymperopoulou" userId="ee5bee4e-c335-4a07-9eff-1cbd44cffdce" providerId="ADAL" clId="{7728538A-5362-4447-96D1-6F3133F44744}" dt="2025-08-28T08:16:55.031" v="1244" actId="2696"/>
        <pc:sldMkLst>
          <pc:docMk/>
          <pc:sldMk cId="3735892463" sldId="620"/>
        </pc:sldMkLst>
      </pc:sldChg>
      <pc:sldChg chg="addSp delSp modSp add del mod">
        <pc:chgData name="Kitty Lymperopoulou" userId="ee5bee4e-c335-4a07-9eff-1cbd44cffdce" providerId="ADAL" clId="{7728538A-5362-4447-96D1-6F3133F44744}" dt="2025-08-28T08:03:25.015" v="1080" actId="2696"/>
        <pc:sldMkLst>
          <pc:docMk/>
          <pc:sldMk cId="4192904802" sldId="621"/>
        </pc:sldMkLst>
      </pc:sldChg>
      <pc:sldChg chg="addSp delSp modSp add mod modNotesTx">
        <pc:chgData name="Kitty Lymperopoulou" userId="ee5bee4e-c335-4a07-9eff-1cbd44cffdce" providerId="ADAL" clId="{7728538A-5362-4447-96D1-6F3133F44744}" dt="2025-09-09T11:58:50.831" v="4166" actId="20577"/>
        <pc:sldMkLst>
          <pc:docMk/>
          <pc:sldMk cId="560979696" sldId="622"/>
        </pc:sldMkLst>
        <pc:spChg chg="add mod">
          <ac:chgData name="Kitty Lymperopoulou" userId="ee5bee4e-c335-4a07-9eff-1cbd44cffdce" providerId="ADAL" clId="{7728538A-5362-4447-96D1-6F3133F44744}" dt="2025-08-29T08:20:44.442" v="1621" actId="1076"/>
          <ac:spMkLst>
            <pc:docMk/>
            <pc:sldMk cId="560979696" sldId="622"/>
            <ac:spMk id="7" creationId="{B0417661-CFEC-11D1-CA46-FA5953D54A8D}"/>
          </ac:spMkLst>
        </pc:spChg>
        <pc:spChg chg="add mod">
          <ac:chgData name="Kitty Lymperopoulou" userId="ee5bee4e-c335-4a07-9eff-1cbd44cffdce" providerId="ADAL" clId="{7728538A-5362-4447-96D1-6F3133F44744}" dt="2025-08-28T08:01:18.008" v="1073" actId="1076"/>
          <ac:spMkLst>
            <pc:docMk/>
            <pc:sldMk cId="560979696" sldId="622"/>
            <ac:spMk id="8" creationId="{0794FB91-8F56-D7FF-6553-6FA028FA92A4}"/>
          </ac:spMkLst>
        </pc:spChg>
        <pc:spChg chg="add mod">
          <ac:chgData name="Kitty Lymperopoulou" userId="ee5bee4e-c335-4a07-9eff-1cbd44cffdce" providerId="ADAL" clId="{7728538A-5362-4447-96D1-6F3133F44744}" dt="2025-09-09T11:44:02.890" v="3885" actId="20577"/>
          <ac:spMkLst>
            <pc:docMk/>
            <pc:sldMk cId="560979696" sldId="622"/>
            <ac:spMk id="12" creationId="{16175EC5-3F88-2E9D-75B9-4A462EE83F69}"/>
          </ac:spMkLst>
        </pc:spChg>
        <pc:spChg chg="add mod">
          <ac:chgData name="Kitty Lymperopoulou" userId="ee5bee4e-c335-4a07-9eff-1cbd44cffdce" providerId="ADAL" clId="{7728538A-5362-4447-96D1-6F3133F44744}" dt="2025-08-28T09:10:49.681" v="1305" actId="255"/>
          <ac:spMkLst>
            <pc:docMk/>
            <pc:sldMk cId="560979696" sldId="622"/>
            <ac:spMk id="14" creationId="{72DF72C8-19FE-EE40-EC91-9A25A11EFC5E}"/>
          </ac:spMkLst>
        </pc:spChg>
        <pc:spChg chg="mod">
          <ac:chgData name="Kitty Lymperopoulou" userId="ee5bee4e-c335-4a07-9eff-1cbd44cffdce" providerId="ADAL" clId="{7728538A-5362-4447-96D1-6F3133F44744}" dt="2025-09-09T11:45:44.984" v="3893" actId="255"/>
          <ac:spMkLst>
            <pc:docMk/>
            <pc:sldMk cId="560979696" sldId="622"/>
            <ac:spMk id="22" creationId="{C446E6E5-0ECF-F0CC-0411-F63FBBB57DCF}"/>
          </ac:spMkLst>
        </pc:spChg>
        <pc:picChg chg="mod">
          <ac:chgData name="Kitty Lymperopoulou" userId="ee5bee4e-c335-4a07-9eff-1cbd44cffdce" providerId="ADAL" clId="{7728538A-5362-4447-96D1-6F3133F44744}" dt="2025-08-28T08:17:50.876" v="1252" actId="1076"/>
          <ac:picMkLst>
            <pc:docMk/>
            <pc:sldMk cId="560979696" sldId="622"/>
            <ac:picMk id="2" creationId="{464DDB37-7DBC-FD82-B693-FE29F2C7D1D8}"/>
          </ac:picMkLst>
        </pc:picChg>
        <pc:picChg chg="add mod modCrop">
          <ac:chgData name="Kitty Lymperopoulou" userId="ee5bee4e-c335-4a07-9eff-1cbd44cffdce" providerId="ADAL" clId="{7728538A-5362-4447-96D1-6F3133F44744}" dt="2025-09-09T11:44:30.875" v="3889" actId="1076"/>
          <ac:picMkLst>
            <pc:docMk/>
            <pc:sldMk cId="560979696" sldId="622"/>
            <ac:picMk id="4" creationId="{1AF1A90A-4F40-3C74-E238-8229A8D79F1F}"/>
          </ac:picMkLst>
        </pc:picChg>
        <pc:picChg chg="mod">
          <ac:chgData name="Kitty Lymperopoulou" userId="ee5bee4e-c335-4a07-9eff-1cbd44cffdce" providerId="ADAL" clId="{7728538A-5362-4447-96D1-6F3133F44744}" dt="2025-08-28T08:17:48.379" v="1251" actId="1076"/>
          <ac:picMkLst>
            <pc:docMk/>
            <pc:sldMk cId="560979696" sldId="622"/>
            <ac:picMk id="9" creationId="{047EF4AF-A641-58CD-8A41-5896995F79F4}"/>
          </ac:picMkLst>
        </pc:picChg>
      </pc:sldChg>
      <pc:sldChg chg="modSp add mod modNotesTx">
        <pc:chgData name="Kitty Lymperopoulou" userId="ee5bee4e-c335-4a07-9eff-1cbd44cffdce" providerId="ADAL" clId="{7728538A-5362-4447-96D1-6F3133F44744}" dt="2025-09-10T16:20:07.241" v="4392" actId="20577"/>
        <pc:sldMkLst>
          <pc:docMk/>
          <pc:sldMk cId="2026778965" sldId="623"/>
        </pc:sldMkLst>
        <pc:spChg chg="mod">
          <ac:chgData name="Kitty Lymperopoulou" userId="ee5bee4e-c335-4a07-9eff-1cbd44cffdce" providerId="ADAL" clId="{7728538A-5362-4447-96D1-6F3133F44744}" dt="2025-09-09T11:48:33.817" v="3909" actId="20577"/>
          <ac:spMkLst>
            <pc:docMk/>
            <pc:sldMk cId="2026778965" sldId="623"/>
            <ac:spMk id="10" creationId="{32D5BAB4-F491-9718-149F-105E9B98916B}"/>
          </ac:spMkLst>
        </pc:spChg>
        <pc:spChg chg="mod">
          <ac:chgData name="Kitty Lymperopoulou" userId="ee5bee4e-c335-4a07-9eff-1cbd44cffdce" providerId="ADAL" clId="{7728538A-5362-4447-96D1-6F3133F44744}" dt="2025-09-10T16:20:07.241" v="4392" actId="20577"/>
          <ac:spMkLst>
            <pc:docMk/>
            <pc:sldMk cId="2026778965" sldId="623"/>
            <ac:spMk id="22" creationId="{1B2827D5-62D2-4D4A-CACC-E3401B7AD4D8}"/>
          </ac:spMkLst>
        </pc:spChg>
      </pc:sldChg>
      <pc:sldChg chg="new del">
        <pc:chgData name="Kitty Lymperopoulou" userId="ee5bee4e-c335-4a07-9eff-1cbd44cffdce" providerId="ADAL" clId="{7728538A-5362-4447-96D1-6F3133F44744}" dt="2025-08-28T09:05:11.139" v="1262" actId="2696"/>
        <pc:sldMkLst>
          <pc:docMk/>
          <pc:sldMk cId="2429113641" sldId="623"/>
        </pc:sldMkLst>
      </pc:sldChg>
      <pc:sldChg chg="addSp delSp modSp add mod modNotesTx">
        <pc:chgData name="Kitty Lymperopoulou" userId="ee5bee4e-c335-4a07-9eff-1cbd44cffdce" providerId="ADAL" clId="{7728538A-5362-4447-96D1-6F3133F44744}" dt="2025-09-10T16:20:12.676" v="4396" actId="20577"/>
        <pc:sldMkLst>
          <pc:docMk/>
          <pc:sldMk cId="1566339950" sldId="624"/>
        </pc:sldMkLst>
        <pc:spChg chg="add mod">
          <ac:chgData name="Kitty Lymperopoulou" userId="ee5bee4e-c335-4a07-9eff-1cbd44cffdce" providerId="ADAL" clId="{7728538A-5362-4447-96D1-6F3133F44744}" dt="2025-08-28T09:12:25.510" v="1332" actId="20577"/>
          <ac:spMkLst>
            <pc:docMk/>
            <pc:sldMk cId="1566339950" sldId="624"/>
            <ac:spMk id="6" creationId="{215B7878-C87E-A960-D532-9A4AC5B4D3DB}"/>
          </ac:spMkLst>
        </pc:spChg>
        <pc:spChg chg="add mod">
          <ac:chgData name="Kitty Lymperopoulou" userId="ee5bee4e-c335-4a07-9eff-1cbd44cffdce" providerId="ADAL" clId="{7728538A-5362-4447-96D1-6F3133F44744}" dt="2025-08-28T09:12:20.951" v="1325" actId="20577"/>
          <ac:spMkLst>
            <pc:docMk/>
            <pc:sldMk cId="1566339950" sldId="624"/>
            <ac:spMk id="7" creationId="{583A464A-A492-AA78-2653-A0BCA7C641F1}"/>
          </ac:spMkLst>
        </pc:spChg>
        <pc:spChg chg="mod">
          <ac:chgData name="Kitty Lymperopoulou" userId="ee5bee4e-c335-4a07-9eff-1cbd44cffdce" providerId="ADAL" clId="{7728538A-5362-4447-96D1-6F3133F44744}" dt="2025-09-10T16:20:12.676" v="4396" actId="20577"/>
          <ac:spMkLst>
            <pc:docMk/>
            <pc:sldMk cId="1566339950" sldId="624"/>
            <ac:spMk id="22" creationId="{1D996EB6-D8B6-FD42-624D-55C480977416}"/>
          </ac:spMkLst>
        </pc:spChg>
        <pc:picChg chg="add mod">
          <ac:chgData name="Kitty Lymperopoulou" userId="ee5bee4e-c335-4a07-9eff-1cbd44cffdce" providerId="ADAL" clId="{7728538A-5362-4447-96D1-6F3133F44744}" dt="2025-08-28T09:11:27.419" v="1308" actId="1076"/>
          <ac:picMkLst>
            <pc:docMk/>
            <pc:sldMk cId="1566339950" sldId="624"/>
            <ac:picMk id="5" creationId="{F89593CE-A929-3B0D-0F4B-212A91E2953C}"/>
          </ac:picMkLst>
        </pc:picChg>
        <pc:picChg chg="add mod">
          <ac:chgData name="Kitty Lymperopoulou" userId="ee5bee4e-c335-4a07-9eff-1cbd44cffdce" providerId="ADAL" clId="{7728538A-5362-4447-96D1-6F3133F44744}" dt="2025-08-28T09:11:50.847" v="1315" actId="1076"/>
          <ac:picMkLst>
            <pc:docMk/>
            <pc:sldMk cId="1566339950" sldId="624"/>
            <ac:picMk id="8" creationId="{BEB7B656-73B6-E8EA-9CA9-B182AA253087}"/>
          </ac:picMkLst>
        </pc:picChg>
        <pc:picChg chg="add mod">
          <ac:chgData name="Kitty Lymperopoulou" userId="ee5bee4e-c335-4a07-9eff-1cbd44cffdce" providerId="ADAL" clId="{7728538A-5362-4447-96D1-6F3133F44744}" dt="2025-08-28T09:12:07.753" v="1320" actId="1076"/>
          <ac:picMkLst>
            <pc:docMk/>
            <pc:sldMk cId="1566339950" sldId="624"/>
            <ac:picMk id="11" creationId="{FFF67530-A2F5-8FBB-ED75-69B78472B2B5}"/>
          </ac:picMkLst>
        </pc:picChg>
      </pc:sldChg>
      <pc:sldChg chg="addSp delSp modSp add mod">
        <pc:chgData name="Kitty Lymperopoulou" userId="ee5bee4e-c335-4a07-9eff-1cbd44cffdce" providerId="ADAL" clId="{7728538A-5362-4447-96D1-6F3133F44744}" dt="2025-09-09T11:47:23.854" v="3906" actId="255"/>
        <pc:sldMkLst>
          <pc:docMk/>
          <pc:sldMk cId="3863467484" sldId="625"/>
        </pc:sldMkLst>
        <pc:spChg chg="mod">
          <ac:chgData name="Kitty Lymperopoulou" userId="ee5bee4e-c335-4a07-9eff-1cbd44cffdce" providerId="ADAL" clId="{7728538A-5362-4447-96D1-6F3133F44744}" dt="2025-09-09T11:47:23.854" v="3906" actId="255"/>
          <ac:spMkLst>
            <pc:docMk/>
            <pc:sldMk cId="3863467484" sldId="625"/>
            <ac:spMk id="4" creationId="{3A8F38B6-CEA7-8CFA-4944-9CDB4F0B6D19}"/>
          </ac:spMkLst>
        </pc:spChg>
        <pc:spChg chg="add del mod">
          <ac:chgData name="Kitty Lymperopoulou" userId="ee5bee4e-c335-4a07-9eff-1cbd44cffdce" providerId="ADAL" clId="{7728538A-5362-4447-96D1-6F3133F44744}" dt="2025-08-29T12:29:01.163" v="2429" actId="2711"/>
          <ac:spMkLst>
            <pc:docMk/>
            <pc:sldMk cId="3863467484" sldId="625"/>
            <ac:spMk id="5" creationId="{0C5FC334-BEFD-9325-EB35-0D485D8369B2}"/>
          </ac:spMkLst>
        </pc:spChg>
      </pc:sldChg>
      <pc:sldChg chg="add del">
        <pc:chgData name="Kitty Lymperopoulou" userId="ee5bee4e-c335-4a07-9eff-1cbd44cffdce" providerId="ADAL" clId="{7728538A-5362-4447-96D1-6F3133F44744}" dt="2025-08-29T11:17:46.851" v="2012" actId="2890"/>
        <pc:sldMkLst>
          <pc:docMk/>
          <pc:sldMk cId="1672293906" sldId="626"/>
        </pc:sldMkLst>
      </pc:sldChg>
      <pc:sldChg chg="addSp delSp modSp add mod ord modNotesTx">
        <pc:chgData name="Kitty Lymperopoulou" userId="ee5bee4e-c335-4a07-9eff-1cbd44cffdce" providerId="ADAL" clId="{7728538A-5362-4447-96D1-6F3133F44744}" dt="2025-09-10T13:19:40.378" v="4377" actId="20577"/>
        <pc:sldMkLst>
          <pc:docMk/>
          <pc:sldMk cId="4188477700" sldId="626"/>
        </pc:sldMkLst>
        <pc:spChg chg="mod">
          <ac:chgData name="Kitty Lymperopoulou" userId="ee5bee4e-c335-4a07-9eff-1cbd44cffdce" providerId="ADAL" clId="{7728538A-5362-4447-96D1-6F3133F44744}" dt="2025-09-10T13:19:40.378" v="4377" actId="20577"/>
          <ac:spMkLst>
            <pc:docMk/>
            <pc:sldMk cId="4188477700" sldId="626"/>
            <ac:spMk id="4" creationId="{BECEB949-2292-B688-7C61-E535AE3B3A00}"/>
          </ac:spMkLst>
        </pc:spChg>
        <pc:spChg chg="add mod">
          <ac:chgData name="Kitty Lymperopoulou" userId="ee5bee4e-c335-4a07-9eff-1cbd44cffdce" providerId="ADAL" clId="{7728538A-5362-4447-96D1-6F3133F44744}" dt="2025-08-31T12:37:38.418" v="3757" actId="20577"/>
          <ac:spMkLst>
            <pc:docMk/>
            <pc:sldMk cId="4188477700" sldId="626"/>
            <ac:spMk id="11" creationId="{01E7604B-E0CC-E0D7-A8CA-F4545A231D7D}"/>
          </ac:spMkLst>
        </pc:spChg>
        <pc:picChg chg="add mod modCrop">
          <ac:chgData name="Kitty Lymperopoulou" userId="ee5bee4e-c335-4a07-9eff-1cbd44cffdce" providerId="ADAL" clId="{7728538A-5362-4447-96D1-6F3133F44744}" dt="2025-08-31T12:35:49.544" v="3754" actId="14100"/>
          <ac:picMkLst>
            <pc:docMk/>
            <pc:sldMk cId="4188477700" sldId="626"/>
            <ac:picMk id="8" creationId="{A483945D-3A56-EBA9-D4E8-D1AE9E450EBA}"/>
          </ac:picMkLst>
        </pc:picChg>
      </pc:sldChg>
      <pc:sldChg chg="modSp new del mod">
        <pc:chgData name="Kitty Lymperopoulou" userId="ee5bee4e-c335-4a07-9eff-1cbd44cffdce" providerId="ADAL" clId="{7728538A-5362-4447-96D1-6F3133F44744}" dt="2025-08-31T10:32:40.178" v="3557" actId="2696"/>
        <pc:sldMkLst>
          <pc:docMk/>
          <pc:sldMk cId="4144762510" sldId="627"/>
        </pc:sldMkLst>
      </pc:sldChg>
      <pc:sldChg chg="addSp delSp modSp add mod ord">
        <pc:chgData name="Kitty Lymperopoulou" userId="ee5bee4e-c335-4a07-9eff-1cbd44cffdce" providerId="ADAL" clId="{7728538A-5362-4447-96D1-6F3133F44744}" dt="2025-09-11T09:54:20.745" v="4398"/>
        <pc:sldMkLst>
          <pc:docMk/>
          <pc:sldMk cId="795374822" sldId="628"/>
        </pc:sldMkLst>
        <pc:spChg chg="add mod">
          <ac:chgData name="Kitty Lymperopoulou" userId="ee5bee4e-c335-4a07-9eff-1cbd44cffdce" providerId="ADAL" clId="{7728538A-5362-4447-96D1-6F3133F44744}" dt="2025-09-09T11:47:34.703" v="3907" actId="255"/>
          <ac:spMkLst>
            <pc:docMk/>
            <pc:sldMk cId="795374822" sldId="628"/>
            <ac:spMk id="5" creationId="{DA7063AE-6E1D-5238-0128-A6997065D01F}"/>
          </ac:spMkLst>
        </pc:spChg>
        <pc:spChg chg="add del mod">
          <ac:chgData name="Kitty Lymperopoulou" userId="ee5bee4e-c335-4a07-9eff-1cbd44cffdce" providerId="ADAL" clId="{7728538A-5362-4447-96D1-6F3133F44744}" dt="2025-09-01T12:45:37.339" v="3758" actId="1076"/>
          <ac:spMkLst>
            <pc:docMk/>
            <pc:sldMk cId="795374822" sldId="628"/>
            <ac:spMk id="7" creationId="{13C74C72-DCAA-078B-D83A-15E1262D106E}"/>
          </ac:spMkLst>
        </pc:spChg>
      </pc:sldChg>
      <pc:sldChg chg="modSp add mod">
        <pc:chgData name="Kitty Lymperopoulou" userId="ee5bee4e-c335-4a07-9eff-1cbd44cffdce" providerId="ADAL" clId="{7728538A-5362-4447-96D1-6F3133F44744}" dt="2025-09-09T11:47:41.878" v="3908" actId="255"/>
        <pc:sldMkLst>
          <pc:docMk/>
          <pc:sldMk cId="809826688" sldId="629"/>
        </pc:sldMkLst>
        <pc:spChg chg="mod">
          <ac:chgData name="Kitty Lymperopoulou" userId="ee5bee4e-c335-4a07-9eff-1cbd44cffdce" providerId="ADAL" clId="{7728538A-5362-4447-96D1-6F3133F44744}" dt="2025-08-31T10:33:04.058" v="3559" actId="207"/>
          <ac:spMkLst>
            <pc:docMk/>
            <pc:sldMk cId="809826688" sldId="629"/>
            <ac:spMk id="2" creationId="{4988FAAE-51D5-D16B-4A8A-C96F9048C159}"/>
          </ac:spMkLst>
        </pc:spChg>
        <pc:spChg chg="mod">
          <ac:chgData name="Kitty Lymperopoulou" userId="ee5bee4e-c335-4a07-9eff-1cbd44cffdce" providerId="ADAL" clId="{7728538A-5362-4447-96D1-6F3133F44744}" dt="2025-09-09T11:47:41.878" v="3908" actId="255"/>
          <ac:spMkLst>
            <pc:docMk/>
            <pc:sldMk cId="809826688" sldId="629"/>
            <ac:spMk id="5" creationId="{7D4B76CE-2007-7267-7B79-3D1735CEE981}"/>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89984AA-B19A-4F71-89EE-DC2472F651D5}" type="datetimeFigureOut">
              <a:rPr lang="en-GB" smtClean="0"/>
              <a:t>11/09/2025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F8E0690-1248-4241-82DC-BF977DB6DE2B}" type="slidenum">
              <a:rPr lang="en-GB" smtClean="0"/>
              <a:t>‹#›</a:t>
            </a:fld>
            <a:endParaRPr lang="en-GB"/>
          </a:p>
        </p:txBody>
      </p:sp>
    </p:spTree>
    <p:extLst>
      <p:ext uri="{BB962C8B-B14F-4D97-AF65-F5344CB8AC3E}">
        <p14:creationId xmlns:p14="http://schemas.microsoft.com/office/powerpoint/2010/main" val="1106762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F8E0690-1248-4241-82DC-BF977DB6DE2B}" type="slidenum">
              <a:rPr lang="en-GB" smtClean="0"/>
              <a:t>1</a:t>
            </a:fld>
            <a:endParaRPr lang="en-GB"/>
          </a:p>
        </p:txBody>
      </p:sp>
    </p:spTree>
    <p:extLst>
      <p:ext uri="{BB962C8B-B14F-4D97-AF65-F5344CB8AC3E}">
        <p14:creationId xmlns:p14="http://schemas.microsoft.com/office/powerpoint/2010/main" val="39830984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8E0690-1248-4241-82DC-BF977DB6DE2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27947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a:extLst>
              <a:ext uri="{FF2B5EF4-FFF2-40B4-BE49-F238E27FC236}">
                <a16:creationId xmlns:a16="http://schemas.microsoft.com/office/drawing/2014/main" id="{E4F87447-F3A2-5F92-7279-CB8CC6357C5A}"/>
              </a:ext>
            </a:extLst>
          </p:cNvPr>
          <p:cNvSpPr>
            <a:spLocks noGrp="1" noRot="1" noChangeAspect="1" noTextEdit="1"/>
          </p:cNvSpPr>
          <p:nvPr>
            <p:ph type="sldImg"/>
          </p:nvPr>
        </p:nvSpPr>
        <p:spPr>
          <a:ln/>
        </p:spPr>
      </p:sp>
      <p:sp>
        <p:nvSpPr>
          <p:cNvPr id="18435" name="Notes Placeholder 2">
            <a:extLst>
              <a:ext uri="{FF2B5EF4-FFF2-40B4-BE49-F238E27FC236}">
                <a16:creationId xmlns:a16="http://schemas.microsoft.com/office/drawing/2014/main" id="{733145B7-646F-3B2B-5002-9B925C8A438D}"/>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sz="1800" dirty="0">
                <a:effectLst/>
                <a:latin typeface="Arial" panose="020B0604020202020204" pitchFamily="34" charset="0"/>
                <a:ea typeface="Calibri" panose="020F0502020204030204" pitchFamily="34" charset="0"/>
                <a:cs typeface="Times New Roman" panose="02020603050405020304" pitchFamily="18" charset="0"/>
              </a:rPr>
              <a:t> </a:t>
            </a:r>
            <a:endParaRPr lang="en-GB" sz="800" dirty="0">
              <a:effectLst/>
              <a:latin typeface="+mn-lt"/>
              <a:ea typeface="Calibri" panose="020F0502020204030204" pitchFamily="34" charset="0"/>
            </a:endParaRPr>
          </a:p>
        </p:txBody>
      </p:sp>
      <p:sp>
        <p:nvSpPr>
          <p:cNvPr id="18436" name="Slide Number Placeholder 3">
            <a:extLst>
              <a:ext uri="{FF2B5EF4-FFF2-40B4-BE49-F238E27FC236}">
                <a16:creationId xmlns:a16="http://schemas.microsoft.com/office/drawing/2014/main" id="{65F040DC-ED35-A5FB-F1CA-0E1586D52539}"/>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E0DBD807-D62E-4753-9B5D-A8F0B1DB537A}" type="slidenum">
              <a:rPr lang="en-GB" altLang="en-US"/>
              <a:pPr/>
              <a:t>13</a:t>
            </a:fld>
            <a:endParaRPr lang="en-GB" altLang="en-US"/>
          </a:p>
        </p:txBody>
      </p:sp>
    </p:spTree>
    <p:extLst>
      <p:ext uri="{BB962C8B-B14F-4D97-AF65-F5344CB8AC3E}">
        <p14:creationId xmlns:p14="http://schemas.microsoft.com/office/powerpoint/2010/main" val="20869972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1CB402-02B8-4481-827A-142E3632A24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A537BB8-6FE0-3F6C-4ECA-9F6A9C12307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DF0E934-B35E-9B99-28B7-B761C8422E2A}"/>
              </a:ext>
            </a:extLst>
          </p:cNvPr>
          <p:cNvSpPr>
            <a:spLocks noGrp="1"/>
          </p:cNvSpPr>
          <p:nvPr>
            <p:ph type="body" idx="1"/>
          </p:nvPr>
        </p:nvSpPr>
        <p:spPr/>
        <p:txBody>
          <a:bodyPr/>
          <a:lstStyle/>
          <a:p>
            <a:endParaRPr lang="en-GB" sz="1800" dirty="0">
              <a:latin typeface="+mn-lt"/>
            </a:endParaRPr>
          </a:p>
        </p:txBody>
      </p:sp>
      <p:sp>
        <p:nvSpPr>
          <p:cNvPr id="4" name="Slide Number Placeholder 3">
            <a:extLst>
              <a:ext uri="{FF2B5EF4-FFF2-40B4-BE49-F238E27FC236}">
                <a16:creationId xmlns:a16="http://schemas.microsoft.com/office/drawing/2014/main" id="{33C2B3CF-EA28-5005-74D6-51327E9E83BA}"/>
              </a:ext>
            </a:extLst>
          </p:cNvPr>
          <p:cNvSpPr>
            <a:spLocks noGrp="1"/>
          </p:cNvSpPr>
          <p:nvPr>
            <p:ph type="sldNum" sz="quarter" idx="5"/>
          </p:nvPr>
        </p:nvSpPr>
        <p:spPr/>
        <p:txBody>
          <a:bodyPr/>
          <a:lstStyle/>
          <a:p>
            <a:fld id="{3F8E0690-1248-4241-82DC-BF977DB6DE2B}" type="slidenum">
              <a:rPr lang="en-GB" smtClean="0"/>
              <a:t>14</a:t>
            </a:fld>
            <a:endParaRPr lang="en-GB"/>
          </a:p>
        </p:txBody>
      </p:sp>
    </p:spTree>
    <p:extLst>
      <p:ext uri="{BB962C8B-B14F-4D97-AF65-F5344CB8AC3E}">
        <p14:creationId xmlns:p14="http://schemas.microsoft.com/office/powerpoint/2010/main" val="7811218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C47ACB-5FB5-B723-D9E9-E6E42F41530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DD3DDD1-41A1-B965-28E3-CCCDDD60360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F035286-410F-46A4-4315-0A32746FC7F8}"/>
              </a:ext>
            </a:extLst>
          </p:cNvPr>
          <p:cNvSpPr>
            <a:spLocks noGrp="1"/>
          </p:cNvSpPr>
          <p:nvPr>
            <p:ph type="body" idx="1"/>
          </p:nvPr>
        </p:nvSpPr>
        <p:spPr/>
        <p:txBody>
          <a:bodyPr/>
          <a:lstStyle/>
          <a:p>
            <a:endParaRPr lang="en-GB" sz="1800" dirty="0">
              <a:latin typeface="+mn-lt"/>
            </a:endParaRPr>
          </a:p>
        </p:txBody>
      </p:sp>
      <p:sp>
        <p:nvSpPr>
          <p:cNvPr id="4" name="Slide Number Placeholder 3">
            <a:extLst>
              <a:ext uri="{FF2B5EF4-FFF2-40B4-BE49-F238E27FC236}">
                <a16:creationId xmlns:a16="http://schemas.microsoft.com/office/drawing/2014/main" id="{BFC24F41-44CC-A3A3-1F5C-346F29ACE67E}"/>
              </a:ext>
            </a:extLst>
          </p:cNvPr>
          <p:cNvSpPr>
            <a:spLocks noGrp="1"/>
          </p:cNvSpPr>
          <p:nvPr>
            <p:ph type="sldNum" sz="quarter" idx="5"/>
          </p:nvPr>
        </p:nvSpPr>
        <p:spPr/>
        <p:txBody>
          <a:bodyPr/>
          <a:lstStyle/>
          <a:p>
            <a:fld id="{3F8E0690-1248-4241-82DC-BF977DB6DE2B}" type="slidenum">
              <a:rPr lang="en-GB" smtClean="0"/>
              <a:t>15</a:t>
            </a:fld>
            <a:endParaRPr lang="en-GB"/>
          </a:p>
        </p:txBody>
      </p:sp>
    </p:spTree>
    <p:extLst>
      <p:ext uri="{BB962C8B-B14F-4D97-AF65-F5344CB8AC3E}">
        <p14:creationId xmlns:p14="http://schemas.microsoft.com/office/powerpoint/2010/main" val="487289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8E0690-1248-4241-82DC-BF977DB6DE2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272081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F88AEA-2151-47FA-F48C-75B62DD04CB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CB7040E-FF8B-798C-3173-A9C3C8390C9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779F63C-4B7B-F763-60E7-33B9E1A1B9CE}"/>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2EE7EEF3-E194-6C88-8994-A77895A7A52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8E0690-1248-4241-82DC-BF977DB6DE2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589291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6D0E1A-250A-0988-DBDE-1991523E67F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CBCA8C1-294B-6AD8-6FF7-C3179E34D5F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53AC8BA-2464-46C8-F342-2CD473ECC00D}"/>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532FFC43-06DB-DBAB-5F65-E3844786517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8E0690-1248-4241-82DC-BF977DB6DE2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022849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6D0E1A-250A-0988-DBDE-1991523E67F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CBCA8C1-294B-6AD8-6FF7-C3179E34D5F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53AC8BA-2464-46C8-F342-2CD473ECC00D}"/>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532FFC43-06DB-DBAB-5F65-E3844786517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8E0690-1248-4241-82DC-BF977DB6DE2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028800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F8E0690-1248-4241-82DC-BF977DB6DE2B}" type="slidenum">
              <a:rPr lang="en-GB" smtClean="0"/>
              <a:t>2</a:t>
            </a:fld>
            <a:endParaRPr lang="en-GB"/>
          </a:p>
        </p:txBody>
      </p:sp>
    </p:spTree>
    <p:extLst>
      <p:ext uri="{BB962C8B-B14F-4D97-AF65-F5344CB8AC3E}">
        <p14:creationId xmlns:p14="http://schemas.microsoft.com/office/powerpoint/2010/main" val="5536755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F8E0690-1248-4241-82DC-BF977DB6DE2B}" type="slidenum">
              <a:rPr lang="en-GB" smtClean="0"/>
              <a:t>4</a:t>
            </a:fld>
            <a:endParaRPr lang="en-GB"/>
          </a:p>
        </p:txBody>
      </p:sp>
    </p:spTree>
    <p:extLst>
      <p:ext uri="{BB962C8B-B14F-4D97-AF65-F5344CB8AC3E}">
        <p14:creationId xmlns:p14="http://schemas.microsoft.com/office/powerpoint/2010/main" val="7085563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F8E0690-1248-4241-82DC-BF977DB6DE2B}" type="slidenum">
              <a:rPr lang="en-GB" smtClean="0"/>
              <a:t>5</a:t>
            </a:fld>
            <a:endParaRPr lang="en-GB"/>
          </a:p>
        </p:txBody>
      </p:sp>
    </p:spTree>
    <p:extLst>
      <p:ext uri="{BB962C8B-B14F-4D97-AF65-F5344CB8AC3E}">
        <p14:creationId xmlns:p14="http://schemas.microsoft.com/office/powerpoint/2010/main" val="42420065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D8B6DE-7025-9A7D-096A-381CA67153F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C57BD4B-4248-CC79-6DFF-2E053D16E7C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800BB61-945C-0E8B-2978-1335F9A07F05}"/>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46F707E8-15DD-2027-B847-0F6098869D35}"/>
              </a:ext>
            </a:extLst>
          </p:cNvPr>
          <p:cNvSpPr>
            <a:spLocks noGrp="1"/>
          </p:cNvSpPr>
          <p:nvPr>
            <p:ph type="sldNum" sz="quarter" idx="5"/>
          </p:nvPr>
        </p:nvSpPr>
        <p:spPr/>
        <p:txBody>
          <a:bodyPr/>
          <a:lstStyle/>
          <a:p>
            <a:fld id="{3F8E0690-1248-4241-82DC-BF977DB6DE2B}" type="slidenum">
              <a:rPr lang="en-GB" smtClean="0"/>
              <a:t>6</a:t>
            </a:fld>
            <a:endParaRPr lang="en-GB"/>
          </a:p>
        </p:txBody>
      </p:sp>
    </p:spTree>
    <p:extLst>
      <p:ext uri="{BB962C8B-B14F-4D97-AF65-F5344CB8AC3E}">
        <p14:creationId xmlns:p14="http://schemas.microsoft.com/office/powerpoint/2010/main" val="17115055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8040EE-3E0F-8228-B922-372E2A48073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6D3CE26-1D5F-F719-041C-2B100315711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69016B0-9F60-98E3-E8C5-4C4CAC9DA962}"/>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4FBD8330-4BD5-D2C3-DF02-FF60326118F6}"/>
              </a:ext>
            </a:extLst>
          </p:cNvPr>
          <p:cNvSpPr>
            <a:spLocks noGrp="1"/>
          </p:cNvSpPr>
          <p:nvPr>
            <p:ph type="sldNum" sz="quarter" idx="5"/>
          </p:nvPr>
        </p:nvSpPr>
        <p:spPr/>
        <p:txBody>
          <a:bodyPr/>
          <a:lstStyle/>
          <a:p>
            <a:fld id="{3F8E0690-1248-4241-82DC-BF977DB6DE2B}" type="slidenum">
              <a:rPr lang="en-GB" smtClean="0"/>
              <a:t>7</a:t>
            </a:fld>
            <a:endParaRPr lang="en-GB"/>
          </a:p>
        </p:txBody>
      </p:sp>
    </p:spTree>
    <p:extLst>
      <p:ext uri="{BB962C8B-B14F-4D97-AF65-F5344CB8AC3E}">
        <p14:creationId xmlns:p14="http://schemas.microsoft.com/office/powerpoint/2010/main" val="38573066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1F762A-EFC4-EB71-26CA-06702739A09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F722A96-91C7-1A62-3F73-69B49014E3E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11D5105-0345-3CC4-D538-FB842744FCFE}"/>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089E44A3-6986-405A-1D32-A08492615C30}"/>
              </a:ext>
            </a:extLst>
          </p:cNvPr>
          <p:cNvSpPr>
            <a:spLocks noGrp="1"/>
          </p:cNvSpPr>
          <p:nvPr>
            <p:ph type="sldNum" sz="quarter" idx="5"/>
          </p:nvPr>
        </p:nvSpPr>
        <p:spPr/>
        <p:txBody>
          <a:bodyPr/>
          <a:lstStyle/>
          <a:p>
            <a:fld id="{3F8E0690-1248-4241-82DC-BF977DB6DE2B}" type="slidenum">
              <a:rPr lang="en-GB" smtClean="0"/>
              <a:t>8</a:t>
            </a:fld>
            <a:endParaRPr lang="en-GB"/>
          </a:p>
        </p:txBody>
      </p:sp>
    </p:spTree>
    <p:extLst>
      <p:ext uri="{BB962C8B-B14F-4D97-AF65-F5344CB8AC3E}">
        <p14:creationId xmlns:p14="http://schemas.microsoft.com/office/powerpoint/2010/main" val="2534320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8E0690-1248-4241-82DC-BF977DB6DE2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841792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8E0690-1248-4241-82DC-BF977DB6DE2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995876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1F2FDB-660D-4668-88CF-29893FCC56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0E55D8CD-5A36-4F22-BA08-218A1B7C86C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7BD1A48D-3DB8-46D3-94FF-8CE74EDBA2C5}"/>
              </a:ext>
            </a:extLst>
          </p:cNvPr>
          <p:cNvSpPr>
            <a:spLocks noGrp="1"/>
          </p:cNvSpPr>
          <p:nvPr>
            <p:ph type="dt" sz="half" idx="10"/>
          </p:nvPr>
        </p:nvSpPr>
        <p:spPr/>
        <p:txBody>
          <a:bodyPr/>
          <a:lstStyle/>
          <a:p>
            <a:fld id="{E0557915-4D0A-4736-8D3E-F0169E8408B0}" type="datetimeFigureOut">
              <a:rPr lang="en-GB" smtClean="0"/>
              <a:t>11/09/2025</a:t>
            </a:fld>
            <a:endParaRPr lang="en-GB"/>
          </a:p>
        </p:txBody>
      </p:sp>
      <p:sp>
        <p:nvSpPr>
          <p:cNvPr id="5" name="Footer Placeholder 4">
            <a:extLst>
              <a:ext uri="{FF2B5EF4-FFF2-40B4-BE49-F238E27FC236}">
                <a16:creationId xmlns:a16="http://schemas.microsoft.com/office/drawing/2014/main" id="{4F003427-332D-4352-A1ED-56F9F58A6CE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805B42F-CEBF-46A1-85D8-8FFE47798FBD}"/>
              </a:ext>
            </a:extLst>
          </p:cNvPr>
          <p:cNvSpPr>
            <a:spLocks noGrp="1"/>
          </p:cNvSpPr>
          <p:nvPr>
            <p:ph type="sldNum" sz="quarter" idx="12"/>
          </p:nvPr>
        </p:nvSpPr>
        <p:spPr/>
        <p:txBody>
          <a:bodyPr/>
          <a:lstStyle/>
          <a:p>
            <a:fld id="{7278F805-B11B-4718-A657-5890A26587EC}" type="slidenum">
              <a:rPr lang="en-GB" smtClean="0"/>
              <a:t>‹#›</a:t>
            </a:fld>
            <a:endParaRPr lang="en-GB"/>
          </a:p>
        </p:txBody>
      </p:sp>
    </p:spTree>
    <p:extLst>
      <p:ext uri="{BB962C8B-B14F-4D97-AF65-F5344CB8AC3E}">
        <p14:creationId xmlns:p14="http://schemas.microsoft.com/office/powerpoint/2010/main" val="18290762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B6FA39-D12F-4625-A120-73F731836294}"/>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2F4A37D3-A88B-4574-9A59-646A0FECF58E}"/>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8C387F3-A0F1-4111-88D5-48DBD54FC40D}"/>
              </a:ext>
            </a:extLst>
          </p:cNvPr>
          <p:cNvSpPr>
            <a:spLocks noGrp="1"/>
          </p:cNvSpPr>
          <p:nvPr>
            <p:ph type="dt" sz="half" idx="10"/>
          </p:nvPr>
        </p:nvSpPr>
        <p:spPr/>
        <p:txBody>
          <a:bodyPr/>
          <a:lstStyle/>
          <a:p>
            <a:fld id="{E0557915-4D0A-4736-8D3E-F0169E8408B0}" type="datetimeFigureOut">
              <a:rPr lang="en-GB" smtClean="0"/>
              <a:t>11/09/2025</a:t>
            </a:fld>
            <a:endParaRPr lang="en-GB"/>
          </a:p>
        </p:txBody>
      </p:sp>
      <p:sp>
        <p:nvSpPr>
          <p:cNvPr id="5" name="Footer Placeholder 4">
            <a:extLst>
              <a:ext uri="{FF2B5EF4-FFF2-40B4-BE49-F238E27FC236}">
                <a16:creationId xmlns:a16="http://schemas.microsoft.com/office/drawing/2014/main" id="{27EFADCB-5DA2-454D-AD4F-D45F0A13560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328419B-0BFF-442D-AEE9-DCECCA1FE671}"/>
              </a:ext>
            </a:extLst>
          </p:cNvPr>
          <p:cNvSpPr>
            <a:spLocks noGrp="1"/>
          </p:cNvSpPr>
          <p:nvPr>
            <p:ph type="sldNum" sz="quarter" idx="12"/>
          </p:nvPr>
        </p:nvSpPr>
        <p:spPr/>
        <p:txBody>
          <a:bodyPr/>
          <a:lstStyle/>
          <a:p>
            <a:fld id="{7278F805-B11B-4718-A657-5890A26587EC}" type="slidenum">
              <a:rPr lang="en-GB" smtClean="0"/>
              <a:t>‹#›</a:t>
            </a:fld>
            <a:endParaRPr lang="en-GB"/>
          </a:p>
        </p:txBody>
      </p:sp>
    </p:spTree>
    <p:extLst>
      <p:ext uri="{BB962C8B-B14F-4D97-AF65-F5344CB8AC3E}">
        <p14:creationId xmlns:p14="http://schemas.microsoft.com/office/powerpoint/2010/main" val="23611626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A2426DC-B327-463A-BEFE-B24625289F2A}"/>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849B5EBE-3B5F-4DC0-B5FE-933BFE939506}"/>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4D7FBC0-AE92-45B9-8F3F-53440287BABD}"/>
              </a:ext>
            </a:extLst>
          </p:cNvPr>
          <p:cNvSpPr>
            <a:spLocks noGrp="1"/>
          </p:cNvSpPr>
          <p:nvPr>
            <p:ph type="dt" sz="half" idx="10"/>
          </p:nvPr>
        </p:nvSpPr>
        <p:spPr/>
        <p:txBody>
          <a:bodyPr/>
          <a:lstStyle/>
          <a:p>
            <a:fld id="{E0557915-4D0A-4736-8D3E-F0169E8408B0}" type="datetimeFigureOut">
              <a:rPr lang="en-GB" smtClean="0"/>
              <a:t>11/09/2025</a:t>
            </a:fld>
            <a:endParaRPr lang="en-GB"/>
          </a:p>
        </p:txBody>
      </p:sp>
      <p:sp>
        <p:nvSpPr>
          <p:cNvPr id="5" name="Footer Placeholder 4">
            <a:extLst>
              <a:ext uri="{FF2B5EF4-FFF2-40B4-BE49-F238E27FC236}">
                <a16:creationId xmlns:a16="http://schemas.microsoft.com/office/drawing/2014/main" id="{4FA53E31-5ECA-4BB4-AC26-5571A3805D6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FFA6E80-F882-4A37-9DB2-C9DF63E9ECA1}"/>
              </a:ext>
            </a:extLst>
          </p:cNvPr>
          <p:cNvSpPr>
            <a:spLocks noGrp="1"/>
          </p:cNvSpPr>
          <p:nvPr>
            <p:ph type="sldNum" sz="quarter" idx="12"/>
          </p:nvPr>
        </p:nvSpPr>
        <p:spPr/>
        <p:txBody>
          <a:bodyPr/>
          <a:lstStyle/>
          <a:p>
            <a:fld id="{7278F805-B11B-4718-A657-5890A26587EC}" type="slidenum">
              <a:rPr lang="en-GB" smtClean="0"/>
              <a:t>‹#›</a:t>
            </a:fld>
            <a:endParaRPr lang="en-GB"/>
          </a:p>
        </p:txBody>
      </p:sp>
    </p:spTree>
    <p:extLst>
      <p:ext uri="{BB962C8B-B14F-4D97-AF65-F5344CB8AC3E}">
        <p14:creationId xmlns:p14="http://schemas.microsoft.com/office/powerpoint/2010/main" val="18315832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928732-D6ED-4C76-8F39-AC0E9501376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B7B092E-7E36-473F-BFF2-F2A07B0108C7}"/>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CD4436E-FD29-4FEA-A42C-BAFBD9F56BC5}"/>
              </a:ext>
            </a:extLst>
          </p:cNvPr>
          <p:cNvSpPr>
            <a:spLocks noGrp="1"/>
          </p:cNvSpPr>
          <p:nvPr>
            <p:ph type="dt" sz="half" idx="10"/>
          </p:nvPr>
        </p:nvSpPr>
        <p:spPr/>
        <p:txBody>
          <a:bodyPr/>
          <a:lstStyle/>
          <a:p>
            <a:fld id="{E0557915-4D0A-4736-8D3E-F0169E8408B0}" type="datetimeFigureOut">
              <a:rPr lang="en-GB" smtClean="0"/>
              <a:t>11/09/2025</a:t>
            </a:fld>
            <a:endParaRPr lang="en-GB"/>
          </a:p>
        </p:txBody>
      </p:sp>
      <p:sp>
        <p:nvSpPr>
          <p:cNvPr id="5" name="Footer Placeholder 4">
            <a:extLst>
              <a:ext uri="{FF2B5EF4-FFF2-40B4-BE49-F238E27FC236}">
                <a16:creationId xmlns:a16="http://schemas.microsoft.com/office/drawing/2014/main" id="{BAF82A02-3795-426B-B36D-66764C1E1DE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60E58A1-7EF2-4C68-8809-860F3F0E3888}"/>
              </a:ext>
            </a:extLst>
          </p:cNvPr>
          <p:cNvSpPr>
            <a:spLocks noGrp="1"/>
          </p:cNvSpPr>
          <p:nvPr>
            <p:ph type="sldNum" sz="quarter" idx="12"/>
          </p:nvPr>
        </p:nvSpPr>
        <p:spPr/>
        <p:txBody>
          <a:bodyPr/>
          <a:lstStyle/>
          <a:p>
            <a:fld id="{7278F805-B11B-4718-A657-5890A26587EC}" type="slidenum">
              <a:rPr lang="en-GB" smtClean="0"/>
              <a:t>‹#›</a:t>
            </a:fld>
            <a:endParaRPr lang="en-GB"/>
          </a:p>
        </p:txBody>
      </p:sp>
    </p:spTree>
    <p:extLst>
      <p:ext uri="{BB962C8B-B14F-4D97-AF65-F5344CB8AC3E}">
        <p14:creationId xmlns:p14="http://schemas.microsoft.com/office/powerpoint/2010/main" val="19011282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3A7F27-A2BA-49E5-B3C0-8955427CA5A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B2041109-49DB-4629-A9C6-7189865AAA8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C22AD258-D010-4456-87F5-6CD0BF471667}"/>
              </a:ext>
            </a:extLst>
          </p:cNvPr>
          <p:cNvSpPr>
            <a:spLocks noGrp="1"/>
          </p:cNvSpPr>
          <p:nvPr>
            <p:ph type="dt" sz="half" idx="10"/>
          </p:nvPr>
        </p:nvSpPr>
        <p:spPr/>
        <p:txBody>
          <a:bodyPr/>
          <a:lstStyle/>
          <a:p>
            <a:fld id="{E0557915-4D0A-4736-8D3E-F0169E8408B0}" type="datetimeFigureOut">
              <a:rPr lang="en-GB" smtClean="0"/>
              <a:t>11/09/2025</a:t>
            </a:fld>
            <a:endParaRPr lang="en-GB"/>
          </a:p>
        </p:txBody>
      </p:sp>
      <p:sp>
        <p:nvSpPr>
          <p:cNvPr id="5" name="Footer Placeholder 4">
            <a:extLst>
              <a:ext uri="{FF2B5EF4-FFF2-40B4-BE49-F238E27FC236}">
                <a16:creationId xmlns:a16="http://schemas.microsoft.com/office/drawing/2014/main" id="{D2FB90C9-0EBE-4584-8817-BCC0E1EECE8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35AF731-96DE-45E9-A7C3-1260B32263DD}"/>
              </a:ext>
            </a:extLst>
          </p:cNvPr>
          <p:cNvSpPr>
            <a:spLocks noGrp="1"/>
          </p:cNvSpPr>
          <p:nvPr>
            <p:ph type="sldNum" sz="quarter" idx="12"/>
          </p:nvPr>
        </p:nvSpPr>
        <p:spPr/>
        <p:txBody>
          <a:bodyPr/>
          <a:lstStyle/>
          <a:p>
            <a:fld id="{7278F805-B11B-4718-A657-5890A26587EC}" type="slidenum">
              <a:rPr lang="en-GB" smtClean="0"/>
              <a:t>‹#›</a:t>
            </a:fld>
            <a:endParaRPr lang="en-GB"/>
          </a:p>
        </p:txBody>
      </p:sp>
    </p:spTree>
    <p:extLst>
      <p:ext uri="{BB962C8B-B14F-4D97-AF65-F5344CB8AC3E}">
        <p14:creationId xmlns:p14="http://schemas.microsoft.com/office/powerpoint/2010/main" val="19613123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AA76D0-E028-48EC-A325-AE84E7C9E916}"/>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C2810F38-946D-4BC0-AF3E-5C77E67A6BB0}"/>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009D6FEC-E2FC-4BFC-ACE4-00AEAFDF3352}"/>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08DB0BFF-CE38-4E5E-BE41-5B4405C6D9FF}"/>
              </a:ext>
            </a:extLst>
          </p:cNvPr>
          <p:cNvSpPr>
            <a:spLocks noGrp="1"/>
          </p:cNvSpPr>
          <p:nvPr>
            <p:ph type="dt" sz="half" idx="10"/>
          </p:nvPr>
        </p:nvSpPr>
        <p:spPr/>
        <p:txBody>
          <a:bodyPr/>
          <a:lstStyle/>
          <a:p>
            <a:fld id="{E0557915-4D0A-4736-8D3E-F0169E8408B0}" type="datetimeFigureOut">
              <a:rPr lang="en-GB" smtClean="0"/>
              <a:t>11/09/2025</a:t>
            </a:fld>
            <a:endParaRPr lang="en-GB"/>
          </a:p>
        </p:txBody>
      </p:sp>
      <p:sp>
        <p:nvSpPr>
          <p:cNvPr id="6" name="Footer Placeholder 5">
            <a:extLst>
              <a:ext uri="{FF2B5EF4-FFF2-40B4-BE49-F238E27FC236}">
                <a16:creationId xmlns:a16="http://schemas.microsoft.com/office/drawing/2014/main" id="{49FA5A9F-36C5-4403-8299-87DCF642772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CC3A890-AAB1-4407-91C7-F1938FBFEF63}"/>
              </a:ext>
            </a:extLst>
          </p:cNvPr>
          <p:cNvSpPr>
            <a:spLocks noGrp="1"/>
          </p:cNvSpPr>
          <p:nvPr>
            <p:ph type="sldNum" sz="quarter" idx="12"/>
          </p:nvPr>
        </p:nvSpPr>
        <p:spPr/>
        <p:txBody>
          <a:bodyPr/>
          <a:lstStyle/>
          <a:p>
            <a:fld id="{7278F805-B11B-4718-A657-5890A26587EC}" type="slidenum">
              <a:rPr lang="en-GB" smtClean="0"/>
              <a:t>‹#›</a:t>
            </a:fld>
            <a:endParaRPr lang="en-GB"/>
          </a:p>
        </p:txBody>
      </p:sp>
    </p:spTree>
    <p:extLst>
      <p:ext uri="{BB962C8B-B14F-4D97-AF65-F5344CB8AC3E}">
        <p14:creationId xmlns:p14="http://schemas.microsoft.com/office/powerpoint/2010/main" val="2330746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57F107-36D2-4DDE-BA9D-FE88060D9C31}"/>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EDCA5A6C-B8AF-448F-91B1-0A5B916949E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CDA85A8A-F059-44B4-B34A-90E882B4051F}"/>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4F186660-BF6B-41CF-B1D7-329D2E8E5E6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F4FC75FC-5257-4CFA-AEBE-2952E41EDF49}"/>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9D2A5D3B-0275-49B6-8811-8DD26144E923}"/>
              </a:ext>
            </a:extLst>
          </p:cNvPr>
          <p:cNvSpPr>
            <a:spLocks noGrp="1"/>
          </p:cNvSpPr>
          <p:nvPr>
            <p:ph type="dt" sz="half" idx="10"/>
          </p:nvPr>
        </p:nvSpPr>
        <p:spPr/>
        <p:txBody>
          <a:bodyPr/>
          <a:lstStyle/>
          <a:p>
            <a:fld id="{E0557915-4D0A-4736-8D3E-F0169E8408B0}" type="datetimeFigureOut">
              <a:rPr lang="en-GB" smtClean="0"/>
              <a:t>11/09/2025</a:t>
            </a:fld>
            <a:endParaRPr lang="en-GB"/>
          </a:p>
        </p:txBody>
      </p:sp>
      <p:sp>
        <p:nvSpPr>
          <p:cNvPr id="8" name="Footer Placeholder 7">
            <a:extLst>
              <a:ext uri="{FF2B5EF4-FFF2-40B4-BE49-F238E27FC236}">
                <a16:creationId xmlns:a16="http://schemas.microsoft.com/office/drawing/2014/main" id="{8A5EAC58-8D9A-4EE6-AAEF-38055785ECBC}"/>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33D69657-D663-4336-A98C-024DD9F2FDA6}"/>
              </a:ext>
            </a:extLst>
          </p:cNvPr>
          <p:cNvSpPr>
            <a:spLocks noGrp="1"/>
          </p:cNvSpPr>
          <p:nvPr>
            <p:ph type="sldNum" sz="quarter" idx="12"/>
          </p:nvPr>
        </p:nvSpPr>
        <p:spPr/>
        <p:txBody>
          <a:bodyPr/>
          <a:lstStyle/>
          <a:p>
            <a:fld id="{7278F805-B11B-4718-A657-5890A26587EC}" type="slidenum">
              <a:rPr lang="en-GB" smtClean="0"/>
              <a:t>‹#›</a:t>
            </a:fld>
            <a:endParaRPr lang="en-GB"/>
          </a:p>
        </p:txBody>
      </p:sp>
    </p:spTree>
    <p:extLst>
      <p:ext uri="{BB962C8B-B14F-4D97-AF65-F5344CB8AC3E}">
        <p14:creationId xmlns:p14="http://schemas.microsoft.com/office/powerpoint/2010/main" val="33907259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7421DA-E9D1-4CEC-9A40-45EF062139D3}"/>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889762F3-26BD-4F01-BE85-DD0C74C77867}"/>
              </a:ext>
            </a:extLst>
          </p:cNvPr>
          <p:cNvSpPr>
            <a:spLocks noGrp="1"/>
          </p:cNvSpPr>
          <p:nvPr>
            <p:ph type="dt" sz="half" idx="10"/>
          </p:nvPr>
        </p:nvSpPr>
        <p:spPr/>
        <p:txBody>
          <a:bodyPr/>
          <a:lstStyle/>
          <a:p>
            <a:fld id="{E0557915-4D0A-4736-8D3E-F0169E8408B0}" type="datetimeFigureOut">
              <a:rPr lang="en-GB" smtClean="0"/>
              <a:t>11/09/2025</a:t>
            </a:fld>
            <a:endParaRPr lang="en-GB"/>
          </a:p>
        </p:txBody>
      </p:sp>
      <p:sp>
        <p:nvSpPr>
          <p:cNvPr id="4" name="Footer Placeholder 3">
            <a:extLst>
              <a:ext uri="{FF2B5EF4-FFF2-40B4-BE49-F238E27FC236}">
                <a16:creationId xmlns:a16="http://schemas.microsoft.com/office/drawing/2014/main" id="{2BBB0163-6939-40B2-A9A9-E20FFE7F7E8E}"/>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1EFDCD87-DDD9-4420-87CD-81A0844B49DC}"/>
              </a:ext>
            </a:extLst>
          </p:cNvPr>
          <p:cNvSpPr>
            <a:spLocks noGrp="1"/>
          </p:cNvSpPr>
          <p:nvPr>
            <p:ph type="sldNum" sz="quarter" idx="12"/>
          </p:nvPr>
        </p:nvSpPr>
        <p:spPr/>
        <p:txBody>
          <a:bodyPr/>
          <a:lstStyle/>
          <a:p>
            <a:fld id="{7278F805-B11B-4718-A657-5890A26587EC}" type="slidenum">
              <a:rPr lang="en-GB" smtClean="0"/>
              <a:t>‹#›</a:t>
            </a:fld>
            <a:endParaRPr lang="en-GB"/>
          </a:p>
        </p:txBody>
      </p:sp>
    </p:spTree>
    <p:extLst>
      <p:ext uri="{BB962C8B-B14F-4D97-AF65-F5344CB8AC3E}">
        <p14:creationId xmlns:p14="http://schemas.microsoft.com/office/powerpoint/2010/main" val="10788233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4A4E08D-8CA9-43E8-A986-86672E2AFEEB}"/>
              </a:ext>
            </a:extLst>
          </p:cNvPr>
          <p:cNvSpPr>
            <a:spLocks noGrp="1"/>
          </p:cNvSpPr>
          <p:nvPr>
            <p:ph type="dt" sz="half" idx="10"/>
          </p:nvPr>
        </p:nvSpPr>
        <p:spPr/>
        <p:txBody>
          <a:bodyPr/>
          <a:lstStyle/>
          <a:p>
            <a:fld id="{E0557915-4D0A-4736-8D3E-F0169E8408B0}" type="datetimeFigureOut">
              <a:rPr lang="en-GB" smtClean="0"/>
              <a:t>11/09/2025</a:t>
            </a:fld>
            <a:endParaRPr lang="en-GB"/>
          </a:p>
        </p:txBody>
      </p:sp>
      <p:sp>
        <p:nvSpPr>
          <p:cNvPr id="3" name="Footer Placeholder 2">
            <a:extLst>
              <a:ext uri="{FF2B5EF4-FFF2-40B4-BE49-F238E27FC236}">
                <a16:creationId xmlns:a16="http://schemas.microsoft.com/office/drawing/2014/main" id="{AC936324-2AE4-4845-A0FD-EDD5A209BB64}"/>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F710C4DD-E445-4051-8BDF-1A62CA0DDD86}"/>
              </a:ext>
            </a:extLst>
          </p:cNvPr>
          <p:cNvSpPr>
            <a:spLocks noGrp="1"/>
          </p:cNvSpPr>
          <p:nvPr>
            <p:ph type="sldNum" sz="quarter" idx="12"/>
          </p:nvPr>
        </p:nvSpPr>
        <p:spPr/>
        <p:txBody>
          <a:bodyPr/>
          <a:lstStyle/>
          <a:p>
            <a:fld id="{7278F805-B11B-4718-A657-5890A26587EC}" type="slidenum">
              <a:rPr lang="en-GB" smtClean="0"/>
              <a:t>‹#›</a:t>
            </a:fld>
            <a:endParaRPr lang="en-GB"/>
          </a:p>
        </p:txBody>
      </p:sp>
    </p:spTree>
    <p:extLst>
      <p:ext uri="{BB962C8B-B14F-4D97-AF65-F5344CB8AC3E}">
        <p14:creationId xmlns:p14="http://schemas.microsoft.com/office/powerpoint/2010/main" val="34599610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A9D7DE-5808-44E4-ACEA-4CBF89765A2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51E9965E-AC1D-4896-BA96-F6C5AE67081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3D6E7264-7875-4379-8BB1-40DAA19FA5A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5835C90F-AF03-40AE-BA59-608A0A9B37E1}"/>
              </a:ext>
            </a:extLst>
          </p:cNvPr>
          <p:cNvSpPr>
            <a:spLocks noGrp="1"/>
          </p:cNvSpPr>
          <p:nvPr>
            <p:ph type="dt" sz="half" idx="10"/>
          </p:nvPr>
        </p:nvSpPr>
        <p:spPr/>
        <p:txBody>
          <a:bodyPr/>
          <a:lstStyle/>
          <a:p>
            <a:fld id="{E0557915-4D0A-4736-8D3E-F0169E8408B0}" type="datetimeFigureOut">
              <a:rPr lang="en-GB" smtClean="0"/>
              <a:t>11/09/2025</a:t>
            </a:fld>
            <a:endParaRPr lang="en-GB"/>
          </a:p>
        </p:txBody>
      </p:sp>
      <p:sp>
        <p:nvSpPr>
          <p:cNvPr id="6" name="Footer Placeholder 5">
            <a:extLst>
              <a:ext uri="{FF2B5EF4-FFF2-40B4-BE49-F238E27FC236}">
                <a16:creationId xmlns:a16="http://schemas.microsoft.com/office/drawing/2014/main" id="{179997CE-1822-486A-8EAA-0E563247560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D3AA1CD-4929-493C-BB84-1E7E55A20054}"/>
              </a:ext>
            </a:extLst>
          </p:cNvPr>
          <p:cNvSpPr>
            <a:spLocks noGrp="1"/>
          </p:cNvSpPr>
          <p:nvPr>
            <p:ph type="sldNum" sz="quarter" idx="12"/>
          </p:nvPr>
        </p:nvSpPr>
        <p:spPr/>
        <p:txBody>
          <a:bodyPr/>
          <a:lstStyle/>
          <a:p>
            <a:fld id="{7278F805-B11B-4718-A657-5890A26587EC}" type="slidenum">
              <a:rPr lang="en-GB" smtClean="0"/>
              <a:t>‹#›</a:t>
            </a:fld>
            <a:endParaRPr lang="en-GB"/>
          </a:p>
        </p:txBody>
      </p:sp>
    </p:spTree>
    <p:extLst>
      <p:ext uri="{BB962C8B-B14F-4D97-AF65-F5344CB8AC3E}">
        <p14:creationId xmlns:p14="http://schemas.microsoft.com/office/powerpoint/2010/main" val="24390452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12F3CD-3F9E-403A-BA0F-FC5E7FCBD19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A933F11E-0D21-41A7-8E3F-AA66D679032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61F3854D-3050-499D-BEDE-F590BD3E8BB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09C776D0-FD1D-4074-BF36-EB5B7B812DB7}"/>
              </a:ext>
            </a:extLst>
          </p:cNvPr>
          <p:cNvSpPr>
            <a:spLocks noGrp="1"/>
          </p:cNvSpPr>
          <p:nvPr>
            <p:ph type="dt" sz="half" idx="10"/>
          </p:nvPr>
        </p:nvSpPr>
        <p:spPr/>
        <p:txBody>
          <a:bodyPr/>
          <a:lstStyle/>
          <a:p>
            <a:fld id="{E0557915-4D0A-4736-8D3E-F0169E8408B0}" type="datetimeFigureOut">
              <a:rPr lang="en-GB" smtClean="0"/>
              <a:t>11/09/2025</a:t>
            </a:fld>
            <a:endParaRPr lang="en-GB"/>
          </a:p>
        </p:txBody>
      </p:sp>
      <p:sp>
        <p:nvSpPr>
          <p:cNvPr id="6" name="Footer Placeholder 5">
            <a:extLst>
              <a:ext uri="{FF2B5EF4-FFF2-40B4-BE49-F238E27FC236}">
                <a16:creationId xmlns:a16="http://schemas.microsoft.com/office/drawing/2014/main" id="{4AB461AD-8D73-44B9-A6E1-E926C313DCB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F6E8EB1-5F27-4A92-8EC5-D2B732C64C25}"/>
              </a:ext>
            </a:extLst>
          </p:cNvPr>
          <p:cNvSpPr>
            <a:spLocks noGrp="1"/>
          </p:cNvSpPr>
          <p:nvPr>
            <p:ph type="sldNum" sz="quarter" idx="12"/>
          </p:nvPr>
        </p:nvSpPr>
        <p:spPr/>
        <p:txBody>
          <a:bodyPr/>
          <a:lstStyle/>
          <a:p>
            <a:fld id="{7278F805-B11B-4718-A657-5890A26587EC}" type="slidenum">
              <a:rPr lang="en-GB" smtClean="0"/>
              <a:t>‹#›</a:t>
            </a:fld>
            <a:endParaRPr lang="en-GB"/>
          </a:p>
        </p:txBody>
      </p:sp>
    </p:spTree>
    <p:extLst>
      <p:ext uri="{BB962C8B-B14F-4D97-AF65-F5344CB8AC3E}">
        <p14:creationId xmlns:p14="http://schemas.microsoft.com/office/powerpoint/2010/main" val="2442298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FD4BDF1-C90B-4C92-BC13-5BD599E8CA4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87D9346D-A43B-4707-8038-3BED1148A10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003B69A-F810-4A6F-93AA-A3A944747D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0557915-4D0A-4736-8D3E-F0169E8408B0}" type="datetimeFigureOut">
              <a:rPr lang="en-GB" smtClean="0"/>
              <a:t>11/09/2025</a:t>
            </a:fld>
            <a:endParaRPr lang="en-GB"/>
          </a:p>
        </p:txBody>
      </p:sp>
      <p:sp>
        <p:nvSpPr>
          <p:cNvPr id="5" name="Footer Placeholder 4">
            <a:extLst>
              <a:ext uri="{FF2B5EF4-FFF2-40B4-BE49-F238E27FC236}">
                <a16:creationId xmlns:a16="http://schemas.microsoft.com/office/drawing/2014/main" id="{18036AF9-3240-4578-8CA7-620354B93F1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4570E9E0-B8DD-4DF9-ADF0-B79AF7C1E38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278F805-B11B-4718-A657-5890A26587EC}" type="slidenum">
              <a:rPr lang="en-GB" smtClean="0"/>
              <a:t>‹#›</a:t>
            </a:fld>
            <a:endParaRPr lang="en-GB"/>
          </a:p>
        </p:txBody>
      </p:sp>
    </p:spTree>
    <p:extLst>
      <p:ext uri="{BB962C8B-B14F-4D97-AF65-F5344CB8AC3E}">
        <p14:creationId xmlns:p14="http://schemas.microsoft.com/office/powerpoint/2010/main" val="956955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hyperlink" Target="mailto:Kitty.Lymperopoulou@plymout.ac.uk"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11.png"/><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2.png"/><Relationship Id="rId7"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2.png"/><Relationship Id="rId7"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12"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21.png"/><Relationship Id="rId11" Type="http://schemas.openxmlformats.org/officeDocument/2006/relationships/image" Target="../media/image25.png"/><Relationship Id="rId5" Type="http://schemas.openxmlformats.org/officeDocument/2006/relationships/image" Target="../media/image20.png"/><Relationship Id="rId10" Type="http://schemas.openxmlformats.org/officeDocument/2006/relationships/image" Target="../media/image24.png"/><Relationship Id="rId4" Type="http://schemas.openxmlformats.org/officeDocument/2006/relationships/image" Target="../media/image19.png"/><Relationship Id="rId9" Type="http://schemas.openxmlformats.org/officeDocument/2006/relationships/hyperlink" Target="https://ethnicityandcriminaljustice.co.uk/"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27.png"/><Relationship Id="rId5" Type="http://schemas.openxmlformats.org/officeDocument/2006/relationships/image" Target="../media/image3.png"/><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8" Type="http://schemas.openxmlformats.org/officeDocument/2006/relationships/hyperlink" Target="https://saildatabank.com/data/apply-to-work-with-the-data/" TargetMode="External"/><Relationship Id="rId3" Type="http://schemas.openxmlformats.org/officeDocument/2006/relationships/image" Target="../media/image2.png"/><Relationship Id="rId7" Type="http://schemas.openxmlformats.org/officeDocument/2006/relationships/hyperlink" Target="https://assets.publishing.service.gov.uk/media/65c25c77a6838e001349d585/application-form-secure-access-data_01022024.docx" TargetMode="External"/><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hyperlink" Target="https://uksa.statisticsauthority.gov.uk/digitaleconomyact-research-statistics/better-useofdata-for-research-information-for-researchers/" TargetMode="External"/><Relationship Id="rId5" Type="http://schemas.openxmlformats.org/officeDocument/2006/relationships/image" Target="../media/image3.png"/><Relationship Id="rId4" Type="http://schemas.openxmlformats.org/officeDocument/2006/relationships/image" Target="../media/image4.png"/><Relationship Id="rId9" Type="http://schemas.openxmlformats.org/officeDocument/2006/relationships/hyperlink" Target="https://ons.metadata.works/browser/landing"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hyperlink" Target="https://www.gov.uk/guidance/ministry-of-justice-data-first" TargetMode="External"/><Relationship Id="rId7" Type="http://schemas.openxmlformats.org/officeDocument/2006/relationships/hyperlink" Target="https://www.ons.gov.uk/aboutus/whatwedo/statistics/requestingstatistics/secureresearchservice" TargetMode="External"/><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hyperlink" Target="https://www.gov.uk/government/publications/moj-data-first-application-form-for-secure-access-to-data" TargetMode="External"/><Relationship Id="rId11" Type="http://schemas.openxmlformats.org/officeDocument/2006/relationships/image" Target="../media/image15.svg"/><Relationship Id="rId5" Type="http://schemas.openxmlformats.org/officeDocument/2006/relationships/hyperlink" Target="https://www.adruk.org/news-publications/funding-opportunities/" TargetMode="External"/><Relationship Id="rId10" Type="http://schemas.openxmlformats.org/officeDocument/2006/relationships/image" Target="../media/image14.png"/><Relationship Id="rId4" Type="http://schemas.openxmlformats.org/officeDocument/2006/relationships/hyperlink" Target="https://assets.publishing.service.gov.uk/government/uploads/system/uploads/attachment_data/file/1098054/approved-external-data-requests-log.ods" TargetMode="External"/><Relationship Id="rId9" Type="http://schemas.openxmlformats.org/officeDocument/2006/relationships/image" Target="../media/image1.png"/></Relationships>
</file>

<file path=ppt/slides/_rels/slide18.xml.rels><?xml version="1.0" encoding="UTF-8" standalone="yes"?>
<Relationships xmlns="http://schemas.openxmlformats.org/package/2006/relationships"><Relationship Id="rId8" Type="http://schemas.openxmlformats.org/officeDocument/2006/relationships/hyperlink" Target="https://www.ethnicity-facts-figures.service.gov.uk/crime-justice-and-the-law/policing/stop-and-search/latest/" TargetMode="External"/><Relationship Id="rId13" Type="http://schemas.openxmlformats.org/officeDocument/2006/relationships/hyperlink" Target="https://www.adruk.org/fileadmin/uploads/adruk/Documents/Data_Insights/Data-Insight-Ethnic-Inequalities-Sentencing-Crown-Court.pdf" TargetMode="External"/><Relationship Id="rId3" Type="http://schemas.openxmlformats.org/officeDocument/2006/relationships/image" Target="../media/image2.png"/><Relationship Id="rId7" Type="http://schemas.openxmlformats.org/officeDocument/2006/relationships/hyperlink" Target="https://www.met.police.uk/SysSiteAssets/media/downloads/met/abou%20t-us/baroness-casey-review/update-march-2023/baroness-casey-review-march-2023a.pdf" TargetMode="External"/><Relationship Id="rId12" Type="http://schemas.openxmlformats.org/officeDocument/2006/relationships/hyperlink" Target="https://commonslibrary.parliament.uk/research-briefings/sn04334/" TargetMode="External"/><Relationship Id="rId17" Type="http://schemas.openxmlformats.org/officeDocument/2006/relationships/hyperlink" Target="https://academic.oup.com/bjc/article/64/5/1189/7612940" TargetMode="External"/><Relationship Id="rId2" Type="http://schemas.openxmlformats.org/officeDocument/2006/relationships/notesSlide" Target="../notesSlides/notesSlide16.xml"/><Relationship Id="rId16" Type="http://schemas.openxmlformats.org/officeDocument/2006/relationships/hyperlink" Target="https://www.actionforraceequality.org.uk/wp-content/uploads/2023/01/Ethnic-Inequalities-in-the-Criminal-Justice-System-January-2023-FINAL.pdf" TargetMode="External"/><Relationship Id="rId1" Type="http://schemas.openxmlformats.org/officeDocument/2006/relationships/slideLayout" Target="../slideLayouts/slideLayout1.xml"/><Relationship Id="rId6" Type="http://schemas.openxmlformats.org/officeDocument/2006/relationships/image" Target="../media/image15.svg"/><Relationship Id="rId11" Type="http://schemas.openxmlformats.org/officeDocument/2006/relationships/hyperlink" Target="https://www.gov.uk/government/publications/lammy-review-final-report" TargetMode="External"/><Relationship Id="rId5" Type="http://schemas.openxmlformats.org/officeDocument/2006/relationships/image" Target="../media/image14.png"/><Relationship Id="rId15" Type="http://schemas.openxmlformats.org/officeDocument/2006/relationships/hyperlink" Target="https://www.adruk.org/fileadmin/uploads/adruk/Documents/Ethnic-inequalites-in-criminal-justice-system.pdf" TargetMode="External"/><Relationship Id="rId10" Type="http://schemas.openxmlformats.org/officeDocument/2006/relationships/hyperlink" Target="https://www.ethnicity-facts-figures.service.gov.uk/crime-justice-and-the-law/policing/confidence-in-the-local-police/latest/" TargetMode="External"/><Relationship Id="rId4" Type="http://schemas.openxmlformats.org/officeDocument/2006/relationships/image" Target="../media/image1.png"/><Relationship Id="rId9" Type="http://schemas.openxmlformats.org/officeDocument/2006/relationships/hyperlink" Target="https://www.ethnicity-facts-figures.service.gov.uk/crime-justice-and-the-law/policing/number-of-arrests/latest/" TargetMode="External"/><Relationship Id="rId14" Type="http://schemas.openxmlformats.org/officeDocument/2006/relationships/hyperlink" Target="https://www.adruk.org/fileadmin/uploads/adruk/Documents/Data_Explained/Data_Explained_Ethnic_inequalities_in_the_criminal_justice_system_August_2022.pdf" TargetMode="External"/></Relationships>
</file>

<file path=ppt/slides/_rels/slide19.xml.rels><?xml version="1.0" encoding="UTF-8" standalone="yes"?>
<Relationships xmlns="http://schemas.openxmlformats.org/package/2006/relationships"><Relationship Id="rId8" Type="http://schemas.openxmlformats.org/officeDocument/2006/relationships/hyperlink" Target="https://doi.org/10.57906/1yrt-zd35" TargetMode="External"/><Relationship Id="rId3" Type="http://schemas.openxmlformats.org/officeDocument/2006/relationships/image" Target="../media/image2.png"/><Relationship Id="rId7" Type="http://schemas.openxmlformats.org/officeDocument/2006/relationships/hyperlink" Target="https://doi.org/10.57906/v08y-hb84" TargetMode="External"/><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3.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hyperlink" Target="https://www.gov.uk/guidance/ministry-of-justice-data-first"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3.pn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3.pn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6BBBAE"/>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F23FF7CA-3A51-41BB-9B25-5B8DF4EC355B}"/>
              </a:ext>
            </a:extLst>
          </p:cNvPr>
          <p:cNvGrpSpPr/>
          <p:nvPr/>
        </p:nvGrpSpPr>
        <p:grpSpPr>
          <a:xfrm>
            <a:off x="8235741" y="3032894"/>
            <a:ext cx="3650856" cy="3542392"/>
            <a:chOff x="8235741" y="3032894"/>
            <a:chExt cx="3650856" cy="3542392"/>
          </a:xfrm>
        </p:grpSpPr>
        <p:sp>
          <p:nvSpPr>
            <p:cNvPr id="6" name="Oval 5">
              <a:extLst>
                <a:ext uri="{FF2B5EF4-FFF2-40B4-BE49-F238E27FC236}">
                  <a16:creationId xmlns:a16="http://schemas.microsoft.com/office/drawing/2014/main" id="{A58C6B5C-D549-469A-BCEE-62D1D26708ED}"/>
                </a:ext>
              </a:extLst>
            </p:cNvPr>
            <p:cNvSpPr/>
            <p:nvPr/>
          </p:nvSpPr>
          <p:spPr>
            <a:xfrm>
              <a:off x="11382597" y="6071286"/>
              <a:ext cx="504000" cy="504000"/>
            </a:xfrm>
            <a:prstGeom prst="ellipse">
              <a:avLst/>
            </a:prstGeom>
            <a:solidFill>
              <a:srgbClr val="4FAB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a:extLst>
                <a:ext uri="{FF2B5EF4-FFF2-40B4-BE49-F238E27FC236}">
                  <a16:creationId xmlns:a16="http://schemas.microsoft.com/office/drawing/2014/main" id="{552ED25F-6D69-4A1F-AAB3-81B7526F2490}"/>
                </a:ext>
              </a:extLst>
            </p:cNvPr>
            <p:cNvSpPr/>
            <p:nvPr/>
          </p:nvSpPr>
          <p:spPr>
            <a:xfrm>
              <a:off x="11382596" y="4552090"/>
              <a:ext cx="504000" cy="504000"/>
            </a:xfrm>
            <a:prstGeom prst="ellipse">
              <a:avLst/>
            </a:prstGeom>
            <a:solidFill>
              <a:srgbClr val="4FAB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Oval 12">
              <a:extLst>
                <a:ext uri="{FF2B5EF4-FFF2-40B4-BE49-F238E27FC236}">
                  <a16:creationId xmlns:a16="http://schemas.microsoft.com/office/drawing/2014/main" id="{A38A0684-4289-4D79-A42E-8238E473BC7B}"/>
                </a:ext>
              </a:extLst>
            </p:cNvPr>
            <p:cNvSpPr>
              <a:spLocks/>
            </p:cNvSpPr>
            <p:nvPr/>
          </p:nvSpPr>
          <p:spPr>
            <a:xfrm>
              <a:off x="8235741" y="6071286"/>
              <a:ext cx="504000" cy="504000"/>
            </a:xfrm>
            <a:prstGeom prst="ellipse">
              <a:avLst/>
            </a:prstGeom>
            <a:solidFill>
              <a:srgbClr val="4FAB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Oval 14">
              <a:extLst>
                <a:ext uri="{FF2B5EF4-FFF2-40B4-BE49-F238E27FC236}">
                  <a16:creationId xmlns:a16="http://schemas.microsoft.com/office/drawing/2014/main" id="{A70935BA-1265-450E-976B-2A52EDDB7DE3}"/>
                </a:ext>
              </a:extLst>
            </p:cNvPr>
            <p:cNvSpPr/>
            <p:nvPr/>
          </p:nvSpPr>
          <p:spPr>
            <a:xfrm>
              <a:off x="11382596" y="3792492"/>
              <a:ext cx="504000" cy="504000"/>
            </a:xfrm>
            <a:prstGeom prst="ellipse">
              <a:avLst/>
            </a:prstGeom>
            <a:solidFill>
              <a:srgbClr val="4FAB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Oval 16">
              <a:extLst>
                <a:ext uri="{FF2B5EF4-FFF2-40B4-BE49-F238E27FC236}">
                  <a16:creationId xmlns:a16="http://schemas.microsoft.com/office/drawing/2014/main" id="{5E60B3DB-E804-4125-99CA-C9831F013CAF}"/>
                </a:ext>
              </a:extLst>
            </p:cNvPr>
            <p:cNvSpPr/>
            <p:nvPr/>
          </p:nvSpPr>
          <p:spPr>
            <a:xfrm>
              <a:off x="9022455" y="6071286"/>
              <a:ext cx="504000" cy="504000"/>
            </a:xfrm>
            <a:prstGeom prst="ellipse">
              <a:avLst/>
            </a:prstGeom>
            <a:solidFill>
              <a:srgbClr val="4FAB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Oval 18">
              <a:extLst>
                <a:ext uri="{FF2B5EF4-FFF2-40B4-BE49-F238E27FC236}">
                  <a16:creationId xmlns:a16="http://schemas.microsoft.com/office/drawing/2014/main" id="{61B528E2-7971-4CEE-A481-A6FAEB92419D}"/>
                </a:ext>
              </a:extLst>
            </p:cNvPr>
            <p:cNvSpPr/>
            <p:nvPr/>
          </p:nvSpPr>
          <p:spPr>
            <a:xfrm>
              <a:off x="9809169" y="6071286"/>
              <a:ext cx="504000" cy="504000"/>
            </a:xfrm>
            <a:prstGeom prst="ellipse">
              <a:avLst/>
            </a:prstGeom>
            <a:solidFill>
              <a:srgbClr val="4FAB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Oval 19">
              <a:extLst>
                <a:ext uri="{FF2B5EF4-FFF2-40B4-BE49-F238E27FC236}">
                  <a16:creationId xmlns:a16="http://schemas.microsoft.com/office/drawing/2014/main" id="{A68B806D-E329-48D9-A00F-7EC8E53C68BD}"/>
                </a:ext>
              </a:extLst>
            </p:cNvPr>
            <p:cNvSpPr/>
            <p:nvPr/>
          </p:nvSpPr>
          <p:spPr>
            <a:xfrm>
              <a:off x="9809169" y="5311688"/>
              <a:ext cx="504000" cy="504000"/>
            </a:xfrm>
            <a:prstGeom prst="ellipse">
              <a:avLst/>
            </a:prstGeom>
            <a:solidFill>
              <a:srgbClr val="4FAB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Oval 20">
              <a:extLst>
                <a:ext uri="{FF2B5EF4-FFF2-40B4-BE49-F238E27FC236}">
                  <a16:creationId xmlns:a16="http://schemas.microsoft.com/office/drawing/2014/main" id="{9FA6A3DB-E4A5-42E2-91DF-6F79D792FB0B}"/>
                </a:ext>
              </a:extLst>
            </p:cNvPr>
            <p:cNvSpPr/>
            <p:nvPr/>
          </p:nvSpPr>
          <p:spPr>
            <a:xfrm>
              <a:off x="11382596" y="5311688"/>
              <a:ext cx="504000" cy="504000"/>
            </a:xfrm>
            <a:prstGeom prst="ellipse">
              <a:avLst/>
            </a:prstGeom>
            <a:solidFill>
              <a:srgbClr val="4FAB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Oval 24">
              <a:extLst>
                <a:ext uri="{FF2B5EF4-FFF2-40B4-BE49-F238E27FC236}">
                  <a16:creationId xmlns:a16="http://schemas.microsoft.com/office/drawing/2014/main" id="{E2085229-DA9F-4C83-A271-DDA8D6885DFD}"/>
                </a:ext>
              </a:extLst>
            </p:cNvPr>
            <p:cNvSpPr/>
            <p:nvPr/>
          </p:nvSpPr>
          <p:spPr>
            <a:xfrm>
              <a:off x="10595883" y="6071286"/>
              <a:ext cx="504000" cy="504000"/>
            </a:xfrm>
            <a:prstGeom prst="ellipse">
              <a:avLst/>
            </a:prstGeom>
            <a:solidFill>
              <a:srgbClr val="4FAB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Oval 25">
              <a:extLst>
                <a:ext uri="{FF2B5EF4-FFF2-40B4-BE49-F238E27FC236}">
                  <a16:creationId xmlns:a16="http://schemas.microsoft.com/office/drawing/2014/main" id="{EB6818EC-041D-4182-9192-82F6D8C8FE7D}"/>
                </a:ext>
              </a:extLst>
            </p:cNvPr>
            <p:cNvSpPr/>
            <p:nvPr/>
          </p:nvSpPr>
          <p:spPr>
            <a:xfrm>
              <a:off x="9809169" y="4557579"/>
              <a:ext cx="504000" cy="504000"/>
            </a:xfrm>
            <a:prstGeom prst="ellipse">
              <a:avLst/>
            </a:prstGeom>
            <a:solidFill>
              <a:srgbClr val="4FAB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Oval 26">
              <a:extLst>
                <a:ext uri="{FF2B5EF4-FFF2-40B4-BE49-F238E27FC236}">
                  <a16:creationId xmlns:a16="http://schemas.microsoft.com/office/drawing/2014/main" id="{ED6DC29B-ED07-4C1B-B761-BECA7918AF58}"/>
                </a:ext>
              </a:extLst>
            </p:cNvPr>
            <p:cNvSpPr/>
            <p:nvPr/>
          </p:nvSpPr>
          <p:spPr>
            <a:xfrm>
              <a:off x="10595883" y="3792492"/>
              <a:ext cx="504000" cy="504000"/>
            </a:xfrm>
            <a:prstGeom prst="ellipse">
              <a:avLst/>
            </a:prstGeom>
            <a:solidFill>
              <a:srgbClr val="4FAB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Oval 27">
              <a:extLst>
                <a:ext uri="{FF2B5EF4-FFF2-40B4-BE49-F238E27FC236}">
                  <a16:creationId xmlns:a16="http://schemas.microsoft.com/office/drawing/2014/main" id="{80A8A83C-3491-4E52-9225-8661BEDC6838}"/>
                </a:ext>
              </a:extLst>
            </p:cNvPr>
            <p:cNvSpPr/>
            <p:nvPr/>
          </p:nvSpPr>
          <p:spPr>
            <a:xfrm>
              <a:off x="10595883" y="4552090"/>
              <a:ext cx="504000" cy="504000"/>
            </a:xfrm>
            <a:prstGeom prst="ellipse">
              <a:avLst/>
            </a:prstGeom>
            <a:solidFill>
              <a:srgbClr val="4FAB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Oval 28">
              <a:extLst>
                <a:ext uri="{FF2B5EF4-FFF2-40B4-BE49-F238E27FC236}">
                  <a16:creationId xmlns:a16="http://schemas.microsoft.com/office/drawing/2014/main" id="{CB4E0749-66B2-4776-9A73-ECD520666A1F}"/>
                </a:ext>
              </a:extLst>
            </p:cNvPr>
            <p:cNvSpPr/>
            <p:nvPr/>
          </p:nvSpPr>
          <p:spPr>
            <a:xfrm>
              <a:off x="10595883" y="5311688"/>
              <a:ext cx="504000" cy="504000"/>
            </a:xfrm>
            <a:prstGeom prst="ellipse">
              <a:avLst/>
            </a:prstGeom>
            <a:solidFill>
              <a:srgbClr val="4FAB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Oval 29">
              <a:extLst>
                <a:ext uri="{FF2B5EF4-FFF2-40B4-BE49-F238E27FC236}">
                  <a16:creationId xmlns:a16="http://schemas.microsoft.com/office/drawing/2014/main" id="{CA5E7277-898D-4AA0-9089-DE87289F12A6}"/>
                </a:ext>
              </a:extLst>
            </p:cNvPr>
            <p:cNvSpPr/>
            <p:nvPr/>
          </p:nvSpPr>
          <p:spPr>
            <a:xfrm>
              <a:off x="11382596" y="3032894"/>
              <a:ext cx="504000" cy="504000"/>
            </a:xfrm>
            <a:prstGeom prst="ellipse">
              <a:avLst/>
            </a:prstGeom>
            <a:solidFill>
              <a:srgbClr val="4FAB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Oval 30">
              <a:extLst>
                <a:ext uri="{FF2B5EF4-FFF2-40B4-BE49-F238E27FC236}">
                  <a16:creationId xmlns:a16="http://schemas.microsoft.com/office/drawing/2014/main" id="{0F862F5E-2068-45E2-ABAA-3E67F46C03DE}"/>
                </a:ext>
              </a:extLst>
            </p:cNvPr>
            <p:cNvSpPr/>
            <p:nvPr/>
          </p:nvSpPr>
          <p:spPr>
            <a:xfrm>
              <a:off x="9022455" y="5311688"/>
              <a:ext cx="504000" cy="504000"/>
            </a:xfrm>
            <a:prstGeom prst="ellipse">
              <a:avLst/>
            </a:prstGeom>
            <a:solidFill>
              <a:srgbClr val="4FAB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 name="TextBox 1">
            <a:extLst>
              <a:ext uri="{FF2B5EF4-FFF2-40B4-BE49-F238E27FC236}">
                <a16:creationId xmlns:a16="http://schemas.microsoft.com/office/drawing/2014/main" id="{74FF5B8D-E454-4BAE-B7C7-A84C62065BE6}"/>
              </a:ext>
            </a:extLst>
          </p:cNvPr>
          <p:cNvSpPr txBox="1"/>
          <p:nvPr/>
        </p:nvSpPr>
        <p:spPr>
          <a:xfrm>
            <a:off x="729632" y="1561031"/>
            <a:ext cx="9331537" cy="1200329"/>
          </a:xfrm>
          <a:prstGeom prst="rect">
            <a:avLst/>
          </a:prstGeom>
          <a:noFill/>
        </p:spPr>
        <p:txBody>
          <a:bodyPr wrap="square" rtlCol="0">
            <a:spAutoFit/>
          </a:bodyPr>
          <a:lstStyle/>
          <a:p>
            <a:r>
              <a:rPr lang="en-GB" sz="3600" b="1" i="1" dirty="0"/>
              <a:t>Researching Ethnicity with the Data First Criminal </a:t>
            </a:r>
            <a:r>
              <a:rPr lang="en-GB" sz="3600" b="1" i="1"/>
              <a:t>Justice Datasets</a:t>
            </a:r>
            <a:endParaRPr lang="en-GB" sz="3600" b="1" dirty="0">
              <a:latin typeface="Lato" panose="020F0502020204030203" pitchFamily="34" charset="0"/>
              <a:ea typeface="Lato" panose="020F0502020204030203" pitchFamily="34" charset="0"/>
              <a:cs typeface="Lato" panose="020F0502020204030203" pitchFamily="34" charset="0"/>
            </a:endParaRPr>
          </a:p>
        </p:txBody>
      </p:sp>
      <p:pic>
        <p:nvPicPr>
          <p:cNvPr id="5" name="Picture 4">
            <a:extLst>
              <a:ext uri="{FF2B5EF4-FFF2-40B4-BE49-F238E27FC236}">
                <a16:creationId xmlns:a16="http://schemas.microsoft.com/office/drawing/2014/main" id="{F9DED5A5-8F26-45D2-B444-6B6CFADD3E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72297" y="5958684"/>
            <a:ext cx="2537582" cy="899316"/>
          </a:xfrm>
          <a:prstGeom prst="rect">
            <a:avLst/>
          </a:prstGeom>
        </p:spPr>
      </p:pic>
      <p:sp>
        <p:nvSpPr>
          <p:cNvPr id="22" name="TextBox 21">
            <a:extLst>
              <a:ext uri="{FF2B5EF4-FFF2-40B4-BE49-F238E27FC236}">
                <a16:creationId xmlns:a16="http://schemas.microsoft.com/office/drawing/2014/main" id="{2C0EEF80-309D-4600-BB48-5DD134389FC1}"/>
              </a:ext>
            </a:extLst>
          </p:cNvPr>
          <p:cNvSpPr txBox="1"/>
          <p:nvPr/>
        </p:nvSpPr>
        <p:spPr>
          <a:xfrm>
            <a:off x="846105" y="3863679"/>
            <a:ext cx="8272707" cy="1139799"/>
          </a:xfrm>
          <a:prstGeom prst="rect">
            <a:avLst/>
          </a:prstGeom>
          <a:noFill/>
          <a:ln w="9525">
            <a:noFill/>
          </a:ln>
        </p:spPr>
        <p:txBody>
          <a:bodyPr wrap="square">
            <a:spAutoFit/>
          </a:bodyPr>
          <a:lstStyle/>
          <a:p>
            <a:pPr>
              <a:lnSpc>
                <a:spcPct val="107000"/>
              </a:lnSpc>
              <a:spcAft>
                <a:spcPts val="800"/>
              </a:spcAft>
            </a:pPr>
            <a:r>
              <a:rPr lang="en-GB" sz="2000" i="1" dirty="0">
                <a:ea typeface="Lato" panose="020F0502020204030203" pitchFamily="34" charset="0"/>
                <a:cs typeface="Lato" panose="020F0502020204030203" pitchFamily="34" charset="0"/>
              </a:rPr>
              <a:t>NCRM </a:t>
            </a:r>
            <a:r>
              <a:rPr lang="en-GB" i="1" dirty="0"/>
              <a:t>Exploring Ethnicity through National Datasets webinar</a:t>
            </a:r>
            <a:r>
              <a:rPr lang="en-GB" sz="2000" i="1" dirty="0">
                <a:ea typeface="Lato" panose="020F0502020204030203" pitchFamily="34" charset="0"/>
                <a:cs typeface="Lato" panose="020F0502020204030203" pitchFamily="34" charset="0"/>
              </a:rPr>
              <a:t>, September 19, 2025.</a:t>
            </a:r>
          </a:p>
          <a:p>
            <a:endParaRPr lang="en-GB" sz="2000" i="1" dirty="0">
              <a:ea typeface="Lato" panose="020F0502020204030203" pitchFamily="34" charset="0"/>
              <a:cs typeface="Lato" panose="020F0502020204030203" pitchFamily="34" charset="0"/>
            </a:endParaRPr>
          </a:p>
          <a:p>
            <a:r>
              <a:rPr lang="en-GB" sz="2000" dirty="0">
                <a:ea typeface="Lato" panose="020F0502020204030203" pitchFamily="34" charset="0"/>
                <a:cs typeface="Lato" panose="020F0502020204030203" pitchFamily="34" charset="0"/>
                <a:hlinkClick r:id="rId4"/>
              </a:rPr>
              <a:t>Kitty.Lymperopoulou@plymouth.ac.uk</a:t>
            </a:r>
            <a:endParaRPr lang="en-GB" sz="2000" b="1" dirty="0">
              <a:latin typeface="Lato" panose="020F0502020204030203" pitchFamily="34" charset="0"/>
              <a:ea typeface="Lato" panose="020F0502020204030203" pitchFamily="34" charset="0"/>
              <a:cs typeface="Lato" panose="020F0502020204030203" pitchFamily="34" charset="0"/>
            </a:endParaRPr>
          </a:p>
        </p:txBody>
      </p:sp>
      <p:pic>
        <p:nvPicPr>
          <p:cNvPr id="23" name="Picture 22">
            <a:extLst>
              <a:ext uri="{FF2B5EF4-FFF2-40B4-BE49-F238E27FC236}">
                <a16:creationId xmlns:a16="http://schemas.microsoft.com/office/drawing/2014/main" id="{16CAF794-82E2-421A-8CCB-B01E9766228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8181" y="6008271"/>
            <a:ext cx="2476562" cy="629968"/>
          </a:xfrm>
          <a:prstGeom prst="rect">
            <a:avLst/>
          </a:prstGeom>
        </p:spPr>
      </p:pic>
      <p:pic>
        <p:nvPicPr>
          <p:cNvPr id="4" name="Picture 3">
            <a:extLst>
              <a:ext uri="{FF2B5EF4-FFF2-40B4-BE49-F238E27FC236}">
                <a16:creationId xmlns:a16="http://schemas.microsoft.com/office/drawing/2014/main" id="{09D132A2-CCA8-162D-467F-48D8509C7849}"/>
              </a:ext>
            </a:extLst>
          </p:cNvPr>
          <p:cNvPicPr>
            <a:picLocks noChangeAspect="1"/>
          </p:cNvPicPr>
          <p:nvPr/>
        </p:nvPicPr>
        <p:blipFill rotWithShape="1">
          <a:blip r:embed="rId6"/>
          <a:srcRect l="17406" t="12312" r="64687" b="80437"/>
          <a:stretch/>
        </p:blipFill>
        <p:spPr>
          <a:xfrm>
            <a:off x="5933618" y="6150559"/>
            <a:ext cx="1964987" cy="515566"/>
          </a:xfrm>
          <a:prstGeom prst="rect">
            <a:avLst/>
          </a:prstGeom>
        </p:spPr>
      </p:pic>
    </p:spTree>
    <p:extLst>
      <p:ext uri="{BB962C8B-B14F-4D97-AF65-F5344CB8AC3E}">
        <p14:creationId xmlns:p14="http://schemas.microsoft.com/office/powerpoint/2010/main" val="3523980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ADD7349F-CA0B-418C-BD55-3613979C1A97}"/>
              </a:ext>
            </a:extLst>
          </p:cNvPr>
          <p:cNvGrpSpPr/>
          <p:nvPr/>
        </p:nvGrpSpPr>
        <p:grpSpPr>
          <a:xfrm>
            <a:off x="8235741" y="3032894"/>
            <a:ext cx="3650856" cy="3542392"/>
            <a:chOff x="8235741" y="3032894"/>
            <a:chExt cx="3650856" cy="3542392"/>
          </a:xfrm>
          <a:solidFill>
            <a:schemeClr val="bg1">
              <a:lumMod val="95000"/>
            </a:schemeClr>
          </a:solidFill>
        </p:grpSpPr>
        <p:sp>
          <p:nvSpPr>
            <p:cNvPr id="13" name="Oval 12">
              <a:extLst>
                <a:ext uri="{FF2B5EF4-FFF2-40B4-BE49-F238E27FC236}">
                  <a16:creationId xmlns:a16="http://schemas.microsoft.com/office/drawing/2014/main" id="{2E84A241-7120-4263-A237-408223FDF1C6}"/>
                </a:ext>
              </a:extLst>
            </p:cNvPr>
            <p:cNvSpPr/>
            <p:nvPr/>
          </p:nvSpPr>
          <p:spPr>
            <a:xfrm>
              <a:off x="11382597" y="6071286"/>
              <a:ext cx="504000" cy="504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Oval 13">
              <a:extLst>
                <a:ext uri="{FF2B5EF4-FFF2-40B4-BE49-F238E27FC236}">
                  <a16:creationId xmlns:a16="http://schemas.microsoft.com/office/drawing/2014/main" id="{25A135FB-4203-454C-8E04-D7FA69E55C98}"/>
                </a:ext>
              </a:extLst>
            </p:cNvPr>
            <p:cNvSpPr/>
            <p:nvPr/>
          </p:nvSpPr>
          <p:spPr>
            <a:xfrm>
              <a:off x="11382596" y="4552090"/>
              <a:ext cx="504000" cy="504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Oval 14">
              <a:extLst>
                <a:ext uri="{FF2B5EF4-FFF2-40B4-BE49-F238E27FC236}">
                  <a16:creationId xmlns:a16="http://schemas.microsoft.com/office/drawing/2014/main" id="{47AF0857-A5DA-424F-B4A7-E3F98F937C24}"/>
                </a:ext>
              </a:extLst>
            </p:cNvPr>
            <p:cNvSpPr>
              <a:spLocks/>
            </p:cNvSpPr>
            <p:nvPr/>
          </p:nvSpPr>
          <p:spPr>
            <a:xfrm>
              <a:off x="8235741" y="6071286"/>
              <a:ext cx="504000" cy="504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Oval 16">
              <a:extLst>
                <a:ext uri="{FF2B5EF4-FFF2-40B4-BE49-F238E27FC236}">
                  <a16:creationId xmlns:a16="http://schemas.microsoft.com/office/drawing/2014/main" id="{DADF6A14-7087-42ED-B0E7-327B1F140E81}"/>
                </a:ext>
              </a:extLst>
            </p:cNvPr>
            <p:cNvSpPr/>
            <p:nvPr/>
          </p:nvSpPr>
          <p:spPr>
            <a:xfrm>
              <a:off x="11382596" y="3792492"/>
              <a:ext cx="504000" cy="504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Oval 17">
              <a:extLst>
                <a:ext uri="{FF2B5EF4-FFF2-40B4-BE49-F238E27FC236}">
                  <a16:creationId xmlns:a16="http://schemas.microsoft.com/office/drawing/2014/main" id="{AE65188E-FEAA-4D1F-9249-776D8090C066}"/>
                </a:ext>
              </a:extLst>
            </p:cNvPr>
            <p:cNvSpPr/>
            <p:nvPr/>
          </p:nvSpPr>
          <p:spPr>
            <a:xfrm>
              <a:off x="9022455" y="6071286"/>
              <a:ext cx="504000" cy="504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Oval 18">
              <a:extLst>
                <a:ext uri="{FF2B5EF4-FFF2-40B4-BE49-F238E27FC236}">
                  <a16:creationId xmlns:a16="http://schemas.microsoft.com/office/drawing/2014/main" id="{DB76203B-F98A-45D7-88BA-5D7882F1979C}"/>
                </a:ext>
              </a:extLst>
            </p:cNvPr>
            <p:cNvSpPr/>
            <p:nvPr/>
          </p:nvSpPr>
          <p:spPr>
            <a:xfrm>
              <a:off x="9809169" y="6071286"/>
              <a:ext cx="504000" cy="504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Oval 19">
              <a:extLst>
                <a:ext uri="{FF2B5EF4-FFF2-40B4-BE49-F238E27FC236}">
                  <a16:creationId xmlns:a16="http://schemas.microsoft.com/office/drawing/2014/main" id="{B93A51E3-5109-4AC4-BD25-1458F341669C}"/>
                </a:ext>
              </a:extLst>
            </p:cNvPr>
            <p:cNvSpPr/>
            <p:nvPr/>
          </p:nvSpPr>
          <p:spPr>
            <a:xfrm>
              <a:off x="9809169" y="5311688"/>
              <a:ext cx="504000" cy="504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Oval 20">
              <a:extLst>
                <a:ext uri="{FF2B5EF4-FFF2-40B4-BE49-F238E27FC236}">
                  <a16:creationId xmlns:a16="http://schemas.microsoft.com/office/drawing/2014/main" id="{EB497E57-0F68-4811-A44E-D2A9399D0C6F}"/>
                </a:ext>
              </a:extLst>
            </p:cNvPr>
            <p:cNvSpPr/>
            <p:nvPr/>
          </p:nvSpPr>
          <p:spPr>
            <a:xfrm>
              <a:off x="11382596" y="5311688"/>
              <a:ext cx="504000" cy="504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Oval 22">
              <a:extLst>
                <a:ext uri="{FF2B5EF4-FFF2-40B4-BE49-F238E27FC236}">
                  <a16:creationId xmlns:a16="http://schemas.microsoft.com/office/drawing/2014/main" id="{6070655E-3D3C-405F-B230-2D4A3ADE67DA}"/>
                </a:ext>
              </a:extLst>
            </p:cNvPr>
            <p:cNvSpPr/>
            <p:nvPr/>
          </p:nvSpPr>
          <p:spPr>
            <a:xfrm>
              <a:off x="10595883" y="6071286"/>
              <a:ext cx="504000" cy="504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Oval 23">
              <a:extLst>
                <a:ext uri="{FF2B5EF4-FFF2-40B4-BE49-F238E27FC236}">
                  <a16:creationId xmlns:a16="http://schemas.microsoft.com/office/drawing/2014/main" id="{6DEDF07C-952B-4427-B966-7600257C1D7F}"/>
                </a:ext>
              </a:extLst>
            </p:cNvPr>
            <p:cNvSpPr/>
            <p:nvPr/>
          </p:nvSpPr>
          <p:spPr>
            <a:xfrm>
              <a:off x="9809169" y="4557579"/>
              <a:ext cx="504000" cy="504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Oval 24">
              <a:extLst>
                <a:ext uri="{FF2B5EF4-FFF2-40B4-BE49-F238E27FC236}">
                  <a16:creationId xmlns:a16="http://schemas.microsoft.com/office/drawing/2014/main" id="{B56F7981-50C2-4468-899A-4570F2DDD342}"/>
                </a:ext>
              </a:extLst>
            </p:cNvPr>
            <p:cNvSpPr/>
            <p:nvPr/>
          </p:nvSpPr>
          <p:spPr>
            <a:xfrm>
              <a:off x="10595883" y="3792492"/>
              <a:ext cx="504000" cy="504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Oval 25">
              <a:extLst>
                <a:ext uri="{FF2B5EF4-FFF2-40B4-BE49-F238E27FC236}">
                  <a16:creationId xmlns:a16="http://schemas.microsoft.com/office/drawing/2014/main" id="{6B674673-E3E0-4DAC-89C8-5C5BD4617A97}"/>
                </a:ext>
              </a:extLst>
            </p:cNvPr>
            <p:cNvSpPr/>
            <p:nvPr/>
          </p:nvSpPr>
          <p:spPr>
            <a:xfrm>
              <a:off x="10595883" y="4552090"/>
              <a:ext cx="504000" cy="504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Oval 26">
              <a:extLst>
                <a:ext uri="{FF2B5EF4-FFF2-40B4-BE49-F238E27FC236}">
                  <a16:creationId xmlns:a16="http://schemas.microsoft.com/office/drawing/2014/main" id="{0121FDE9-8EB3-4B2F-8C2F-24725D57D162}"/>
                </a:ext>
              </a:extLst>
            </p:cNvPr>
            <p:cNvSpPr/>
            <p:nvPr/>
          </p:nvSpPr>
          <p:spPr>
            <a:xfrm>
              <a:off x="10595883" y="5311688"/>
              <a:ext cx="504000" cy="504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Oval 27">
              <a:extLst>
                <a:ext uri="{FF2B5EF4-FFF2-40B4-BE49-F238E27FC236}">
                  <a16:creationId xmlns:a16="http://schemas.microsoft.com/office/drawing/2014/main" id="{9CA4A3F9-111F-40B3-A109-1DFDC169644B}"/>
                </a:ext>
              </a:extLst>
            </p:cNvPr>
            <p:cNvSpPr/>
            <p:nvPr/>
          </p:nvSpPr>
          <p:spPr>
            <a:xfrm>
              <a:off x="11382596" y="3032894"/>
              <a:ext cx="504000" cy="504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Oval 28">
              <a:extLst>
                <a:ext uri="{FF2B5EF4-FFF2-40B4-BE49-F238E27FC236}">
                  <a16:creationId xmlns:a16="http://schemas.microsoft.com/office/drawing/2014/main" id="{6476AB0C-FC4E-4435-AFB9-4798FA1EFF5B}"/>
                </a:ext>
              </a:extLst>
            </p:cNvPr>
            <p:cNvSpPr/>
            <p:nvPr/>
          </p:nvSpPr>
          <p:spPr>
            <a:xfrm>
              <a:off x="9022455" y="5311688"/>
              <a:ext cx="504000" cy="504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2" name="TextBox 21">
            <a:extLst>
              <a:ext uri="{FF2B5EF4-FFF2-40B4-BE49-F238E27FC236}">
                <a16:creationId xmlns:a16="http://schemas.microsoft.com/office/drawing/2014/main" id="{40F326AB-8143-4BF7-A36F-B8C15409C223}"/>
              </a:ext>
            </a:extLst>
          </p:cNvPr>
          <p:cNvSpPr txBox="1"/>
          <p:nvPr/>
        </p:nvSpPr>
        <p:spPr>
          <a:xfrm>
            <a:off x="977583" y="504731"/>
            <a:ext cx="1090302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black"/>
                </a:solidFill>
                <a:effectLst/>
                <a:uLnTx/>
                <a:uFillTx/>
                <a:latin typeface="Georgia" panose="02040502050405020303" pitchFamily="18" charset="0"/>
                <a:ea typeface="Cambria" panose="02040503050406030204" pitchFamily="18" charset="0"/>
                <a:cs typeface="Segoe UI Semibold" panose="020B0702040204020203" pitchFamily="34" charset="0"/>
              </a:rPr>
              <a:t>Ethnic disproportionality in court outcomes</a:t>
            </a:r>
          </a:p>
        </p:txBody>
      </p:sp>
      <p:pic>
        <p:nvPicPr>
          <p:cNvPr id="9" name="Picture 8">
            <a:extLst>
              <a:ext uri="{FF2B5EF4-FFF2-40B4-BE49-F238E27FC236}">
                <a16:creationId xmlns:a16="http://schemas.microsoft.com/office/drawing/2014/main" id="{12DAE6D8-36BE-4FC3-BA72-C94EC2C3D9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59121" y="5868901"/>
            <a:ext cx="2476562" cy="629968"/>
          </a:xfrm>
          <a:prstGeom prst="rect">
            <a:avLst/>
          </a:prstGeom>
        </p:spPr>
      </p:pic>
      <p:pic>
        <p:nvPicPr>
          <p:cNvPr id="30" name="Picture 29" descr="Logo&#10;&#10;Description automatically generated">
            <a:extLst>
              <a:ext uri="{FF2B5EF4-FFF2-40B4-BE49-F238E27FC236}">
                <a16:creationId xmlns:a16="http://schemas.microsoft.com/office/drawing/2014/main" id="{69A40740-0A1D-4DAA-BAC2-950B33541B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6976" y="5740627"/>
            <a:ext cx="2242145" cy="795600"/>
          </a:xfrm>
          <a:prstGeom prst="rect">
            <a:avLst/>
          </a:prstGeom>
        </p:spPr>
      </p:pic>
      <p:pic>
        <p:nvPicPr>
          <p:cNvPr id="4" name="Picture 3">
            <a:extLst>
              <a:ext uri="{FF2B5EF4-FFF2-40B4-BE49-F238E27FC236}">
                <a16:creationId xmlns:a16="http://schemas.microsoft.com/office/drawing/2014/main" id="{5142B0D5-1417-1267-D36D-C0B2F1AD6D41}"/>
              </a:ext>
            </a:extLst>
          </p:cNvPr>
          <p:cNvPicPr>
            <a:picLocks noChangeAspect="1"/>
          </p:cNvPicPr>
          <p:nvPr/>
        </p:nvPicPr>
        <p:blipFill rotWithShape="1">
          <a:blip r:embed="rId5"/>
          <a:srcRect l="25562" t="32409" r="32417" b="25683"/>
          <a:stretch/>
        </p:blipFill>
        <p:spPr>
          <a:xfrm>
            <a:off x="679409" y="1046573"/>
            <a:ext cx="7096386" cy="4423390"/>
          </a:xfrm>
          <a:prstGeom prst="rect">
            <a:avLst/>
          </a:prstGeom>
        </p:spPr>
      </p:pic>
      <p:sp>
        <p:nvSpPr>
          <p:cNvPr id="3" name="TextBox 2">
            <a:extLst>
              <a:ext uri="{FF2B5EF4-FFF2-40B4-BE49-F238E27FC236}">
                <a16:creationId xmlns:a16="http://schemas.microsoft.com/office/drawing/2014/main" id="{CC243FCA-33FC-0F92-6AAF-BED462EDF620}"/>
              </a:ext>
            </a:extLst>
          </p:cNvPr>
          <p:cNvSpPr txBox="1"/>
          <p:nvPr/>
        </p:nvSpPr>
        <p:spPr>
          <a:xfrm>
            <a:off x="1391355" y="5469963"/>
            <a:ext cx="7096386" cy="369332"/>
          </a:xfrm>
          <a:prstGeom prst="rect">
            <a:avLst/>
          </a:prstGeom>
          <a:noFill/>
        </p:spPr>
        <p:txBody>
          <a:bodyPr wrap="square">
            <a:spAutoFit/>
          </a:bodyPr>
          <a:lstStyle/>
          <a:p>
            <a:r>
              <a:rPr lang="en-GB" dirty="0"/>
              <a:t>M</a:t>
            </a:r>
            <a:r>
              <a:rPr lang="en-GB" sz="1800" dirty="0"/>
              <a:t>agistrates’ and Crown courts excl. summary offences (2017-2020)</a:t>
            </a:r>
            <a:endParaRPr lang="en-GB" dirty="0"/>
          </a:p>
        </p:txBody>
      </p:sp>
      <p:sp>
        <p:nvSpPr>
          <p:cNvPr id="5" name="TextBox 4">
            <a:extLst>
              <a:ext uri="{FF2B5EF4-FFF2-40B4-BE49-F238E27FC236}">
                <a16:creationId xmlns:a16="http://schemas.microsoft.com/office/drawing/2014/main" id="{10B68EBF-087F-D7ED-59E2-C62DD537E054}"/>
              </a:ext>
            </a:extLst>
          </p:cNvPr>
          <p:cNvSpPr txBox="1"/>
          <p:nvPr/>
        </p:nvSpPr>
        <p:spPr>
          <a:xfrm>
            <a:off x="8304502" y="2380066"/>
            <a:ext cx="2795381" cy="1477328"/>
          </a:xfrm>
          <a:prstGeom prst="rect">
            <a:avLst/>
          </a:prstGeom>
          <a:noFill/>
        </p:spPr>
        <p:txBody>
          <a:bodyPr wrap="square">
            <a:spAutoFit/>
          </a:bodyPr>
          <a:lstStyle/>
          <a:p>
            <a:r>
              <a:rPr lang="en-GB" sz="1800" b="1" u="sng" dirty="0"/>
              <a:t>Relative Rate Index (RRI)</a:t>
            </a:r>
          </a:p>
          <a:p>
            <a:r>
              <a:rPr lang="en-GB" sz="1800" dirty="0"/>
              <a:t>RRI &gt;1 indicates outcome is more likely in a given ethnic minority group compared to the white British group.</a:t>
            </a:r>
          </a:p>
        </p:txBody>
      </p:sp>
    </p:spTree>
    <p:extLst>
      <p:ext uri="{BB962C8B-B14F-4D97-AF65-F5344CB8AC3E}">
        <p14:creationId xmlns:p14="http://schemas.microsoft.com/office/powerpoint/2010/main" val="2616613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ADD7349F-CA0B-418C-BD55-3613979C1A97}"/>
              </a:ext>
            </a:extLst>
          </p:cNvPr>
          <p:cNvGrpSpPr/>
          <p:nvPr/>
        </p:nvGrpSpPr>
        <p:grpSpPr>
          <a:xfrm>
            <a:off x="8235741" y="3032894"/>
            <a:ext cx="3650856" cy="3542392"/>
            <a:chOff x="8235741" y="3032894"/>
            <a:chExt cx="3650856" cy="3542392"/>
          </a:xfrm>
          <a:solidFill>
            <a:schemeClr val="bg1">
              <a:lumMod val="95000"/>
            </a:schemeClr>
          </a:solidFill>
        </p:grpSpPr>
        <p:sp>
          <p:nvSpPr>
            <p:cNvPr id="13" name="Oval 12">
              <a:extLst>
                <a:ext uri="{FF2B5EF4-FFF2-40B4-BE49-F238E27FC236}">
                  <a16:creationId xmlns:a16="http://schemas.microsoft.com/office/drawing/2014/main" id="{2E84A241-7120-4263-A237-408223FDF1C6}"/>
                </a:ext>
              </a:extLst>
            </p:cNvPr>
            <p:cNvSpPr/>
            <p:nvPr/>
          </p:nvSpPr>
          <p:spPr>
            <a:xfrm>
              <a:off x="11382597" y="6071286"/>
              <a:ext cx="504000" cy="504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Oval 13">
              <a:extLst>
                <a:ext uri="{FF2B5EF4-FFF2-40B4-BE49-F238E27FC236}">
                  <a16:creationId xmlns:a16="http://schemas.microsoft.com/office/drawing/2014/main" id="{25A135FB-4203-454C-8E04-D7FA69E55C98}"/>
                </a:ext>
              </a:extLst>
            </p:cNvPr>
            <p:cNvSpPr/>
            <p:nvPr/>
          </p:nvSpPr>
          <p:spPr>
            <a:xfrm>
              <a:off x="11382596" y="4552090"/>
              <a:ext cx="504000" cy="504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Oval 14">
              <a:extLst>
                <a:ext uri="{FF2B5EF4-FFF2-40B4-BE49-F238E27FC236}">
                  <a16:creationId xmlns:a16="http://schemas.microsoft.com/office/drawing/2014/main" id="{47AF0857-A5DA-424F-B4A7-E3F98F937C24}"/>
                </a:ext>
              </a:extLst>
            </p:cNvPr>
            <p:cNvSpPr>
              <a:spLocks/>
            </p:cNvSpPr>
            <p:nvPr/>
          </p:nvSpPr>
          <p:spPr>
            <a:xfrm>
              <a:off x="8235741" y="6071286"/>
              <a:ext cx="504000" cy="504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Oval 16">
              <a:extLst>
                <a:ext uri="{FF2B5EF4-FFF2-40B4-BE49-F238E27FC236}">
                  <a16:creationId xmlns:a16="http://schemas.microsoft.com/office/drawing/2014/main" id="{DADF6A14-7087-42ED-B0E7-327B1F140E81}"/>
                </a:ext>
              </a:extLst>
            </p:cNvPr>
            <p:cNvSpPr/>
            <p:nvPr/>
          </p:nvSpPr>
          <p:spPr>
            <a:xfrm>
              <a:off x="11382596" y="3792492"/>
              <a:ext cx="504000" cy="504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Oval 17">
              <a:extLst>
                <a:ext uri="{FF2B5EF4-FFF2-40B4-BE49-F238E27FC236}">
                  <a16:creationId xmlns:a16="http://schemas.microsoft.com/office/drawing/2014/main" id="{AE65188E-FEAA-4D1F-9249-776D8090C066}"/>
                </a:ext>
              </a:extLst>
            </p:cNvPr>
            <p:cNvSpPr/>
            <p:nvPr/>
          </p:nvSpPr>
          <p:spPr>
            <a:xfrm>
              <a:off x="9022455" y="6071286"/>
              <a:ext cx="504000" cy="504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Oval 18">
              <a:extLst>
                <a:ext uri="{FF2B5EF4-FFF2-40B4-BE49-F238E27FC236}">
                  <a16:creationId xmlns:a16="http://schemas.microsoft.com/office/drawing/2014/main" id="{DB76203B-F98A-45D7-88BA-5D7882F1979C}"/>
                </a:ext>
              </a:extLst>
            </p:cNvPr>
            <p:cNvSpPr/>
            <p:nvPr/>
          </p:nvSpPr>
          <p:spPr>
            <a:xfrm>
              <a:off x="9809169" y="6071286"/>
              <a:ext cx="504000" cy="504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Oval 19">
              <a:extLst>
                <a:ext uri="{FF2B5EF4-FFF2-40B4-BE49-F238E27FC236}">
                  <a16:creationId xmlns:a16="http://schemas.microsoft.com/office/drawing/2014/main" id="{B93A51E3-5109-4AC4-BD25-1458F341669C}"/>
                </a:ext>
              </a:extLst>
            </p:cNvPr>
            <p:cNvSpPr/>
            <p:nvPr/>
          </p:nvSpPr>
          <p:spPr>
            <a:xfrm>
              <a:off x="9809169" y="5311688"/>
              <a:ext cx="504000" cy="504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Oval 20">
              <a:extLst>
                <a:ext uri="{FF2B5EF4-FFF2-40B4-BE49-F238E27FC236}">
                  <a16:creationId xmlns:a16="http://schemas.microsoft.com/office/drawing/2014/main" id="{EB497E57-0F68-4811-A44E-D2A9399D0C6F}"/>
                </a:ext>
              </a:extLst>
            </p:cNvPr>
            <p:cNvSpPr/>
            <p:nvPr/>
          </p:nvSpPr>
          <p:spPr>
            <a:xfrm>
              <a:off x="11382596" y="5311688"/>
              <a:ext cx="504000" cy="504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Oval 22">
              <a:extLst>
                <a:ext uri="{FF2B5EF4-FFF2-40B4-BE49-F238E27FC236}">
                  <a16:creationId xmlns:a16="http://schemas.microsoft.com/office/drawing/2014/main" id="{6070655E-3D3C-405F-B230-2D4A3ADE67DA}"/>
                </a:ext>
              </a:extLst>
            </p:cNvPr>
            <p:cNvSpPr/>
            <p:nvPr/>
          </p:nvSpPr>
          <p:spPr>
            <a:xfrm>
              <a:off x="10595883" y="6071286"/>
              <a:ext cx="504000" cy="504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Oval 23">
              <a:extLst>
                <a:ext uri="{FF2B5EF4-FFF2-40B4-BE49-F238E27FC236}">
                  <a16:creationId xmlns:a16="http://schemas.microsoft.com/office/drawing/2014/main" id="{6DEDF07C-952B-4427-B966-7600257C1D7F}"/>
                </a:ext>
              </a:extLst>
            </p:cNvPr>
            <p:cNvSpPr/>
            <p:nvPr/>
          </p:nvSpPr>
          <p:spPr>
            <a:xfrm>
              <a:off x="9809169" y="4557579"/>
              <a:ext cx="504000" cy="504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Oval 24">
              <a:extLst>
                <a:ext uri="{FF2B5EF4-FFF2-40B4-BE49-F238E27FC236}">
                  <a16:creationId xmlns:a16="http://schemas.microsoft.com/office/drawing/2014/main" id="{B56F7981-50C2-4468-899A-4570F2DDD342}"/>
                </a:ext>
              </a:extLst>
            </p:cNvPr>
            <p:cNvSpPr/>
            <p:nvPr/>
          </p:nvSpPr>
          <p:spPr>
            <a:xfrm>
              <a:off x="10595883" y="3792492"/>
              <a:ext cx="504000" cy="504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Oval 25">
              <a:extLst>
                <a:ext uri="{FF2B5EF4-FFF2-40B4-BE49-F238E27FC236}">
                  <a16:creationId xmlns:a16="http://schemas.microsoft.com/office/drawing/2014/main" id="{6B674673-E3E0-4DAC-89C8-5C5BD4617A97}"/>
                </a:ext>
              </a:extLst>
            </p:cNvPr>
            <p:cNvSpPr/>
            <p:nvPr/>
          </p:nvSpPr>
          <p:spPr>
            <a:xfrm>
              <a:off x="10595883" y="4552090"/>
              <a:ext cx="504000" cy="504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Oval 26">
              <a:extLst>
                <a:ext uri="{FF2B5EF4-FFF2-40B4-BE49-F238E27FC236}">
                  <a16:creationId xmlns:a16="http://schemas.microsoft.com/office/drawing/2014/main" id="{0121FDE9-8EB3-4B2F-8C2F-24725D57D162}"/>
                </a:ext>
              </a:extLst>
            </p:cNvPr>
            <p:cNvSpPr/>
            <p:nvPr/>
          </p:nvSpPr>
          <p:spPr>
            <a:xfrm>
              <a:off x="10595883" y="5311688"/>
              <a:ext cx="504000" cy="504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Oval 27">
              <a:extLst>
                <a:ext uri="{FF2B5EF4-FFF2-40B4-BE49-F238E27FC236}">
                  <a16:creationId xmlns:a16="http://schemas.microsoft.com/office/drawing/2014/main" id="{9CA4A3F9-111F-40B3-A109-1DFDC169644B}"/>
                </a:ext>
              </a:extLst>
            </p:cNvPr>
            <p:cNvSpPr/>
            <p:nvPr/>
          </p:nvSpPr>
          <p:spPr>
            <a:xfrm>
              <a:off x="11382596" y="3032894"/>
              <a:ext cx="504000" cy="504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Oval 28">
              <a:extLst>
                <a:ext uri="{FF2B5EF4-FFF2-40B4-BE49-F238E27FC236}">
                  <a16:creationId xmlns:a16="http://schemas.microsoft.com/office/drawing/2014/main" id="{6476AB0C-FC4E-4435-AFB9-4798FA1EFF5B}"/>
                </a:ext>
              </a:extLst>
            </p:cNvPr>
            <p:cNvSpPr/>
            <p:nvPr/>
          </p:nvSpPr>
          <p:spPr>
            <a:xfrm>
              <a:off x="9022455" y="5311688"/>
              <a:ext cx="504000" cy="504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2" name="TextBox 21">
            <a:extLst>
              <a:ext uri="{FF2B5EF4-FFF2-40B4-BE49-F238E27FC236}">
                <a16:creationId xmlns:a16="http://schemas.microsoft.com/office/drawing/2014/main" id="{40F326AB-8143-4BF7-A36F-B8C15409C223}"/>
              </a:ext>
            </a:extLst>
          </p:cNvPr>
          <p:cNvSpPr txBox="1"/>
          <p:nvPr/>
        </p:nvSpPr>
        <p:spPr>
          <a:xfrm>
            <a:off x="644486" y="235366"/>
            <a:ext cx="10903027"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dirty="0">
                <a:latin typeface="Georgia" panose="02040502050405020303" pitchFamily="18" charset="0"/>
              </a:rPr>
              <a:t>The effect of ethnicity on imprisonment</a:t>
            </a:r>
            <a:br>
              <a:rPr lang="en-GB" sz="2800" b="1" dirty="0">
                <a:latin typeface="Georgia" panose="02040502050405020303" pitchFamily="18" charset="0"/>
              </a:rPr>
            </a:br>
            <a:r>
              <a:rPr lang="en-GB" sz="2800" b="1" dirty="0">
                <a:latin typeface="Georgia" panose="02040502050405020303" pitchFamily="18" charset="0"/>
              </a:rPr>
              <a:t>(net of other factors )</a:t>
            </a:r>
            <a:endParaRPr kumimoji="0" lang="en-GB" sz="2800" b="1" i="0" u="none" strike="noStrike" kern="1200" cap="none" spc="0" normalizeH="0" baseline="0" noProof="0" dirty="0">
              <a:ln>
                <a:noFill/>
              </a:ln>
              <a:effectLst/>
              <a:uLnTx/>
              <a:uFillTx/>
              <a:latin typeface="Georgia" panose="02040502050405020303" pitchFamily="18" charset="0"/>
              <a:ea typeface="Cambria" panose="02040503050406030204" pitchFamily="18" charset="0"/>
              <a:cs typeface="Segoe UI Semibold" panose="020B0702040204020203" pitchFamily="34" charset="0"/>
            </a:endParaRPr>
          </a:p>
        </p:txBody>
      </p:sp>
      <p:pic>
        <p:nvPicPr>
          <p:cNvPr id="9" name="Picture 8">
            <a:extLst>
              <a:ext uri="{FF2B5EF4-FFF2-40B4-BE49-F238E27FC236}">
                <a16:creationId xmlns:a16="http://schemas.microsoft.com/office/drawing/2014/main" id="{12DAE6D8-36BE-4FC3-BA72-C94EC2C3D9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59121" y="5868901"/>
            <a:ext cx="2476562" cy="629968"/>
          </a:xfrm>
          <a:prstGeom prst="rect">
            <a:avLst/>
          </a:prstGeom>
        </p:spPr>
      </p:pic>
      <p:pic>
        <p:nvPicPr>
          <p:cNvPr id="30" name="Picture 29" descr="Logo&#10;&#10;Description automatically generated">
            <a:extLst>
              <a:ext uri="{FF2B5EF4-FFF2-40B4-BE49-F238E27FC236}">
                <a16:creationId xmlns:a16="http://schemas.microsoft.com/office/drawing/2014/main" id="{69A40740-0A1D-4DAA-BAC2-950B33541B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6976" y="5740627"/>
            <a:ext cx="2242145" cy="795600"/>
          </a:xfrm>
          <a:prstGeom prst="rect">
            <a:avLst/>
          </a:prstGeom>
        </p:spPr>
      </p:pic>
      <p:pic>
        <p:nvPicPr>
          <p:cNvPr id="3" name="Picture 2">
            <a:extLst>
              <a:ext uri="{FF2B5EF4-FFF2-40B4-BE49-F238E27FC236}">
                <a16:creationId xmlns:a16="http://schemas.microsoft.com/office/drawing/2014/main" id="{21D06E54-1B83-5523-F63E-C005B3AB8A4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5385" y="1222537"/>
            <a:ext cx="4205483" cy="4510642"/>
          </a:xfrm>
          <a:prstGeom prst="rect">
            <a:avLst/>
          </a:prstGeom>
        </p:spPr>
      </p:pic>
      <p:pic>
        <p:nvPicPr>
          <p:cNvPr id="4" name="Picture 3" descr="Diagram&#10;&#10;Description automatically generated">
            <a:extLst>
              <a:ext uri="{FF2B5EF4-FFF2-40B4-BE49-F238E27FC236}">
                <a16:creationId xmlns:a16="http://schemas.microsoft.com/office/drawing/2014/main" id="{9FBD4376-78DA-EC03-4D7F-EC9E4E51D57E}"/>
              </a:ext>
            </a:extLst>
          </p:cNvPr>
          <p:cNvPicPr>
            <a:picLocks noChangeAspect="1"/>
          </p:cNvPicPr>
          <p:nvPr/>
        </p:nvPicPr>
        <p:blipFill rotWithShape="1">
          <a:blip r:embed="rId6">
            <a:extLst>
              <a:ext uri="{28A0092B-C50C-407E-A947-70E740481C1C}">
                <a14:useLocalDpi xmlns:a14="http://schemas.microsoft.com/office/drawing/2010/main" val="0"/>
              </a:ext>
            </a:extLst>
          </a:blip>
          <a:srcRect l="34147"/>
          <a:stretch/>
        </p:blipFill>
        <p:spPr>
          <a:xfrm>
            <a:off x="5740245" y="1968909"/>
            <a:ext cx="4942974" cy="1990904"/>
          </a:xfrm>
          <a:prstGeom prst="rect">
            <a:avLst/>
          </a:prstGeom>
        </p:spPr>
      </p:pic>
      <p:pic>
        <p:nvPicPr>
          <p:cNvPr id="2" name="Graphic 1">
            <a:extLst>
              <a:ext uri="{FF2B5EF4-FFF2-40B4-BE49-F238E27FC236}">
                <a16:creationId xmlns:a16="http://schemas.microsoft.com/office/drawing/2014/main" id="{B98FCF92-E4CB-C534-C792-83AF4827805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110424" y="5959644"/>
            <a:ext cx="2513783" cy="504001"/>
          </a:xfrm>
          <a:prstGeom prst="rect">
            <a:avLst/>
          </a:prstGeom>
        </p:spPr>
      </p:pic>
      <p:sp>
        <p:nvSpPr>
          <p:cNvPr id="7" name="TextBox 6">
            <a:extLst>
              <a:ext uri="{FF2B5EF4-FFF2-40B4-BE49-F238E27FC236}">
                <a16:creationId xmlns:a16="http://schemas.microsoft.com/office/drawing/2014/main" id="{7F1BEA71-3C11-F722-0C5C-62FFAF863820}"/>
              </a:ext>
            </a:extLst>
          </p:cNvPr>
          <p:cNvSpPr txBox="1"/>
          <p:nvPr/>
        </p:nvSpPr>
        <p:spPr>
          <a:xfrm>
            <a:off x="5175462" y="4486470"/>
            <a:ext cx="7016538" cy="1077218"/>
          </a:xfrm>
          <a:prstGeom prst="rect">
            <a:avLst/>
          </a:prstGeom>
          <a:noFill/>
        </p:spPr>
        <p:txBody>
          <a:bodyPr wrap="square">
            <a:spAutoFit/>
          </a:bodyPr>
          <a:lstStyle/>
          <a:p>
            <a:r>
              <a:rPr lang="en-GB" sz="1600" i="1" dirty="0"/>
              <a:t> Multi-level model results based on defendant appearances in the Crown court excl. summary offences between 2017-2020. The models control for  </a:t>
            </a:r>
          </a:p>
          <a:p>
            <a:r>
              <a:rPr lang="en-GB" sz="1600" i="1" dirty="0"/>
              <a:t>age, gender, deprivation, offence type &amp; severity, previous convictions, remand, plea, no of defendants, court case workload and severity, ethnic density.</a:t>
            </a:r>
          </a:p>
        </p:txBody>
      </p:sp>
    </p:spTree>
    <p:extLst>
      <p:ext uri="{BB962C8B-B14F-4D97-AF65-F5344CB8AC3E}">
        <p14:creationId xmlns:p14="http://schemas.microsoft.com/office/powerpoint/2010/main" val="18575723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ADD7349F-CA0B-418C-BD55-3613979C1A97}"/>
              </a:ext>
            </a:extLst>
          </p:cNvPr>
          <p:cNvGrpSpPr/>
          <p:nvPr/>
        </p:nvGrpSpPr>
        <p:grpSpPr>
          <a:xfrm>
            <a:off x="8235741" y="3032894"/>
            <a:ext cx="3650856" cy="3542392"/>
            <a:chOff x="8235741" y="3032894"/>
            <a:chExt cx="3650856" cy="3542392"/>
          </a:xfrm>
          <a:solidFill>
            <a:schemeClr val="bg1">
              <a:lumMod val="95000"/>
            </a:schemeClr>
          </a:solidFill>
        </p:grpSpPr>
        <p:sp>
          <p:nvSpPr>
            <p:cNvPr id="13" name="Oval 12">
              <a:extLst>
                <a:ext uri="{FF2B5EF4-FFF2-40B4-BE49-F238E27FC236}">
                  <a16:creationId xmlns:a16="http://schemas.microsoft.com/office/drawing/2014/main" id="{2E84A241-7120-4263-A237-408223FDF1C6}"/>
                </a:ext>
              </a:extLst>
            </p:cNvPr>
            <p:cNvSpPr/>
            <p:nvPr/>
          </p:nvSpPr>
          <p:spPr>
            <a:xfrm>
              <a:off x="11382597" y="6071286"/>
              <a:ext cx="504000" cy="504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Oval 13">
              <a:extLst>
                <a:ext uri="{FF2B5EF4-FFF2-40B4-BE49-F238E27FC236}">
                  <a16:creationId xmlns:a16="http://schemas.microsoft.com/office/drawing/2014/main" id="{25A135FB-4203-454C-8E04-D7FA69E55C98}"/>
                </a:ext>
              </a:extLst>
            </p:cNvPr>
            <p:cNvSpPr/>
            <p:nvPr/>
          </p:nvSpPr>
          <p:spPr>
            <a:xfrm>
              <a:off x="11382596" y="4552090"/>
              <a:ext cx="504000" cy="504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Oval 14">
              <a:extLst>
                <a:ext uri="{FF2B5EF4-FFF2-40B4-BE49-F238E27FC236}">
                  <a16:creationId xmlns:a16="http://schemas.microsoft.com/office/drawing/2014/main" id="{47AF0857-A5DA-424F-B4A7-E3F98F937C24}"/>
                </a:ext>
              </a:extLst>
            </p:cNvPr>
            <p:cNvSpPr>
              <a:spLocks/>
            </p:cNvSpPr>
            <p:nvPr/>
          </p:nvSpPr>
          <p:spPr>
            <a:xfrm>
              <a:off x="8235741" y="6071286"/>
              <a:ext cx="504000" cy="504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Oval 16">
              <a:extLst>
                <a:ext uri="{FF2B5EF4-FFF2-40B4-BE49-F238E27FC236}">
                  <a16:creationId xmlns:a16="http://schemas.microsoft.com/office/drawing/2014/main" id="{DADF6A14-7087-42ED-B0E7-327B1F140E81}"/>
                </a:ext>
              </a:extLst>
            </p:cNvPr>
            <p:cNvSpPr/>
            <p:nvPr/>
          </p:nvSpPr>
          <p:spPr>
            <a:xfrm>
              <a:off x="11382596" y="3792492"/>
              <a:ext cx="504000" cy="504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Oval 17">
              <a:extLst>
                <a:ext uri="{FF2B5EF4-FFF2-40B4-BE49-F238E27FC236}">
                  <a16:creationId xmlns:a16="http://schemas.microsoft.com/office/drawing/2014/main" id="{AE65188E-FEAA-4D1F-9249-776D8090C066}"/>
                </a:ext>
              </a:extLst>
            </p:cNvPr>
            <p:cNvSpPr/>
            <p:nvPr/>
          </p:nvSpPr>
          <p:spPr>
            <a:xfrm>
              <a:off x="9022455" y="6071286"/>
              <a:ext cx="504000" cy="504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Oval 18">
              <a:extLst>
                <a:ext uri="{FF2B5EF4-FFF2-40B4-BE49-F238E27FC236}">
                  <a16:creationId xmlns:a16="http://schemas.microsoft.com/office/drawing/2014/main" id="{DB76203B-F98A-45D7-88BA-5D7882F1979C}"/>
                </a:ext>
              </a:extLst>
            </p:cNvPr>
            <p:cNvSpPr/>
            <p:nvPr/>
          </p:nvSpPr>
          <p:spPr>
            <a:xfrm>
              <a:off x="9809169" y="6071286"/>
              <a:ext cx="504000" cy="504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Oval 19">
              <a:extLst>
                <a:ext uri="{FF2B5EF4-FFF2-40B4-BE49-F238E27FC236}">
                  <a16:creationId xmlns:a16="http://schemas.microsoft.com/office/drawing/2014/main" id="{B93A51E3-5109-4AC4-BD25-1458F341669C}"/>
                </a:ext>
              </a:extLst>
            </p:cNvPr>
            <p:cNvSpPr/>
            <p:nvPr/>
          </p:nvSpPr>
          <p:spPr>
            <a:xfrm>
              <a:off x="9809169" y="5311688"/>
              <a:ext cx="504000" cy="504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Oval 20">
              <a:extLst>
                <a:ext uri="{FF2B5EF4-FFF2-40B4-BE49-F238E27FC236}">
                  <a16:creationId xmlns:a16="http://schemas.microsoft.com/office/drawing/2014/main" id="{EB497E57-0F68-4811-A44E-D2A9399D0C6F}"/>
                </a:ext>
              </a:extLst>
            </p:cNvPr>
            <p:cNvSpPr/>
            <p:nvPr/>
          </p:nvSpPr>
          <p:spPr>
            <a:xfrm>
              <a:off x="11382596" y="5311688"/>
              <a:ext cx="504000" cy="504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Oval 22">
              <a:extLst>
                <a:ext uri="{FF2B5EF4-FFF2-40B4-BE49-F238E27FC236}">
                  <a16:creationId xmlns:a16="http://schemas.microsoft.com/office/drawing/2014/main" id="{6070655E-3D3C-405F-B230-2D4A3ADE67DA}"/>
                </a:ext>
              </a:extLst>
            </p:cNvPr>
            <p:cNvSpPr/>
            <p:nvPr/>
          </p:nvSpPr>
          <p:spPr>
            <a:xfrm>
              <a:off x="10595883" y="6071286"/>
              <a:ext cx="504000" cy="504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Oval 23">
              <a:extLst>
                <a:ext uri="{FF2B5EF4-FFF2-40B4-BE49-F238E27FC236}">
                  <a16:creationId xmlns:a16="http://schemas.microsoft.com/office/drawing/2014/main" id="{6DEDF07C-952B-4427-B966-7600257C1D7F}"/>
                </a:ext>
              </a:extLst>
            </p:cNvPr>
            <p:cNvSpPr/>
            <p:nvPr/>
          </p:nvSpPr>
          <p:spPr>
            <a:xfrm>
              <a:off x="9809169" y="4557579"/>
              <a:ext cx="504000" cy="504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Oval 24">
              <a:extLst>
                <a:ext uri="{FF2B5EF4-FFF2-40B4-BE49-F238E27FC236}">
                  <a16:creationId xmlns:a16="http://schemas.microsoft.com/office/drawing/2014/main" id="{B56F7981-50C2-4468-899A-4570F2DDD342}"/>
                </a:ext>
              </a:extLst>
            </p:cNvPr>
            <p:cNvSpPr/>
            <p:nvPr/>
          </p:nvSpPr>
          <p:spPr>
            <a:xfrm>
              <a:off x="10595883" y="3792492"/>
              <a:ext cx="504000" cy="504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Oval 25">
              <a:extLst>
                <a:ext uri="{FF2B5EF4-FFF2-40B4-BE49-F238E27FC236}">
                  <a16:creationId xmlns:a16="http://schemas.microsoft.com/office/drawing/2014/main" id="{6B674673-E3E0-4DAC-89C8-5C5BD4617A97}"/>
                </a:ext>
              </a:extLst>
            </p:cNvPr>
            <p:cNvSpPr/>
            <p:nvPr/>
          </p:nvSpPr>
          <p:spPr>
            <a:xfrm>
              <a:off x="10595883" y="4552090"/>
              <a:ext cx="504000" cy="504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Oval 26">
              <a:extLst>
                <a:ext uri="{FF2B5EF4-FFF2-40B4-BE49-F238E27FC236}">
                  <a16:creationId xmlns:a16="http://schemas.microsoft.com/office/drawing/2014/main" id="{0121FDE9-8EB3-4B2F-8C2F-24725D57D162}"/>
                </a:ext>
              </a:extLst>
            </p:cNvPr>
            <p:cNvSpPr/>
            <p:nvPr/>
          </p:nvSpPr>
          <p:spPr>
            <a:xfrm>
              <a:off x="10595883" y="5311688"/>
              <a:ext cx="504000" cy="504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Oval 27">
              <a:extLst>
                <a:ext uri="{FF2B5EF4-FFF2-40B4-BE49-F238E27FC236}">
                  <a16:creationId xmlns:a16="http://schemas.microsoft.com/office/drawing/2014/main" id="{9CA4A3F9-111F-40B3-A109-1DFDC169644B}"/>
                </a:ext>
              </a:extLst>
            </p:cNvPr>
            <p:cNvSpPr/>
            <p:nvPr/>
          </p:nvSpPr>
          <p:spPr>
            <a:xfrm>
              <a:off x="11382596" y="3032894"/>
              <a:ext cx="504000" cy="504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Oval 28">
              <a:extLst>
                <a:ext uri="{FF2B5EF4-FFF2-40B4-BE49-F238E27FC236}">
                  <a16:creationId xmlns:a16="http://schemas.microsoft.com/office/drawing/2014/main" id="{6476AB0C-FC4E-4435-AFB9-4798FA1EFF5B}"/>
                </a:ext>
              </a:extLst>
            </p:cNvPr>
            <p:cNvSpPr/>
            <p:nvPr/>
          </p:nvSpPr>
          <p:spPr>
            <a:xfrm>
              <a:off x="9022455" y="5311688"/>
              <a:ext cx="504000" cy="504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2" name="TextBox 21">
            <a:extLst>
              <a:ext uri="{FF2B5EF4-FFF2-40B4-BE49-F238E27FC236}">
                <a16:creationId xmlns:a16="http://schemas.microsoft.com/office/drawing/2014/main" id="{40F326AB-8143-4BF7-A36F-B8C15409C223}"/>
              </a:ext>
            </a:extLst>
          </p:cNvPr>
          <p:cNvSpPr txBox="1"/>
          <p:nvPr/>
        </p:nvSpPr>
        <p:spPr>
          <a:xfrm>
            <a:off x="644486" y="235366"/>
            <a:ext cx="10903027"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dirty="0">
                <a:latin typeface="Georgia" panose="02040502050405020303" pitchFamily="18" charset="0"/>
                <a:ea typeface="Lato" panose="020F0502020204030203" pitchFamily="34" charset="0"/>
                <a:cs typeface="Lato" panose="020F0502020204030203" pitchFamily="34" charset="0"/>
              </a:rPr>
              <a:t>The effect of ethnicity on (logged) sentence length</a:t>
            </a:r>
            <a:br>
              <a:rPr lang="en-GB" sz="2800" b="1" dirty="0">
                <a:latin typeface="Georgia" panose="02040502050405020303" pitchFamily="18" charset="0"/>
                <a:ea typeface="Lato" panose="020F0502020204030203" pitchFamily="34" charset="0"/>
                <a:cs typeface="Lato" panose="020F0502020204030203" pitchFamily="34" charset="0"/>
              </a:rPr>
            </a:br>
            <a:r>
              <a:rPr lang="en-GB" sz="2800" b="1" dirty="0">
                <a:latin typeface="Georgia" panose="02040502050405020303" pitchFamily="18" charset="0"/>
                <a:ea typeface="Lato" panose="020F0502020204030203" pitchFamily="34" charset="0"/>
                <a:cs typeface="Lato" panose="020F0502020204030203" pitchFamily="34" charset="0"/>
              </a:rPr>
              <a:t>(net of other factors)</a:t>
            </a:r>
            <a:endParaRPr kumimoji="0" lang="en-GB" sz="2800" b="1" i="0" u="none" strike="noStrike" kern="1200" cap="none" spc="0" normalizeH="0" baseline="0" noProof="0" dirty="0">
              <a:ln>
                <a:noFill/>
              </a:ln>
              <a:effectLst/>
              <a:uLnTx/>
              <a:uFillTx/>
              <a:latin typeface="Georgia" panose="02040502050405020303" pitchFamily="18" charset="0"/>
              <a:ea typeface="Lato" panose="020F0502020204030203" pitchFamily="34" charset="0"/>
              <a:cs typeface="Lato" panose="020F0502020204030203" pitchFamily="34" charset="0"/>
            </a:endParaRPr>
          </a:p>
        </p:txBody>
      </p:sp>
      <p:pic>
        <p:nvPicPr>
          <p:cNvPr id="9" name="Picture 8">
            <a:extLst>
              <a:ext uri="{FF2B5EF4-FFF2-40B4-BE49-F238E27FC236}">
                <a16:creationId xmlns:a16="http://schemas.microsoft.com/office/drawing/2014/main" id="{12DAE6D8-36BE-4FC3-BA72-C94EC2C3D9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59121" y="5868901"/>
            <a:ext cx="2476562" cy="629968"/>
          </a:xfrm>
          <a:prstGeom prst="rect">
            <a:avLst/>
          </a:prstGeom>
        </p:spPr>
      </p:pic>
      <p:pic>
        <p:nvPicPr>
          <p:cNvPr id="30" name="Picture 29" descr="Logo&#10;&#10;Description automatically generated">
            <a:extLst>
              <a:ext uri="{FF2B5EF4-FFF2-40B4-BE49-F238E27FC236}">
                <a16:creationId xmlns:a16="http://schemas.microsoft.com/office/drawing/2014/main" id="{69A40740-0A1D-4DAA-BAC2-950B33541B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6976" y="5740627"/>
            <a:ext cx="2242145" cy="795600"/>
          </a:xfrm>
          <a:prstGeom prst="rect">
            <a:avLst/>
          </a:prstGeom>
        </p:spPr>
      </p:pic>
      <p:pic>
        <p:nvPicPr>
          <p:cNvPr id="2" name="Picture 1" descr="Table&#10;&#10;Description automatically generated">
            <a:extLst>
              <a:ext uri="{FF2B5EF4-FFF2-40B4-BE49-F238E27FC236}">
                <a16:creationId xmlns:a16="http://schemas.microsoft.com/office/drawing/2014/main" id="{B0D8E494-EC5A-0BD5-324B-4A29075037D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2742" y="1246122"/>
            <a:ext cx="3980427" cy="4495800"/>
          </a:xfrm>
          <a:prstGeom prst="rect">
            <a:avLst/>
          </a:prstGeom>
        </p:spPr>
      </p:pic>
      <p:pic>
        <p:nvPicPr>
          <p:cNvPr id="5" name="Picture 4" descr="A picture containing text&#10;&#10;Description automatically generated">
            <a:extLst>
              <a:ext uri="{FF2B5EF4-FFF2-40B4-BE49-F238E27FC236}">
                <a16:creationId xmlns:a16="http://schemas.microsoft.com/office/drawing/2014/main" id="{EC9F9FEF-1F3E-8C7E-2FEB-6837C746C76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46643" y="2137051"/>
            <a:ext cx="4742060" cy="1849404"/>
          </a:xfrm>
          <a:prstGeom prst="rect">
            <a:avLst/>
          </a:prstGeom>
        </p:spPr>
      </p:pic>
      <p:pic>
        <p:nvPicPr>
          <p:cNvPr id="3" name="Graphic 2">
            <a:extLst>
              <a:ext uri="{FF2B5EF4-FFF2-40B4-BE49-F238E27FC236}">
                <a16:creationId xmlns:a16="http://schemas.microsoft.com/office/drawing/2014/main" id="{83F4270F-3D2D-B8A6-27FD-D411CA815A7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110424" y="5959644"/>
            <a:ext cx="2513783" cy="504001"/>
          </a:xfrm>
          <a:prstGeom prst="rect">
            <a:avLst/>
          </a:prstGeom>
        </p:spPr>
      </p:pic>
      <p:sp>
        <p:nvSpPr>
          <p:cNvPr id="4" name="TextBox 3">
            <a:extLst>
              <a:ext uri="{FF2B5EF4-FFF2-40B4-BE49-F238E27FC236}">
                <a16:creationId xmlns:a16="http://schemas.microsoft.com/office/drawing/2014/main" id="{BDD30F61-1A2F-F654-03A7-9C7EB080BEB5}"/>
              </a:ext>
            </a:extLst>
          </p:cNvPr>
          <p:cNvSpPr txBox="1"/>
          <p:nvPr/>
        </p:nvSpPr>
        <p:spPr>
          <a:xfrm>
            <a:off x="5231472" y="4682261"/>
            <a:ext cx="7016538" cy="1077218"/>
          </a:xfrm>
          <a:prstGeom prst="rect">
            <a:avLst/>
          </a:prstGeom>
          <a:noFill/>
        </p:spPr>
        <p:txBody>
          <a:bodyPr wrap="square">
            <a:spAutoFit/>
          </a:bodyPr>
          <a:lstStyle/>
          <a:p>
            <a:r>
              <a:rPr lang="en-GB" sz="1600" i="1" dirty="0"/>
              <a:t> Multi-level model results based on defendant appearances in the Crown court excl. summary offences between 2017-2020. The models control for  </a:t>
            </a:r>
          </a:p>
          <a:p>
            <a:r>
              <a:rPr lang="en-GB" sz="1600" i="1" dirty="0"/>
              <a:t>age, gender, deprivation, offence type &amp; severity, previous convictions, remand, plea, no of defendants, court case workload and severity, ethnic density.</a:t>
            </a:r>
          </a:p>
        </p:txBody>
      </p:sp>
    </p:spTree>
    <p:extLst>
      <p:ext uri="{BB962C8B-B14F-4D97-AF65-F5344CB8AC3E}">
        <p14:creationId xmlns:p14="http://schemas.microsoft.com/office/powerpoint/2010/main" val="18616585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1">
            <a:extLst>
              <a:ext uri="{FF2B5EF4-FFF2-40B4-BE49-F238E27FC236}">
                <a16:creationId xmlns:a16="http://schemas.microsoft.com/office/drawing/2014/main" id="{9A04E8AA-C645-24A7-18A7-498937E2117F}"/>
              </a:ext>
            </a:extLst>
          </p:cNvPr>
          <p:cNvSpPr>
            <a:spLocks noChangeArrowheads="1"/>
          </p:cNvSpPr>
          <p:nvPr/>
        </p:nvSpPr>
        <p:spPr bwMode="auto">
          <a:xfrm>
            <a:off x="1809750" y="357189"/>
            <a:ext cx="85725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3200" b="1" dirty="0">
              <a:latin typeface="Franklin Gothic Book" panose="020B0503020102020204" pitchFamily="34" charset="0"/>
            </a:endParaRPr>
          </a:p>
        </p:txBody>
      </p:sp>
      <p:sp>
        <p:nvSpPr>
          <p:cNvPr id="7" name="Rectangle 6">
            <a:extLst>
              <a:ext uri="{FF2B5EF4-FFF2-40B4-BE49-F238E27FC236}">
                <a16:creationId xmlns:a16="http://schemas.microsoft.com/office/drawing/2014/main" id="{8C574E9B-BACE-5C4E-8765-7B893380585F}"/>
              </a:ext>
            </a:extLst>
          </p:cNvPr>
          <p:cNvSpPr/>
          <p:nvPr/>
        </p:nvSpPr>
        <p:spPr>
          <a:xfrm>
            <a:off x="1883394" y="357189"/>
            <a:ext cx="8299294" cy="646331"/>
          </a:xfrm>
          <a:prstGeom prst="rect">
            <a:avLst/>
          </a:prstGeom>
        </p:spPr>
        <p:txBody>
          <a:bodyPr wrap="square">
            <a:spAutoFit/>
          </a:bodyPr>
          <a:lstStyle/>
          <a:p>
            <a:br>
              <a:rPr lang="en-GB" dirty="0"/>
            </a:br>
            <a:endParaRPr lang="en-US" dirty="0"/>
          </a:p>
        </p:txBody>
      </p:sp>
      <p:pic>
        <p:nvPicPr>
          <p:cNvPr id="12" name="Picture 11" descr="Text&#10;&#10;Description automatically generated">
            <a:extLst>
              <a:ext uri="{FF2B5EF4-FFF2-40B4-BE49-F238E27FC236}">
                <a16:creationId xmlns:a16="http://schemas.microsoft.com/office/drawing/2014/main" id="{E999B3E7-509D-5DD9-C11C-4D58CE2A405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08526" y="1831792"/>
            <a:ext cx="3776283" cy="1052782"/>
          </a:xfrm>
          <a:prstGeom prst="rect">
            <a:avLst/>
          </a:prstGeom>
        </p:spPr>
      </p:pic>
      <p:pic>
        <p:nvPicPr>
          <p:cNvPr id="19" name="Picture 18" descr="Text&#10;&#10;Description automatically generated">
            <a:extLst>
              <a:ext uri="{FF2B5EF4-FFF2-40B4-BE49-F238E27FC236}">
                <a16:creationId xmlns:a16="http://schemas.microsoft.com/office/drawing/2014/main" id="{73F7EA63-61E4-5C10-9CF8-5C45874A356D}"/>
              </a:ext>
            </a:extLst>
          </p:cNvPr>
          <p:cNvPicPr>
            <a:picLocks noChangeAspect="1"/>
          </p:cNvPicPr>
          <p:nvPr/>
        </p:nvPicPr>
        <p:blipFill rotWithShape="1">
          <a:blip r:embed="rId4">
            <a:extLst>
              <a:ext uri="{28A0092B-C50C-407E-A947-70E740481C1C}">
                <a14:useLocalDpi xmlns:a14="http://schemas.microsoft.com/office/drawing/2010/main" val="0"/>
              </a:ext>
            </a:extLst>
          </a:blip>
          <a:srcRect b="42315"/>
          <a:stretch/>
        </p:blipFill>
        <p:spPr>
          <a:xfrm>
            <a:off x="3463196" y="5202147"/>
            <a:ext cx="4359464" cy="1633188"/>
          </a:xfrm>
          <a:prstGeom prst="rect">
            <a:avLst/>
          </a:prstGeom>
        </p:spPr>
      </p:pic>
      <p:pic>
        <p:nvPicPr>
          <p:cNvPr id="30" name="Picture 29">
            <a:extLst>
              <a:ext uri="{FF2B5EF4-FFF2-40B4-BE49-F238E27FC236}">
                <a16:creationId xmlns:a16="http://schemas.microsoft.com/office/drawing/2014/main" id="{29C01266-A890-5C2C-20AC-3DC7096DC012}"/>
              </a:ext>
            </a:extLst>
          </p:cNvPr>
          <p:cNvPicPr>
            <a:picLocks noChangeAspect="1"/>
          </p:cNvPicPr>
          <p:nvPr/>
        </p:nvPicPr>
        <p:blipFill rotWithShape="1">
          <a:blip r:embed="rId5"/>
          <a:srcRect l="45562" t="18995" r="27925" b="22444"/>
          <a:stretch/>
        </p:blipFill>
        <p:spPr>
          <a:xfrm>
            <a:off x="3651057" y="1588391"/>
            <a:ext cx="2514751" cy="3471439"/>
          </a:xfrm>
          <a:prstGeom prst="rect">
            <a:avLst/>
          </a:prstGeom>
          <a:ln>
            <a:solidFill>
              <a:schemeClr val="accent1"/>
            </a:solidFill>
          </a:ln>
        </p:spPr>
      </p:pic>
      <p:pic>
        <p:nvPicPr>
          <p:cNvPr id="3" name="Picture 2">
            <a:extLst>
              <a:ext uri="{FF2B5EF4-FFF2-40B4-BE49-F238E27FC236}">
                <a16:creationId xmlns:a16="http://schemas.microsoft.com/office/drawing/2014/main" id="{E5390D16-EEBF-38CA-3D8E-89BF85A3B9D8}"/>
              </a:ext>
            </a:extLst>
          </p:cNvPr>
          <p:cNvPicPr>
            <a:picLocks noChangeAspect="1"/>
          </p:cNvPicPr>
          <p:nvPr/>
        </p:nvPicPr>
        <p:blipFill rotWithShape="1">
          <a:blip r:embed="rId6"/>
          <a:srcRect l="29209" t="23141" r="28829" b="25511"/>
          <a:stretch/>
        </p:blipFill>
        <p:spPr>
          <a:xfrm>
            <a:off x="7835901" y="5338485"/>
            <a:ext cx="1935663" cy="1480393"/>
          </a:xfrm>
          <a:prstGeom prst="rect">
            <a:avLst/>
          </a:prstGeom>
        </p:spPr>
      </p:pic>
      <p:pic>
        <p:nvPicPr>
          <p:cNvPr id="28" name="Picture 27">
            <a:extLst>
              <a:ext uri="{FF2B5EF4-FFF2-40B4-BE49-F238E27FC236}">
                <a16:creationId xmlns:a16="http://schemas.microsoft.com/office/drawing/2014/main" id="{39A47E00-9138-558A-9F20-84A044BDAA1B}"/>
              </a:ext>
            </a:extLst>
          </p:cNvPr>
          <p:cNvPicPr>
            <a:picLocks noChangeAspect="1"/>
          </p:cNvPicPr>
          <p:nvPr/>
        </p:nvPicPr>
        <p:blipFill rotWithShape="1">
          <a:blip r:embed="rId7"/>
          <a:srcRect l="42917" t="25891" r="14026" b="29486"/>
          <a:stretch/>
        </p:blipFill>
        <p:spPr>
          <a:xfrm>
            <a:off x="6642177" y="3080302"/>
            <a:ext cx="2986669" cy="1934528"/>
          </a:xfrm>
          <a:prstGeom prst="rect">
            <a:avLst/>
          </a:prstGeom>
          <a:ln>
            <a:solidFill>
              <a:schemeClr val="accent1">
                <a:lumMod val="50000"/>
              </a:schemeClr>
            </a:solidFill>
          </a:ln>
        </p:spPr>
      </p:pic>
      <p:pic>
        <p:nvPicPr>
          <p:cNvPr id="15" name="Picture 14" descr="Text&#10;&#10;Description automatically generated">
            <a:extLst>
              <a:ext uri="{FF2B5EF4-FFF2-40B4-BE49-F238E27FC236}">
                <a16:creationId xmlns:a16="http://schemas.microsoft.com/office/drawing/2014/main" id="{3829F40F-BE59-4182-DDD5-BC5EBBDF4AA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762519" y="3613740"/>
            <a:ext cx="2187290" cy="3205138"/>
          </a:xfrm>
          <a:prstGeom prst="rect">
            <a:avLst/>
          </a:prstGeom>
          <a:ln>
            <a:solidFill>
              <a:schemeClr val="tx1"/>
            </a:solidFill>
          </a:ln>
        </p:spPr>
      </p:pic>
      <p:sp>
        <p:nvSpPr>
          <p:cNvPr id="4" name="TextBox 3">
            <a:extLst>
              <a:ext uri="{FF2B5EF4-FFF2-40B4-BE49-F238E27FC236}">
                <a16:creationId xmlns:a16="http://schemas.microsoft.com/office/drawing/2014/main" id="{EE0E460C-917F-A80B-0A31-02D447F4E9E5}"/>
              </a:ext>
            </a:extLst>
          </p:cNvPr>
          <p:cNvSpPr txBox="1"/>
          <p:nvPr/>
        </p:nvSpPr>
        <p:spPr>
          <a:xfrm>
            <a:off x="9234531" y="1588391"/>
            <a:ext cx="6504269" cy="430887"/>
          </a:xfrm>
          <a:prstGeom prst="rect">
            <a:avLst/>
          </a:prstGeom>
          <a:noFill/>
        </p:spPr>
        <p:txBody>
          <a:bodyPr wrap="square">
            <a:spAutoFit/>
          </a:bodyPr>
          <a:lstStyle/>
          <a:p>
            <a:r>
              <a:rPr lang="en-GB" sz="1100" dirty="0">
                <a:hlinkClick r:id="rId9"/>
              </a:rPr>
              <a:t>https://ethnicityandcriminaljustice.co.uk</a:t>
            </a:r>
            <a:endParaRPr lang="en-GB" sz="1100" dirty="0"/>
          </a:p>
          <a:p>
            <a:endParaRPr lang="en-GB" sz="1100" dirty="0"/>
          </a:p>
        </p:txBody>
      </p:sp>
      <p:sp>
        <p:nvSpPr>
          <p:cNvPr id="2" name="TextBox 1">
            <a:extLst>
              <a:ext uri="{FF2B5EF4-FFF2-40B4-BE49-F238E27FC236}">
                <a16:creationId xmlns:a16="http://schemas.microsoft.com/office/drawing/2014/main" id="{1BD26DFC-6684-94C8-9640-08C1D30573F8}"/>
              </a:ext>
            </a:extLst>
          </p:cNvPr>
          <p:cNvSpPr txBox="1"/>
          <p:nvPr/>
        </p:nvSpPr>
        <p:spPr>
          <a:xfrm>
            <a:off x="649592" y="622617"/>
            <a:ext cx="10903027" cy="523220"/>
          </a:xfrm>
          <a:prstGeom prst="rect">
            <a:avLst/>
          </a:prstGeom>
          <a:noFill/>
        </p:spPr>
        <p:txBody>
          <a:bodyPr wrap="square" rtlCol="0">
            <a:spAutoFit/>
          </a:bodyPr>
          <a:lstStyle/>
          <a:p>
            <a:r>
              <a:rPr lang="en-GB" sz="2800" b="1" dirty="0">
                <a:latin typeface="Georgia" panose="02040502050405020303" pitchFamily="18" charset="0"/>
                <a:ea typeface="Cambria" panose="02040503050406030204" pitchFamily="18" charset="0"/>
                <a:cs typeface="Segoe UI Semibold" panose="020B0702040204020203" pitchFamily="34" charset="0"/>
              </a:rPr>
              <a:t>Ethnic Inequalities in the Criminal Justice System (CJS)</a:t>
            </a:r>
          </a:p>
        </p:txBody>
      </p:sp>
      <p:pic>
        <p:nvPicPr>
          <p:cNvPr id="8" name="Picture 7">
            <a:extLst>
              <a:ext uri="{FF2B5EF4-FFF2-40B4-BE49-F238E27FC236}">
                <a16:creationId xmlns:a16="http://schemas.microsoft.com/office/drawing/2014/main" id="{FF4FB15B-FF89-5B6E-D5A0-E12A03497D6C}"/>
              </a:ext>
            </a:extLst>
          </p:cNvPr>
          <p:cNvPicPr>
            <a:picLocks noChangeAspect="1"/>
          </p:cNvPicPr>
          <p:nvPr/>
        </p:nvPicPr>
        <p:blipFill>
          <a:blip r:embed="rId10"/>
          <a:srcRect l="8031" t="36487" r="51503" b="17269"/>
          <a:stretch/>
        </p:blipFill>
        <p:spPr>
          <a:xfrm>
            <a:off x="593983" y="2183443"/>
            <a:ext cx="2511300" cy="1793717"/>
          </a:xfrm>
          <a:prstGeom prst="rect">
            <a:avLst/>
          </a:prstGeom>
        </p:spPr>
      </p:pic>
      <p:pic>
        <p:nvPicPr>
          <p:cNvPr id="9" name="Content Placeholder 6" descr="Text&#10;&#10;Description automatically generated">
            <a:extLst>
              <a:ext uri="{FF2B5EF4-FFF2-40B4-BE49-F238E27FC236}">
                <a16:creationId xmlns:a16="http://schemas.microsoft.com/office/drawing/2014/main" id="{C73AAFAA-7185-8E56-B664-6BBBCBFC68C2}"/>
              </a:ext>
            </a:extLst>
          </p:cNvPr>
          <p:cNvPicPr>
            <a:picLocks noChangeAspect="1"/>
          </p:cNvPicPr>
          <p:nvPr/>
        </p:nvPicPr>
        <p:blipFill>
          <a:blip r:embed="rId11">
            <a:extLst>
              <a:ext uri="{28A0092B-C50C-407E-A947-70E740481C1C}">
                <a14:useLocalDpi xmlns:a14="http://schemas.microsoft.com/office/drawing/2010/main" val="0"/>
              </a:ext>
            </a:extLst>
          </a:blip>
          <a:srcRect r="33539"/>
          <a:stretch/>
        </p:blipFill>
        <p:spPr>
          <a:xfrm>
            <a:off x="242191" y="4002720"/>
            <a:ext cx="3214885" cy="2855280"/>
          </a:xfrm>
          <a:prstGeom prst="rect">
            <a:avLst/>
          </a:prstGeom>
        </p:spPr>
      </p:pic>
      <p:pic>
        <p:nvPicPr>
          <p:cNvPr id="10" name="Picture 9" descr="Graphical user interface, text&#10;&#10;Description automatically generated">
            <a:extLst>
              <a:ext uri="{FF2B5EF4-FFF2-40B4-BE49-F238E27FC236}">
                <a16:creationId xmlns:a16="http://schemas.microsoft.com/office/drawing/2014/main" id="{5D167855-AC5E-E22A-76D8-6282E4D43445}"/>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699554" y="2529210"/>
            <a:ext cx="2141500" cy="937800"/>
          </a:xfrm>
          <a:prstGeom prst="rect">
            <a:avLst/>
          </a:prstGeom>
        </p:spPr>
      </p:pic>
    </p:spTree>
    <p:extLst>
      <p:ext uri="{BB962C8B-B14F-4D97-AF65-F5344CB8AC3E}">
        <p14:creationId xmlns:p14="http://schemas.microsoft.com/office/powerpoint/2010/main" val="32021139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EFEA82-7605-DB44-7ED2-01101A218272}"/>
            </a:ext>
          </a:extLst>
        </p:cNvPr>
        <p:cNvGrpSpPr/>
        <p:nvPr/>
      </p:nvGrpSpPr>
      <p:grpSpPr>
        <a:xfrm>
          <a:off x="0" y="0"/>
          <a:ext cx="0" cy="0"/>
          <a:chOff x="0" y="0"/>
          <a:chExt cx="0" cy="0"/>
        </a:xfrm>
      </p:grpSpPr>
      <p:grpSp>
        <p:nvGrpSpPr>
          <p:cNvPr id="26" name="Group 25">
            <a:extLst>
              <a:ext uri="{FF2B5EF4-FFF2-40B4-BE49-F238E27FC236}">
                <a16:creationId xmlns:a16="http://schemas.microsoft.com/office/drawing/2014/main" id="{CFCDAE70-0B23-C402-D91C-EC5C3D97DB02}"/>
              </a:ext>
            </a:extLst>
          </p:cNvPr>
          <p:cNvGrpSpPr/>
          <p:nvPr/>
        </p:nvGrpSpPr>
        <p:grpSpPr>
          <a:xfrm>
            <a:off x="8235741" y="3032894"/>
            <a:ext cx="3650856" cy="3542392"/>
            <a:chOff x="8235741" y="3032894"/>
            <a:chExt cx="3650856" cy="3542392"/>
          </a:xfrm>
          <a:solidFill>
            <a:schemeClr val="bg1">
              <a:lumMod val="95000"/>
            </a:schemeClr>
          </a:solidFill>
        </p:grpSpPr>
        <p:sp>
          <p:nvSpPr>
            <p:cNvPr id="27" name="Oval 26">
              <a:extLst>
                <a:ext uri="{FF2B5EF4-FFF2-40B4-BE49-F238E27FC236}">
                  <a16:creationId xmlns:a16="http://schemas.microsoft.com/office/drawing/2014/main" id="{198EF7C7-E47D-88AB-7F27-01736E74CD0F}"/>
                </a:ext>
              </a:extLst>
            </p:cNvPr>
            <p:cNvSpPr/>
            <p:nvPr/>
          </p:nvSpPr>
          <p:spPr>
            <a:xfrm>
              <a:off x="11382597" y="6071286"/>
              <a:ext cx="504000" cy="504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Oval 27">
              <a:extLst>
                <a:ext uri="{FF2B5EF4-FFF2-40B4-BE49-F238E27FC236}">
                  <a16:creationId xmlns:a16="http://schemas.microsoft.com/office/drawing/2014/main" id="{27145309-5FBA-8F29-CF85-D792112031EC}"/>
                </a:ext>
              </a:extLst>
            </p:cNvPr>
            <p:cNvSpPr/>
            <p:nvPr/>
          </p:nvSpPr>
          <p:spPr>
            <a:xfrm>
              <a:off x="11382596" y="4552090"/>
              <a:ext cx="504000" cy="504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Oval 28">
              <a:extLst>
                <a:ext uri="{FF2B5EF4-FFF2-40B4-BE49-F238E27FC236}">
                  <a16:creationId xmlns:a16="http://schemas.microsoft.com/office/drawing/2014/main" id="{DEC09DA3-1CD1-3FCC-2283-1FD703A376EA}"/>
                </a:ext>
              </a:extLst>
            </p:cNvPr>
            <p:cNvSpPr>
              <a:spLocks/>
            </p:cNvSpPr>
            <p:nvPr/>
          </p:nvSpPr>
          <p:spPr>
            <a:xfrm>
              <a:off x="8235741" y="6071286"/>
              <a:ext cx="504000" cy="504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Oval 29">
              <a:extLst>
                <a:ext uri="{FF2B5EF4-FFF2-40B4-BE49-F238E27FC236}">
                  <a16:creationId xmlns:a16="http://schemas.microsoft.com/office/drawing/2014/main" id="{FF8D1A22-DE32-AD6B-0886-1B03304F4F7C}"/>
                </a:ext>
              </a:extLst>
            </p:cNvPr>
            <p:cNvSpPr/>
            <p:nvPr/>
          </p:nvSpPr>
          <p:spPr>
            <a:xfrm>
              <a:off x="11382596" y="3792492"/>
              <a:ext cx="504000" cy="504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Oval 30">
              <a:extLst>
                <a:ext uri="{FF2B5EF4-FFF2-40B4-BE49-F238E27FC236}">
                  <a16:creationId xmlns:a16="http://schemas.microsoft.com/office/drawing/2014/main" id="{D67AC978-A297-15F4-D1EA-5F58AA3F793D}"/>
                </a:ext>
              </a:extLst>
            </p:cNvPr>
            <p:cNvSpPr/>
            <p:nvPr/>
          </p:nvSpPr>
          <p:spPr>
            <a:xfrm>
              <a:off x="9022455" y="6071286"/>
              <a:ext cx="504000" cy="504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Oval 31">
              <a:extLst>
                <a:ext uri="{FF2B5EF4-FFF2-40B4-BE49-F238E27FC236}">
                  <a16:creationId xmlns:a16="http://schemas.microsoft.com/office/drawing/2014/main" id="{E000CA26-45E3-C78D-C9CB-81A3B4DE836C}"/>
                </a:ext>
              </a:extLst>
            </p:cNvPr>
            <p:cNvSpPr/>
            <p:nvPr/>
          </p:nvSpPr>
          <p:spPr>
            <a:xfrm>
              <a:off x="9809169" y="6071286"/>
              <a:ext cx="504000" cy="504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Oval 32">
              <a:extLst>
                <a:ext uri="{FF2B5EF4-FFF2-40B4-BE49-F238E27FC236}">
                  <a16:creationId xmlns:a16="http://schemas.microsoft.com/office/drawing/2014/main" id="{11927BEA-5973-64B2-3A01-65649B8368EF}"/>
                </a:ext>
              </a:extLst>
            </p:cNvPr>
            <p:cNvSpPr/>
            <p:nvPr/>
          </p:nvSpPr>
          <p:spPr>
            <a:xfrm>
              <a:off x="9809169" y="5311688"/>
              <a:ext cx="504000" cy="504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Oval 33">
              <a:extLst>
                <a:ext uri="{FF2B5EF4-FFF2-40B4-BE49-F238E27FC236}">
                  <a16:creationId xmlns:a16="http://schemas.microsoft.com/office/drawing/2014/main" id="{E0A6B374-BD44-3753-9DC3-A6C7A1343DC6}"/>
                </a:ext>
              </a:extLst>
            </p:cNvPr>
            <p:cNvSpPr/>
            <p:nvPr/>
          </p:nvSpPr>
          <p:spPr>
            <a:xfrm>
              <a:off x="11382596" y="5311688"/>
              <a:ext cx="504000" cy="504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Oval 34">
              <a:extLst>
                <a:ext uri="{FF2B5EF4-FFF2-40B4-BE49-F238E27FC236}">
                  <a16:creationId xmlns:a16="http://schemas.microsoft.com/office/drawing/2014/main" id="{6F4E3D15-3F76-5845-0E42-06F3B8FC3F54}"/>
                </a:ext>
              </a:extLst>
            </p:cNvPr>
            <p:cNvSpPr/>
            <p:nvPr/>
          </p:nvSpPr>
          <p:spPr>
            <a:xfrm>
              <a:off x="10595883" y="6071286"/>
              <a:ext cx="504000" cy="504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Oval 35">
              <a:extLst>
                <a:ext uri="{FF2B5EF4-FFF2-40B4-BE49-F238E27FC236}">
                  <a16:creationId xmlns:a16="http://schemas.microsoft.com/office/drawing/2014/main" id="{836AA27E-F547-5409-07CF-31961D200F60}"/>
                </a:ext>
              </a:extLst>
            </p:cNvPr>
            <p:cNvSpPr/>
            <p:nvPr/>
          </p:nvSpPr>
          <p:spPr>
            <a:xfrm>
              <a:off x="9809169" y="4557579"/>
              <a:ext cx="504000" cy="504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Oval 36">
              <a:extLst>
                <a:ext uri="{FF2B5EF4-FFF2-40B4-BE49-F238E27FC236}">
                  <a16:creationId xmlns:a16="http://schemas.microsoft.com/office/drawing/2014/main" id="{17AF8427-5B60-4D19-B270-7CCCA892A02D}"/>
                </a:ext>
              </a:extLst>
            </p:cNvPr>
            <p:cNvSpPr/>
            <p:nvPr/>
          </p:nvSpPr>
          <p:spPr>
            <a:xfrm>
              <a:off x="10595883" y="3792492"/>
              <a:ext cx="504000" cy="504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Oval 37">
              <a:extLst>
                <a:ext uri="{FF2B5EF4-FFF2-40B4-BE49-F238E27FC236}">
                  <a16:creationId xmlns:a16="http://schemas.microsoft.com/office/drawing/2014/main" id="{96D6D402-8770-B264-148D-ADC601A31F0D}"/>
                </a:ext>
              </a:extLst>
            </p:cNvPr>
            <p:cNvSpPr/>
            <p:nvPr/>
          </p:nvSpPr>
          <p:spPr>
            <a:xfrm>
              <a:off x="10595883" y="4552090"/>
              <a:ext cx="504000" cy="504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Oval 38">
              <a:extLst>
                <a:ext uri="{FF2B5EF4-FFF2-40B4-BE49-F238E27FC236}">
                  <a16:creationId xmlns:a16="http://schemas.microsoft.com/office/drawing/2014/main" id="{3A1E1395-02F4-D90C-5C7F-29E89A9BFC17}"/>
                </a:ext>
              </a:extLst>
            </p:cNvPr>
            <p:cNvSpPr/>
            <p:nvPr/>
          </p:nvSpPr>
          <p:spPr>
            <a:xfrm>
              <a:off x="10595883" y="5311688"/>
              <a:ext cx="504000" cy="504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Oval 39">
              <a:extLst>
                <a:ext uri="{FF2B5EF4-FFF2-40B4-BE49-F238E27FC236}">
                  <a16:creationId xmlns:a16="http://schemas.microsoft.com/office/drawing/2014/main" id="{4FC5AE17-AFBD-D22D-F28F-7C28C262AEB6}"/>
                </a:ext>
              </a:extLst>
            </p:cNvPr>
            <p:cNvSpPr/>
            <p:nvPr/>
          </p:nvSpPr>
          <p:spPr>
            <a:xfrm>
              <a:off x="11382596" y="3032894"/>
              <a:ext cx="504000" cy="504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Oval 40">
              <a:extLst>
                <a:ext uri="{FF2B5EF4-FFF2-40B4-BE49-F238E27FC236}">
                  <a16:creationId xmlns:a16="http://schemas.microsoft.com/office/drawing/2014/main" id="{08AC4BBD-8B77-D4F5-9E88-91ACE6A03E34}"/>
                </a:ext>
              </a:extLst>
            </p:cNvPr>
            <p:cNvSpPr/>
            <p:nvPr/>
          </p:nvSpPr>
          <p:spPr>
            <a:xfrm>
              <a:off x="9022455" y="5311688"/>
              <a:ext cx="504000" cy="504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9" name="Picture 8">
            <a:extLst>
              <a:ext uri="{FF2B5EF4-FFF2-40B4-BE49-F238E27FC236}">
                <a16:creationId xmlns:a16="http://schemas.microsoft.com/office/drawing/2014/main" id="{EC86B332-C26D-3101-45E7-546AD79FD5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59121" y="5868901"/>
            <a:ext cx="2476562" cy="629968"/>
          </a:xfrm>
          <a:prstGeom prst="rect">
            <a:avLst/>
          </a:prstGeom>
        </p:spPr>
      </p:pic>
      <p:pic>
        <p:nvPicPr>
          <p:cNvPr id="16" name="Picture 15" descr="Logo&#10;&#10;Description automatically generated">
            <a:extLst>
              <a:ext uri="{FF2B5EF4-FFF2-40B4-BE49-F238E27FC236}">
                <a16:creationId xmlns:a16="http://schemas.microsoft.com/office/drawing/2014/main" id="{9567D2D7-61A1-4D26-C7EA-B2983EBFD51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6976" y="5740627"/>
            <a:ext cx="2242145" cy="795600"/>
          </a:xfrm>
          <a:prstGeom prst="rect">
            <a:avLst/>
          </a:prstGeom>
        </p:spPr>
      </p:pic>
      <p:pic>
        <p:nvPicPr>
          <p:cNvPr id="2" name="Picture 1">
            <a:extLst>
              <a:ext uri="{FF2B5EF4-FFF2-40B4-BE49-F238E27FC236}">
                <a16:creationId xmlns:a16="http://schemas.microsoft.com/office/drawing/2014/main" id="{7738E24D-4BB1-4ACE-39CF-3561BDABFCC4}"/>
              </a:ext>
            </a:extLst>
          </p:cNvPr>
          <p:cNvPicPr>
            <a:picLocks noChangeAspect="1"/>
          </p:cNvPicPr>
          <p:nvPr/>
        </p:nvPicPr>
        <p:blipFill rotWithShape="1">
          <a:blip r:embed="rId5"/>
          <a:srcRect l="17406" t="12312" r="64687" b="80437"/>
          <a:stretch/>
        </p:blipFill>
        <p:spPr>
          <a:xfrm>
            <a:off x="5113506" y="5868901"/>
            <a:ext cx="1964987" cy="515566"/>
          </a:xfrm>
          <a:prstGeom prst="rect">
            <a:avLst/>
          </a:prstGeom>
        </p:spPr>
      </p:pic>
      <p:sp>
        <p:nvSpPr>
          <p:cNvPr id="4" name="TextBox 3">
            <a:extLst>
              <a:ext uri="{FF2B5EF4-FFF2-40B4-BE49-F238E27FC236}">
                <a16:creationId xmlns:a16="http://schemas.microsoft.com/office/drawing/2014/main" id="{BECEB949-2292-B688-7C61-E535AE3B3A00}"/>
              </a:ext>
            </a:extLst>
          </p:cNvPr>
          <p:cNvSpPr txBox="1"/>
          <p:nvPr/>
        </p:nvSpPr>
        <p:spPr>
          <a:xfrm>
            <a:off x="435637" y="534808"/>
            <a:ext cx="11571439" cy="521297"/>
          </a:xfrm>
          <a:prstGeom prst="rect">
            <a:avLst/>
          </a:prstGeom>
          <a:noFill/>
        </p:spPr>
        <p:txBody>
          <a:bodyPr wrap="square">
            <a:spAutoFit/>
          </a:bodyPr>
          <a:lstStyle/>
          <a:p>
            <a:pPr>
              <a:lnSpc>
                <a:spcPct val="107000"/>
              </a:lnSpc>
            </a:pPr>
            <a:r>
              <a:rPr lang="en-GB" sz="2800" b="1" dirty="0">
                <a:effectLst/>
                <a:latin typeface="Georgia" panose="02040502050405020303" pitchFamily="18" charset="0"/>
                <a:ea typeface="Lato" panose="020F0502020204030203" pitchFamily="34" charset="0"/>
                <a:cs typeface="Lato" panose="020F0502020204030203" pitchFamily="34" charset="0"/>
              </a:rPr>
              <a:t>Opportunities for </a:t>
            </a:r>
            <a:r>
              <a:rPr lang="en-GB" sz="2800" b="1">
                <a:effectLst/>
                <a:latin typeface="Georgia" panose="02040502050405020303" pitchFamily="18" charset="0"/>
                <a:ea typeface="Lato" panose="020F0502020204030203" pitchFamily="34" charset="0"/>
                <a:cs typeface="Lato" panose="020F0502020204030203" pitchFamily="34" charset="0"/>
              </a:rPr>
              <a:t>ethnicity research</a:t>
            </a:r>
            <a:endParaRPr lang="en-GB" sz="2800" b="1" dirty="0">
              <a:effectLst/>
              <a:latin typeface="Georgia" panose="02040502050405020303" pitchFamily="18" charset="0"/>
              <a:ea typeface="Lato" panose="020F0502020204030203" pitchFamily="34" charset="0"/>
              <a:cs typeface="Lato" panose="020F0502020204030203" pitchFamily="34" charset="0"/>
            </a:endParaRPr>
          </a:p>
        </p:txBody>
      </p:sp>
      <p:pic>
        <p:nvPicPr>
          <p:cNvPr id="8" name="Picture 7">
            <a:extLst>
              <a:ext uri="{FF2B5EF4-FFF2-40B4-BE49-F238E27FC236}">
                <a16:creationId xmlns:a16="http://schemas.microsoft.com/office/drawing/2014/main" id="{A483945D-3A56-EBA9-D4E8-D1AE9E450EBA}"/>
              </a:ext>
            </a:extLst>
          </p:cNvPr>
          <p:cNvPicPr>
            <a:picLocks noChangeAspect="1"/>
          </p:cNvPicPr>
          <p:nvPr/>
        </p:nvPicPr>
        <p:blipFill>
          <a:blip r:embed="rId6"/>
          <a:srcRect l="11219" t="19940" r="8376" b="18683"/>
          <a:stretch/>
        </p:blipFill>
        <p:spPr>
          <a:xfrm>
            <a:off x="369792" y="1765860"/>
            <a:ext cx="7431990" cy="3545827"/>
          </a:xfrm>
          <a:prstGeom prst="rect">
            <a:avLst/>
          </a:prstGeom>
        </p:spPr>
      </p:pic>
      <p:sp>
        <p:nvSpPr>
          <p:cNvPr id="11" name="TextBox 10">
            <a:extLst>
              <a:ext uri="{FF2B5EF4-FFF2-40B4-BE49-F238E27FC236}">
                <a16:creationId xmlns:a16="http://schemas.microsoft.com/office/drawing/2014/main" id="{01E7604B-E0CC-E0D7-A8CA-F4545A231D7D}"/>
              </a:ext>
            </a:extLst>
          </p:cNvPr>
          <p:cNvSpPr txBox="1"/>
          <p:nvPr/>
        </p:nvSpPr>
        <p:spPr>
          <a:xfrm>
            <a:off x="7367822" y="1644885"/>
            <a:ext cx="4824178" cy="3139321"/>
          </a:xfrm>
          <a:prstGeom prst="rect">
            <a:avLst/>
          </a:prstGeom>
          <a:noFill/>
        </p:spPr>
        <p:txBody>
          <a:bodyPr wrap="square">
            <a:spAutoFit/>
          </a:bodyPr>
          <a:lstStyle/>
          <a:p>
            <a:pPr marL="1657350" lvl="3" indent="-285750">
              <a:buClr>
                <a:schemeClr val="tx1"/>
              </a:buClr>
            </a:pPr>
            <a:endParaRPr lang="en-GB" dirty="0">
              <a:cs typeface="Arial"/>
            </a:endParaRPr>
          </a:p>
          <a:p>
            <a:pPr marL="742950" lvl="1" indent="-285750">
              <a:buClr>
                <a:schemeClr val="tx1"/>
              </a:buClr>
            </a:pPr>
            <a:endParaRPr lang="en-GB" i="1" dirty="0">
              <a:latin typeface="Lato" panose="020F0502020204030203" pitchFamily="34" charset="0"/>
              <a:ea typeface="Lato" panose="020F0502020204030203" pitchFamily="34" charset="0"/>
              <a:cs typeface="Lato" panose="020F0502020204030203" pitchFamily="34" charset="0"/>
            </a:endParaRPr>
          </a:p>
          <a:p>
            <a:pPr marL="742950" lvl="1" indent="-285750">
              <a:buClr>
                <a:schemeClr val="tx1"/>
              </a:buClr>
              <a:buFont typeface="Arial" panose="020B0604020202020204" pitchFamily="34" charset="0"/>
              <a:buChar char="•"/>
            </a:pPr>
            <a:r>
              <a:rPr lang="en-GB" i="1" dirty="0">
                <a:latin typeface="Lato" panose="020F0502020204030203" pitchFamily="34" charset="0"/>
                <a:ea typeface="Lato" panose="020F0502020204030203" pitchFamily="34" charset="0"/>
                <a:cs typeface="Lato" panose="020F0502020204030203" pitchFamily="34" charset="0"/>
              </a:rPr>
              <a:t>Repeat appearances</a:t>
            </a:r>
          </a:p>
          <a:p>
            <a:pPr marL="742950" lvl="1" indent="-285750">
              <a:buClr>
                <a:schemeClr val="tx1"/>
              </a:buClr>
              <a:buFont typeface="Arial" panose="020B0604020202020204" pitchFamily="34" charset="0"/>
              <a:buChar char="•"/>
            </a:pPr>
            <a:r>
              <a:rPr lang="en-GB" i="1" dirty="0">
                <a:latin typeface="Lato" panose="020F0502020204030203" pitchFamily="34" charset="0"/>
                <a:ea typeface="Lato" panose="020F0502020204030203" pitchFamily="34" charset="0"/>
                <a:cs typeface="Lato" panose="020F0502020204030203" pitchFamily="34" charset="0"/>
              </a:rPr>
              <a:t>Longitudinal analysis</a:t>
            </a:r>
          </a:p>
          <a:p>
            <a:pPr marL="742950" lvl="1" indent="-285750">
              <a:buClr>
                <a:schemeClr val="tx1"/>
              </a:buClr>
              <a:buFont typeface="Arial" panose="020B0604020202020204" pitchFamily="34" charset="0"/>
              <a:buChar char="•"/>
            </a:pPr>
            <a:r>
              <a:rPr lang="en-GB" i="1" dirty="0">
                <a:latin typeface="Lato" panose="020F0502020204030203" pitchFamily="34" charset="0"/>
                <a:ea typeface="Lato" panose="020F0502020204030203" pitchFamily="34" charset="0"/>
                <a:cs typeface="Lato" panose="020F0502020204030203" pitchFamily="34" charset="0"/>
              </a:rPr>
              <a:t>Cross-justice insights into racial bias and cumulative disadvantage</a:t>
            </a:r>
          </a:p>
          <a:p>
            <a:pPr marL="742950" lvl="1" indent="-285750">
              <a:buClr>
                <a:schemeClr val="tx1"/>
              </a:buClr>
              <a:buFont typeface="Arial" panose="020B0604020202020204" pitchFamily="34" charset="0"/>
              <a:buChar char="•"/>
            </a:pPr>
            <a:r>
              <a:rPr lang="en-GB" i="1" dirty="0">
                <a:latin typeface="Lato" panose="020F0502020204030203" pitchFamily="34" charset="0"/>
                <a:ea typeface="Lato" panose="020F0502020204030203" pitchFamily="34" charset="0"/>
                <a:cs typeface="Lato" panose="020F0502020204030203" pitchFamily="34" charset="0"/>
              </a:rPr>
              <a:t>Additional markers of ethnicity (e.g. nationality, religion).</a:t>
            </a:r>
          </a:p>
          <a:p>
            <a:pPr marL="742950" lvl="1" indent="-285750">
              <a:buClr>
                <a:schemeClr val="tx1"/>
              </a:buClr>
              <a:buFont typeface="Arial" panose="020B0604020202020204" pitchFamily="34" charset="0"/>
              <a:buChar char="•"/>
            </a:pPr>
            <a:r>
              <a:rPr lang="en-GB" i="1" dirty="0">
                <a:latin typeface="Lato" panose="020F0502020204030203" pitchFamily="34" charset="0"/>
                <a:ea typeface="Lato" panose="020F0502020204030203" pitchFamily="34" charset="0"/>
                <a:cs typeface="Lato" panose="020F0502020204030203" pitchFamily="34" charset="0"/>
              </a:rPr>
              <a:t>Broader context of inequality (alcohol and drug abuse; exposure to poverty)</a:t>
            </a:r>
            <a:endParaRPr lang="en-GB" dirty="0">
              <a:latin typeface="Lato" panose="020F0502020204030203" pitchFamily="34" charset="0"/>
              <a:ea typeface="Lato" panose="020F0502020204030203" pitchFamily="34" charset="0"/>
              <a:cs typeface="Lato" panose="020F0502020204030203" pitchFamily="34" charset="0"/>
            </a:endParaRPr>
          </a:p>
          <a:p>
            <a:pPr marL="742950" lvl="1" indent="-285750">
              <a:buClr>
                <a:schemeClr val="tx1"/>
              </a:buClr>
              <a:buFont typeface="Arial" panose="020B0604020202020204" pitchFamily="34" charset="0"/>
              <a:buChar char="•"/>
            </a:pPr>
            <a:endParaRPr lang="en-GB" dirty="0">
              <a:latin typeface="Lato" panose="020F0502020204030203" pitchFamily="34" charset="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41884777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C6385D-8FC7-9157-2736-220F1DA96B7D}"/>
            </a:ext>
          </a:extLst>
        </p:cNvPr>
        <p:cNvGrpSpPr/>
        <p:nvPr/>
      </p:nvGrpSpPr>
      <p:grpSpPr>
        <a:xfrm>
          <a:off x="0" y="0"/>
          <a:ext cx="0" cy="0"/>
          <a:chOff x="0" y="0"/>
          <a:chExt cx="0" cy="0"/>
        </a:xfrm>
      </p:grpSpPr>
      <p:grpSp>
        <p:nvGrpSpPr>
          <p:cNvPr id="26" name="Group 25">
            <a:extLst>
              <a:ext uri="{FF2B5EF4-FFF2-40B4-BE49-F238E27FC236}">
                <a16:creationId xmlns:a16="http://schemas.microsoft.com/office/drawing/2014/main" id="{E28E0DC2-41EF-821A-C74E-B2C7F0455A60}"/>
              </a:ext>
            </a:extLst>
          </p:cNvPr>
          <p:cNvGrpSpPr/>
          <p:nvPr/>
        </p:nvGrpSpPr>
        <p:grpSpPr>
          <a:xfrm>
            <a:off x="8235741" y="3032894"/>
            <a:ext cx="3650856" cy="3542392"/>
            <a:chOff x="8235741" y="3032894"/>
            <a:chExt cx="3650856" cy="3542392"/>
          </a:xfrm>
          <a:solidFill>
            <a:schemeClr val="bg1">
              <a:lumMod val="95000"/>
            </a:schemeClr>
          </a:solidFill>
        </p:grpSpPr>
        <p:sp>
          <p:nvSpPr>
            <p:cNvPr id="27" name="Oval 26">
              <a:extLst>
                <a:ext uri="{FF2B5EF4-FFF2-40B4-BE49-F238E27FC236}">
                  <a16:creationId xmlns:a16="http://schemas.microsoft.com/office/drawing/2014/main" id="{38E38AC0-5467-0C0A-42D4-B4228F9D1BD6}"/>
                </a:ext>
              </a:extLst>
            </p:cNvPr>
            <p:cNvSpPr/>
            <p:nvPr/>
          </p:nvSpPr>
          <p:spPr>
            <a:xfrm>
              <a:off x="11382597" y="6071286"/>
              <a:ext cx="504000" cy="504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Oval 27">
              <a:extLst>
                <a:ext uri="{FF2B5EF4-FFF2-40B4-BE49-F238E27FC236}">
                  <a16:creationId xmlns:a16="http://schemas.microsoft.com/office/drawing/2014/main" id="{3451954F-56B2-BAD8-13A8-37F5FAA833F5}"/>
                </a:ext>
              </a:extLst>
            </p:cNvPr>
            <p:cNvSpPr/>
            <p:nvPr/>
          </p:nvSpPr>
          <p:spPr>
            <a:xfrm>
              <a:off x="11382596" y="4552090"/>
              <a:ext cx="504000" cy="504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Oval 28">
              <a:extLst>
                <a:ext uri="{FF2B5EF4-FFF2-40B4-BE49-F238E27FC236}">
                  <a16:creationId xmlns:a16="http://schemas.microsoft.com/office/drawing/2014/main" id="{F5D8B2AC-8235-043A-F007-739B332A3877}"/>
                </a:ext>
              </a:extLst>
            </p:cNvPr>
            <p:cNvSpPr>
              <a:spLocks/>
            </p:cNvSpPr>
            <p:nvPr/>
          </p:nvSpPr>
          <p:spPr>
            <a:xfrm>
              <a:off x="8235741" y="6071286"/>
              <a:ext cx="504000" cy="504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Oval 29">
              <a:extLst>
                <a:ext uri="{FF2B5EF4-FFF2-40B4-BE49-F238E27FC236}">
                  <a16:creationId xmlns:a16="http://schemas.microsoft.com/office/drawing/2014/main" id="{E0A44FAA-A044-583E-B42C-3528C8B7F48F}"/>
                </a:ext>
              </a:extLst>
            </p:cNvPr>
            <p:cNvSpPr/>
            <p:nvPr/>
          </p:nvSpPr>
          <p:spPr>
            <a:xfrm>
              <a:off x="11382596" y="3792492"/>
              <a:ext cx="504000" cy="504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Oval 30">
              <a:extLst>
                <a:ext uri="{FF2B5EF4-FFF2-40B4-BE49-F238E27FC236}">
                  <a16:creationId xmlns:a16="http://schemas.microsoft.com/office/drawing/2014/main" id="{BB3DC318-5D84-0AF6-F97E-4EA6E7257239}"/>
                </a:ext>
              </a:extLst>
            </p:cNvPr>
            <p:cNvSpPr/>
            <p:nvPr/>
          </p:nvSpPr>
          <p:spPr>
            <a:xfrm>
              <a:off x="9022455" y="6071286"/>
              <a:ext cx="504000" cy="504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Oval 31">
              <a:extLst>
                <a:ext uri="{FF2B5EF4-FFF2-40B4-BE49-F238E27FC236}">
                  <a16:creationId xmlns:a16="http://schemas.microsoft.com/office/drawing/2014/main" id="{2A071F21-15DF-464A-1B1B-4FB480A447BC}"/>
                </a:ext>
              </a:extLst>
            </p:cNvPr>
            <p:cNvSpPr/>
            <p:nvPr/>
          </p:nvSpPr>
          <p:spPr>
            <a:xfrm>
              <a:off x="9809169" y="6071286"/>
              <a:ext cx="504000" cy="504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Oval 32">
              <a:extLst>
                <a:ext uri="{FF2B5EF4-FFF2-40B4-BE49-F238E27FC236}">
                  <a16:creationId xmlns:a16="http://schemas.microsoft.com/office/drawing/2014/main" id="{1FEF3071-F89A-0439-327E-DDEDEC4A9B4C}"/>
                </a:ext>
              </a:extLst>
            </p:cNvPr>
            <p:cNvSpPr/>
            <p:nvPr/>
          </p:nvSpPr>
          <p:spPr>
            <a:xfrm>
              <a:off x="9809169" y="5311688"/>
              <a:ext cx="504000" cy="504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Oval 33">
              <a:extLst>
                <a:ext uri="{FF2B5EF4-FFF2-40B4-BE49-F238E27FC236}">
                  <a16:creationId xmlns:a16="http://schemas.microsoft.com/office/drawing/2014/main" id="{4F9F7319-39EE-2674-0D5D-9BB1CD1EBE97}"/>
                </a:ext>
              </a:extLst>
            </p:cNvPr>
            <p:cNvSpPr/>
            <p:nvPr/>
          </p:nvSpPr>
          <p:spPr>
            <a:xfrm>
              <a:off x="11382596" y="5311688"/>
              <a:ext cx="504000" cy="504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Oval 34">
              <a:extLst>
                <a:ext uri="{FF2B5EF4-FFF2-40B4-BE49-F238E27FC236}">
                  <a16:creationId xmlns:a16="http://schemas.microsoft.com/office/drawing/2014/main" id="{8AB1A22B-1BF6-6123-3B51-83318126400A}"/>
                </a:ext>
              </a:extLst>
            </p:cNvPr>
            <p:cNvSpPr/>
            <p:nvPr/>
          </p:nvSpPr>
          <p:spPr>
            <a:xfrm>
              <a:off x="10595883" y="6071286"/>
              <a:ext cx="504000" cy="504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Oval 35">
              <a:extLst>
                <a:ext uri="{FF2B5EF4-FFF2-40B4-BE49-F238E27FC236}">
                  <a16:creationId xmlns:a16="http://schemas.microsoft.com/office/drawing/2014/main" id="{04EC204A-05A8-3390-8715-11AF9ECBDC07}"/>
                </a:ext>
              </a:extLst>
            </p:cNvPr>
            <p:cNvSpPr/>
            <p:nvPr/>
          </p:nvSpPr>
          <p:spPr>
            <a:xfrm>
              <a:off x="9809169" y="4557579"/>
              <a:ext cx="504000" cy="504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Oval 36">
              <a:extLst>
                <a:ext uri="{FF2B5EF4-FFF2-40B4-BE49-F238E27FC236}">
                  <a16:creationId xmlns:a16="http://schemas.microsoft.com/office/drawing/2014/main" id="{055E080F-951F-DCDE-A660-3AEAB492D861}"/>
                </a:ext>
              </a:extLst>
            </p:cNvPr>
            <p:cNvSpPr/>
            <p:nvPr/>
          </p:nvSpPr>
          <p:spPr>
            <a:xfrm>
              <a:off x="10595883" y="3792492"/>
              <a:ext cx="504000" cy="504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Oval 37">
              <a:extLst>
                <a:ext uri="{FF2B5EF4-FFF2-40B4-BE49-F238E27FC236}">
                  <a16:creationId xmlns:a16="http://schemas.microsoft.com/office/drawing/2014/main" id="{CA7C2120-4386-9A51-03FA-CAC0BB1AD7A4}"/>
                </a:ext>
              </a:extLst>
            </p:cNvPr>
            <p:cNvSpPr/>
            <p:nvPr/>
          </p:nvSpPr>
          <p:spPr>
            <a:xfrm>
              <a:off x="10595883" y="4552090"/>
              <a:ext cx="504000" cy="504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Oval 38">
              <a:extLst>
                <a:ext uri="{FF2B5EF4-FFF2-40B4-BE49-F238E27FC236}">
                  <a16:creationId xmlns:a16="http://schemas.microsoft.com/office/drawing/2014/main" id="{40694ED2-A31D-2E11-06FF-ECF4DA15D75A}"/>
                </a:ext>
              </a:extLst>
            </p:cNvPr>
            <p:cNvSpPr/>
            <p:nvPr/>
          </p:nvSpPr>
          <p:spPr>
            <a:xfrm>
              <a:off x="10595883" y="5311688"/>
              <a:ext cx="504000" cy="504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Oval 39">
              <a:extLst>
                <a:ext uri="{FF2B5EF4-FFF2-40B4-BE49-F238E27FC236}">
                  <a16:creationId xmlns:a16="http://schemas.microsoft.com/office/drawing/2014/main" id="{E02700F1-BDE7-776D-5CDF-2324D1EF1714}"/>
                </a:ext>
              </a:extLst>
            </p:cNvPr>
            <p:cNvSpPr/>
            <p:nvPr/>
          </p:nvSpPr>
          <p:spPr>
            <a:xfrm>
              <a:off x="11382596" y="3032894"/>
              <a:ext cx="504000" cy="504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Oval 40">
              <a:extLst>
                <a:ext uri="{FF2B5EF4-FFF2-40B4-BE49-F238E27FC236}">
                  <a16:creationId xmlns:a16="http://schemas.microsoft.com/office/drawing/2014/main" id="{373F0A72-4F26-EE17-0950-F450B7E19EA8}"/>
                </a:ext>
              </a:extLst>
            </p:cNvPr>
            <p:cNvSpPr/>
            <p:nvPr/>
          </p:nvSpPr>
          <p:spPr>
            <a:xfrm>
              <a:off x="9022455" y="5311688"/>
              <a:ext cx="504000" cy="504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9" name="Picture 8">
            <a:extLst>
              <a:ext uri="{FF2B5EF4-FFF2-40B4-BE49-F238E27FC236}">
                <a16:creationId xmlns:a16="http://schemas.microsoft.com/office/drawing/2014/main" id="{972BC4AF-3AA0-1620-1908-71C2A05A49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59121" y="5868901"/>
            <a:ext cx="2476562" cy="629968"/>
          </a:xfrm>
          <a:prstGeom prst="rect">
            <a:avLst/>
          </a:prstGeom>
        </p:spPr>
      </p:pic>
      <p:pic>
        <p:nvPicPr>
          <p:cNvPr id="16" name="Picture 15" descr="Logo&#10;&#10;Description automatically generated">
            <a:extLst>
              <a:ext uri="{FF2B5EF4-FFF2-40B4-BE49-F238E27FC236}">
                <a16:creationId xmlns:a16="http://schemas.microsoft.com/office/drawing/2014/main" id="{28D76DB7-6EFB-FAEA-6728-B6834693897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6976" y="5740627"/>
            <a:ext cx="2242145" cy="795600"/>
          </a:xfrm>
          <a:prstGeom prst="rect">
            <a:avLst/>
          </a:prstGeom>
        </p:spPr>
      </p:pic>
      <p:pic>
        <p:nvPicPr>
          <p:cNvPr id="2" name="Picture 1">
            <a:extLst>
              <a:ext uri="{FF2B5EF4-FFF2-40B4-BE49-F238E27FC236}">
                <a16:creationId xmlns:a16="http://schemas.microsoft.com/office/drawing/2014/main" id="{B02E2CAB-FE4A-91BF-570B-31E7A4BD81A4}"/>
              </a:ext>
            </a:extLst>
          </p:cNvPr>
          <p:cNvPicPr>
            <a:picLocks noChangeAspect="1"/>
          </p:cNvPicPr>
          <p:nvPr/>
        </p:nvPicPr>
        <p:blipFill rotWithShape="1">
          <a:blip r:embed="rId5"/>
          <a:srcRect l="17406" t="12312" r="64687" b="80437"/>
          <a:stretch/>
        </p:blipFill>
        <p:spPr>
          <a:xfrm>
            <a:off x="5113506" y="5868901"/>
            <a:ext cx="1964987" cy="515566"/>
          </a:xfrm>
          <a:prstGeom prst="rect">
            <a:avLst/>
          </a:prstGeom>
        </p:spPr>
      </p:pic>
      <p:sp>
        <p:nvSpPr>
          <p:cNvPr id="4" name="TextBox 3">
            <a:extLst>
              <a:ext uri="{FF2B5EF4-FFF2-40B4-BE49-F238E27FC236}">
                <a16:creationId xmlns:a16="http://schemas.microsoft.com/office/drawing/2014/main" id="{3A8F38B6-CEA7-8CFA-4944-9CDB4F0B6D19}"/>
              </a:ext>
            </a:extLst>
          </p:cNvPr>
          <p:cNvSpPr txBox="1"/>
          <p:nvPr/>
        </p:nvSpPr>
        <p:spPr>
          <a:xfrm>
            <a:off x="1033092" y="534809"/>
            <a:ext cx="10349504" cy="521297"/>
          </a:xfrm>
          <a:prstGeom prst="rect">
            <a:avLst/>
          </a:prstGeom>
          <a:noFill/>
        </p:spPr>
        <p:txBody>
          <a:bodyPr wrap="square">
            <a:spAutoFit/>
          </a:bodyPr>
          <a:lstStyle/>
          <a:p>
            <a:pPr>
              <a:lnSpc>
                <a:spcPct val="107000"/>
              </a:lnSpc>
            </a:pPr>
            <a:r>
              <a:rPr lang="en-GB" sz="2800" b="1" dirty="0">
                <a:latin typeface="Georgia" panose="02040502050405020303" pitchFamily="18" charset="0"/>
                <a:cs typeface="Calibri" panose="020F0502020204030204" pitchFamily="34" charset="0"/>
              </a:rPr>
              <a:t>Applying for access to Data First datasets</a:t>
            </a:r>
            <a:endParaRPr lang="en-GB" sz="2800" b="1" dirty="0">
              <a:effectLst/>
              <a:latin typeface="Georgia" panose="02040502050405020303" pitchFamily="18" charset="0"/>
              <a:ea typeface="Lato" panose="020F0502020204030203" pitchFamily="34" charset="0"/>
              <a:cs typeface="Lato" panose="020F0502020204030203" pitchFamily="34" charset="0"/>
            </a:endParaRPr>
          </a:p>
        </p:txBody>
      </p:sp>
      <p:sp>
        <p:nvSpPr>
          <p:cNvPr id="5" name="TextBox 4">
            <a:extLst>
              <a:ext uri="{FF2B5EF4-FFF2-40B4-BE49-F238E27FC236}">
                <a16:creationId xmlns:a16="http://schemas.microsoft.com/office/drawing/2014/main" id="{0C5FC334-BEFD-9325-EB35-0D485D8369B2}"/>
              </a:ext>
            </a:extLst>
          </p:cNvPr>
          <p:cNvSpPr txBox="1"/>
          <p:nvPr/>
        </p:nvSpPr>
        <p:spPr>
          <a:xfrm>
            <a:off x="893284" y="1288977"/>
            <a:ext cx="8381171" cy="3905685"/>
          </a:xfrm>
          <a:prstGeom prst="rect">
            <a:avLst/>
          </a:prstGeom>
          <a:noFill/>
        </p:spPr>
        <p:txBody>
          <a:bodyPr wrap="square">
            <a:spAutoFit/>
          </a:bodyPr>
          <a:lstStyle/>
          <a:p>
            <a:pPr>
              <a:lnSpc>
                <a:spcPct val="115000"/>
              </a:lnSpc>
              <a:spcAft>
                <a:spcPts val="600"/>
              </a:spcAft>
            </a:pPr>
            <a:r>
              <a:rPr lang="en-GB" sz="2000" dirty="0">
                <a:latin typeface="Lato" panose="020F0502020204030203" pitchFamily="34" charset="0"/>
                <a:ea typeface="Lato" panose="020F0502020204030203" pitchFamily="34" charset="0"/>
                <a:cs typeface="Lato" panose="020F0502020204030203" pitchFamily="34" charset="0"/>
              </a:rPr>
              <a:t>Three steps for accessing data:</a:t>
            </a:r>
            <a:r>
              <a:rPr lang="en-GB" sz="2000" dirty="0">
                <a:effectLst/>
                <a:latin typeface="Lato" panose="020F0502020204030203" pitchFamily="34" charset="0"/>
                <a:ea typeface="Lato" panose="020F0502020204030203" pitchFamily="34" charset="0"/>
                <a:cs typeface="Lato" panose="020F0502020204030203" pitchFamily="34" charset="0"/>
              </a:rPr>
              <a:t> </a:t>
            </a:r>
          </a:p>
          <a:p>
            <a:pPr marL="342900" lvl="0" indent="-342900">
              <a:lnSpc>
                <a:spcPct val="115000"/>
              </a:lnSpc>
              <a:spcAft>
                <a:spcPts val="600"/>
              </a:spcAft>
              <a:buFont typeface="+mj-lt"/>
              <a:buAutoNum type="arabicParenR"/>
            </a:pPr>
            <a:r>
              <a:rPr lang="en-GB" sz="2000" b="0" dirty="0">
                <a:effectLst/>
                <a:latin typeface="Lato" panose="020F0502020204030203" pitchFamily="34" charset="0"/>
                <a:ea typeface="Lato" panose="020F0502020204030203" pitchFamily="34" charset="0"/>
                <a:cs typeface="Lato" panose="020F0502020204030203" pitchFamily="34" charset="0"/>
              </a:rPr>
              <a:t>Become an </a:t>
            </a:r>
            <a:r>
              <a:rPr lang="en-GB" sz="2000" b="0" dirty="0">
                <a:effectLst/>
                <a:latin typeface="Lato" panose="020F0502020204030203" pitchFamily="34" charset="0"/>
                <a:ea typeface="Lato" panose="020F0502020204030203" pitchFamily="34" charset="0"/>
                <a:cs typeface="Lato" panose="020F0502020204030203" pitchFamily="34" charset="0"/>
                <a:hlinkClick r:id="rId6"/>
              </a:rPr>
              <a:t>accredited researcher</a:t>
            </a:r>
            <a:r>
              <a:rPr lang="en-GB" sz="2000" b="0" dirty="0">
                <a:effectLst/>
                <a:latin typeface="Lato" panose="020F0502020204030203" pitchFamily="34" charset="0"/>
                <a:ea typeface="Lato" panose="020F0502020204030203" pitchFamily="34" charset="0"/>
                <a:cs typeface="Lato" panose="020F0502020204030203" pitchFamily="34" charset="0"/>
              </a:rPr>
              <a:t>.</a:t>
            </a:r>
          </a:p>
          <a:p>
            <a:pPr marL="342900" lvl="0" indent="-342900">
              <a:lnSpc>
                <a:spcPct val="115000"/>
              </a:lnSpc>
              <a:spcAft>
                <a:spcPts val="1200"/>
              </a:spcAft>
              <a:buFont typeface="+mj-lt"/>
              <a:buAutoNum type="arabicParenR"/>
              <a:tabLst>
                <a:tab pos="228600" algn="l"/>
                <a:tab pos="457200" algn="l"/>
              </a:tabLst>
            </a:pPr>
            <a:r>
              <a:rPr lang="en-GB" sz="2000" b="0" dirty="0">
                <a:effectLst/>
                <a:latin typeface="Lato" panose="020F0502020204030203" pitchFamily="34" charset="0"/>
                <a:ea typeface="Lato" panose="020F0502020204030203" pitchFamily="34" charset="0"/>
                <a:cs typeface="Lato" panose="020F0502020204030203" pitchFamily="34" charset="0"/>
              </a:rPr>
              <a:t>Apply for access to the specific data required for a research project from relevant data owners using the MoJ and HMCTS ‘</a:t>
            </a:r>
            <a:r>
              <a:rPr lang="en-GB" sz="2000" b="0" u="sng" dirty="0">
                <a:solidFill>
                  <a:srgbClr val="0070C0"/>
                </a:solidFill>
                <a:effectLst/>
                <a:latin typeface="Lato" panose="020F0502020204030203" pitchFamily="34" charset="0"/>
                <a:ea typeface="Lato" panose="020F0502020204030203" pitchFamily="34" charset="0"/>
                <a:cs typeface="Lato" panose="020F0502020204030203" pitchFamily="34" charset="0"/>
                <a:hlinkClick r:id="rId7"/>
              </a:rPr>
              <a:t>Secure access to data</a:t>
            </a:r>
            <a:r>
              <a:rPr lang="en-GB" sz="2000" b="0" dirty="0">
                <a:effectLst/>
                <a:latin typeface="Lato" panose="020F0502020204030203" pitchFamily="34" charset="0"/>
                <a:ea typeface="Lato" panose="020F0502020204030203" pitchFamily="34" charset="0"/>
                <a:cs typeface="Lato" panose="020F0502020204030203" pitchFamily="34" charset="0"/>
              </a:rPr>
              <a:t>’ combined form for access to data held in the ONS SRS or complete the </a:t>
            </a:r>
            <a:r>
              <a:rPr lang="en-GB" sz="2000" b="0" u="sng" dirty="0">
                <a:solidFill>
                  <a:srgbClr val="0070C0"/>
                </a:solidFill>
                <a:effectLst/>
                <a:latin typeface="Lato" panose="020F0502020204030203" pitchFamily="34" charset="0"/>
                <a:ea typeface="Lato" panose="020F0502020204030203" pitchFamily="34" charset="0"/>
                <a:cs typeface="Lato" panose="020F0502020204030203" pitchFamily="34" charset="0"/>
                <a:hlinkClick r:id="rId8"/>
              </a:rPr>
              <a:t>scoping form and Information Governance Review Panel (IGRP) form</a:t>
            </a:r>
            <a:r>
              <a:rPr lang="en-GB" sz="2000" b="0" dirty="0">
                <a:effectLst/>
                <a:latin typeface="Lato" panose="020F0502020204030203" pitchFamily="34" charset="0"/>
                <a:ea typeface="Lato" panose="020F0502020204030203" pitchFamily="34" charset="0"/>
                <a:cs typeface="Lato" panose="020F0502020204030203" pitchFamily="34" charset="0"/>
              </a:rPr>
              <a:t> for data held by SAIL Databank.</a:t>
            </a:r>
          </a:p>
          <a:p>
            <a:pPr marL="342900" lvl="0" indent="-342900">
              <a:lnSpc>
                <a:spcPct val="115000"/>
              </a:lnSpc>
              <a:spcAft>
                <a:spcPts val="1200"/>
              </a:spcAft>
              <a:buFont typeface="+mj-lt"/>
              <a:buAutoNum type="arabicParenR"/>
              <a:tabLst>
                <a:tab pos="228600" algn="l"/>
                <a:tab pos="457200" algn="l"/>
              </a:tabLst>
            </a:pPr>
            <a:r>
              <a:rPr lang="en-GB" sz="2000" b="0" dirty="0">
                <a:effectLst/>
                <a:latin typeface="Lato" panose="020F0502020204030203" pitchFamily="34" charset="0"/>
                <a:ea typeface="Lato" panose="020F0502020204030203" pitchFamily="34" charset="0"/>
                <a:cs typeface="Lato" panose="020F0502020204030203" pitchFamily="34" charset="0"/>
              </a:rPr>
              <a:t>Submit a research project application for accreditation in </a:t>
            </a:r>
            <a:r>
              <a:rPr lang="en-GB" sz="2000" b="0" dirty="0">
                <a:effectLst/>
                <a:latin typeface="Lato" panose="020F0502020204030203" pitchFamily="34" charset="0"/>
                <a:ea typeface="Lato" panose="020F0502020204030203" pitchFamily="34" charset="0"/>
                <a:cs typeface="Lato" panose="020F0502020204030203" pitchFamily="34" charset="0"/>
                <a:hlinkClick r:id="rId9"/>
              </a:rPr>
              <a:t>PASS</a:t>
            </a:r>
            <a:r>
              <a:rPr lang="en-GB" sz="2000" b="0" dirty="0">
                <a:effectLst/>
                <a:latin typeface="Lato" panose="020F0502020204030203" pitchFamily="34" charset="0"/>
                <a:ea typeface="Lato" panose="020F0502020204030203" pitchFamily="34" charset="0"/>
                <a:cs typeface="Lato" panose="020F0502020204030203" pitchFamily="34" charset="0"/>
              </a:rPr>
              <a:t> (Project Accreditation Service for SRS</a:t>
            </a:r>
            <a:r>
              <a:rPr lang="en-GB" sz="2000" b="0" dirty="0">
                <a:latin typeface="Lato" panose="020F0502020204030203" pitchFamily="34" charset="0"/>
                <a:ea typeface="Lato" panose="020F0502020204030203" pitchFamily="34" charset="0"/>
                <a:cs typeface="Lato" panose="020F0502020204030203" pitchFamily="34" charset="0"/>
              </a:rPr>
              <a:t>) and receive final approval from UKSA RAP</a:t>
            </a:r>
            <a:endParaRPr lang="en-GB" sz="2000" b="0" dirty="0">
              <a:effectLst/>
              <a:latin typeface="Lato" panose="020F0502020204030203" pitchFamily="34" charset="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38634674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F23FF7CA-3A51-41BB-9B25-5B8DF4EC355B}"/>
              </a:ext>
            </a:extLst>
          </p:cNvPr>
          <p:cNvGrpSpPr/>
          <p:nvPr/>
        </p:nvGrpSpPr>
        <p:grpSpPr>
          <a:xfrm>
            <a:off x="8235741" y="3032894"/>
            <a:ext cx="3650856" cy="3542392"/>
            <a:chOff x="8235741" y="3032894"/>
            <a:chExt cx="3650856" cy="3542392"/>
          </a:xfrm>
        </p:grpSpPr>
        <p:sp>
          <p:nvSpPr>
            <p:cNvPr id="6" name="Oval 5">
              <a:extLst>
                <a:ext uri="{FF2B5EF4-FFF2-40B4-BE49-F238E27FC236}">
                  <a16:creationId xmlns:a16="http://schemas.microsoft.com/office/drawing/2014/main" id="{A58C6B5C-D549-469A-BCEE-62D1D26708ED}"/>
                </a:ext>
              </a:extLst>
            </p:cNvPr>
            <p:cNvSpPr/>
            <p:nvPr/>
          </p:nvSpPr>
          <p:spPr>
            <a:xfrm>
              <a:off x="11382597" y="6071286"/>
              <a:ext cx="504000" cy="504000"/>
            </a:xfrm>
            <a:prstGeom prst="ellipse">
              <a:avLst/>
            </a:prstGeom>
            <a:solidFill>
              <a:srgbClr val="4FAB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Oval 11">
              <a:extLst>
                <a:ext uri="{FF2B5EF4-FFF2-40B4-BE49-F238E27FC236}">
                  <a16:creationId xmlns:a16="http://schemas.microsoft.com/office/drawing/2014/main" id="{552ED25F-6D69-4A1F-AAB3-81B7526F2490}"/>
                </a:ext>
              </a:extLst>
            </p:cNvPr>
            <p:cNvSpPr/>
            <p:nvPr/>
          </p:nvSpPr>
          <p:spPr>
            <a:xfrm>
              <a:off x="11382596" y="4552090"/>
              <a:ext cx="504000" cy="504000"/>
            </a:xfrm>
            <a:prstGeom prst="ellipse">
              <a:avLst/>
            </a:prstGeom>
            <a:solidFill>
              <a:srgbClr val="4FAB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Oval 12">
              <a:extLst>
                <a:ext uri="{FF2B5EF4-FFF2-40B4-BE49-F238E27FC236}">
                  <a16:creationId xmlns:a16="http://schemas.microsoft.com/office/drawing/2014/main" id="{A38A0684-4289-4D79-A42E-8238E473BC7B}"/>
                </a:ext>
              </a:extLst>
            </p:cNvPr>
            <p:cNvSpPr>
              <a:spLocks/>
            </p:cNvSpPr>
            <p:nvPr/>
          </p:nvSpPr>
          <p:spPr>
            <a:xfrm>
              <a:off x="8235741" y="6071286"/>
              <a:ext cx="504000" cy="504000"/>
            </a:xfrm>
            <a:prstGeom prst="ellipse">
              <a:avLst/>
            </a:prstGeom>
            <a:solidFill>
              <a:srgbClr val="4FAB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Oval 14">
              <a:extLst>
                <a:ext uri="{FF2B5EF4-FFF2-40B4-BE49-F238E27FC236}">
                  <a16:creationId xmlns:a16="http://schemas.microsoft.com/office/drawing/2014/main" id="{A70935BA-1265-450E-976B-2A52EDDB7DE3}"/>
                </a:ext>
              </a:extLst>
            </p:cNvPr>
            <p:cNvSpPr/>
            <p:nvPr/>
          </p:nvSpPr>
          <p:spPr>
            <a:xfrm>
              <a:off x="11382596" y="3792492"/>
              <a:ext cx="504000" cy="504000"/>
            </a:xfrm>
            <a:prstGeom prst="ellipse">
              <a:avLst/>
            </a:prstGeom>
            <a:solidFill>
              <a:srgbClr val="4FAB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Oval 16">
              <a:extLst>
                <a:ext uri="{FF2B5EF4-FFF2-40B4-BE49-F238E27FC236}">
                  <a16:creationId xmlns:a16="http://schemas.microsoft.com/office/drawing/2014/main" id="{5E60B3DB-E804-4125-99CA-C9831F013CAF}"/>
                </a:ext>
              </a:extLst>
            </p:cNvPr>
            <p:cNvSpPr/>
            <p:nvPr/>
          </p:nvSpPr>
          <p:spPr>
            <a:xfrm>
              <a:off x="9022455" y="6071286"/>
              <a:ext cx="504000" cy="504000"/>
            </a:xfrm>
            <a:prstGeom prst="ellipse">
              <a:avLst/>
            </a:prstGeom>
            <a:solidFill>
              <a:srgbClr val="4FAB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Oval 18">
              <a:extLst>
                <a:ext uri="{FF2B5EF4-FFF2-40B4-BE49-F238E27FC236}">
                  <a16:creationId xmlns:a16="http://schemas.microsoft.com/office/drawing/2014/main" id="{61B528E2-7971-4CEE-A481-A6FAEB92419D}"/>
                </a:ext>
              </a:extLst>
            </p:cNvPr>
            <p:cNvSpPr/>
            <p:nvPr/>
          </p:nvSpPr>
          <p:spPr>
            <a:xfrm>
              <a:off x="9809169" y="6071286"/>
              <a:ext cx="504000" cy="504000"/>
            </a:xfrm>
            <a:prstGeom prst="ellipse">
              <a:avLst/>
            </a:prstGeom>
            <a:solidFill>
              <a:srgbClr val="4FAB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Oval 19">
              <a:extLst>
                <a:ext uri="{FF2B5EF4-FFF2-40B4-BE49-F238E27FC236}">
                  <a16:creationId xmlns:a16="http://schemas.microsoft.com/office/drawing/2014/main" id="{A68B806D-E329-48D9-A00F-7EC8E53C68BD}"/>
                </a:ext>
              </a:extLst>
            </p:cNvPr>
            <p:cNvSpPr/>
            <p:nvPr/>
          </p:nvSpPr>
          <p:spPr>
            <a:xfrm>
              <a:off x="9809169" y="5311688"/>
              <a:ext cx="504000" cy="504000"/>
            </a:xfrm>
            <a:prstGeom prst="ellipse">
              <a:avLst/>
            </a:prstGeom>
            <a:solidFill>
              <a:srgbClr val="4FAB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Oval 20">
              <a:extLst>
                <a:ext uri="{FF2B5EF4-FFF2-40B4-BE49-F238E27FC236}">
                  <a16:creationId xmlns:a16="http://schemas.microsoft.com/office/drawing/2014/main" id="{9FA6A3DB-E4A5-42E2-91DF-6F79D792FB0B}"/>
                </a:ext>
              </a:extLst>
            </p:cNvPr>
            <p:cNvSpPr/>
            <p:nvPr/>
          </p:nvSpPr>
          <p:spPr>
            <a:xfrm>
              <a:off x="11382596" y="5311688"/>
              <a:ext cx="504000" cy="504000"/>
            </a:xfrm>
            <a:prstGeom prst="ellipse">
              <a:avLst/>
            </a:prstGeom>
            <a:solidFill>
              <a:srgbClr val="4FAB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Oval 24">
              <a:extLst>
                <a:ext uri="{FF2B5EF4-FFF2-40B4-BE49-F238E27FC236}">
                  <a16:creationId xmlns:a16="http://schemas.microsoft.com/office/drawing/2014/main" id="{E2085229-DA9F-4C83-A271-DDA8D6885DFD}"/>
                </a:ext>
              </a:extLst>
            </p:cNvPr>
            <p:cNvSpPr/>
            <p:nvPr/>
          </p:nvSpPr>
          <p:spPr>
            <a:xfrm>
              <a:off x="10595883" y="6071286"/>
              <a:ext cx="504000" cy="504000"/>
            </a:xfrm>
            <a:prstGeom prst="ellipse">
              <a:avLst/>
            </a:prstGeom>
            <a:solidFill>
              <a:srgbClr val="4FAB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Oval 25">
              <a:extLst>
                <a:ext uri="{FF2B5EF4-FFF2-40B4-BE49-F238E27FC236}">
                  <a16:creationId xmlns:a16="http://schemas.microsoft.com/office/drawing/2014/main" id="{EB6818EC-041D-4182-9192-82F6D8C8FE7D}"/>
                </a:ext>
              </a:extLst>
            </p:cNvPr>
            <p:cNvSpPr/>
            <p:nvPr/>
          </p:nvSpPr>
          <p:spPr>
            <a:xfrm>
              <a:off x="9809169" y="4557579"/>
              <a:ext cx="504000" cy="504000"/>
            </a:xfrm>
            <a:prstGeom prst="ellipse">
              <a:avLst/>
            </a:prstGeom>
            <a:solidFill>
              <a:srgbClr val="4FAB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Oval 26">
              <a:extLst>
                <a:ext uri="{FF2B5EF4-FFF2-40B4-BE49-F238E27FC236}">
                  <a16:creationId xmlns:a16="http://schemas.microsoft.com/office/drawing/2014/main" id="{ED6DC29B-ED07-4C1B-B761-BECA7918AF58}"/>
                </a:ext>
              </a:extLst>
            </p:cNvPr>
            <p:cNvSpPr/>
            <p:nvPr/>
          </p:nvSpPr>
          <p:spPr>
            <a:xfrm>
              <a:off x="10595883" y="3792492"/>
              <a:ext cx="504000" cy="504000"/>
            </a:xfrm>
            <a:prstGeom prst="ellipse">
              <a:avLst/>
            </a:prstGeom>
            <a:solidFill>
              <a:srgbClr val="4FAB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Oval 27">
              <a:extLst>
                <a:ext uri="{FF2B5EF4-FFF2-40B4-BE49-F238E27FC236}">
                  <a16:creationId xmlns:a16="http://schemas.microsoft.com/office/drawing/2014/main" id="{80A8A83C-3491-4E52-9225-8661BEDC6838}"/>
                </a:ext>
              </a:extLst>
            </p:cNvPr>
            <p:cNvSpPr/>
            <p:nvPr/>
          </p:nvSpPr>
          <p:spPr>
            <a:xfrm>
              <a:off x="10595883" y="4552090"/>
              <a:ext cx="504000" cy="504000"/>
            </a:xfrm>
            <a:prstGeom prst="ellipse">
              <a:avLst/>
            </a:prstGeom>
            <a:solidFill>
              <a:srgbClr val="4FAB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Oval 28">
              <a:extLst>
                <a:ext uri="{FF2B5EF4-FFF2-40B4-BE49-F238E27FC236}">
                  <a16:creationId xmlns:a16="http://schemas.microsoft.com/office/drawing/2014/main" id="{CB4E0749-66B2-4776-9A73-ECD520666A1F}"/>
                </a:ext>
              </a:extLst>
            </p:cNvPr>
            <p:cNvSpPr/>
            <p:nvPr/>
          </p:nvSpPr>
          <p:spPr>
            <a:xfrm>
              <a:off x="10595883" y="5311688"/>
              <a:ext cx="504000" cy="504000"/>
            </a:xfrm>
            <a:prstGeom prst="ellipse">
              <a:avLst/>
            </a:prstGeom>
            <a:solidFill>
              <a:srgbClr val="4FAB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Oval 29">
              <a:extLst>
                <a:ext uri="{FF2B5EF4-FFF2-40B4-BE49-F238E27FC236}">
                  <a16:creationId xmlns:a16="http://schemas.microsoft.com/office/drawing/2014/main" id="{CA5E7277-898D-4AA0-9089-DE87289F12A6}"/>
                </a:ext>
              </a:extLst>
            </p:cNvPr>
            <p:cNvSpPr/>
            <p:nvPr/>
          </p:nvSpPr>
          <p:spPr>
            <a:xfrm>
              <a:off x="11382596" y="3032894"/>
              <a:ext cx="504000" cy="504000"/>
            </a:xfrm>
            <a:prstGeom prst="ellipse">
              <a:avLst/>
            </a:prstGeom>
            <a:solidFill>
              <a:srgbClr val="4FAB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Oval 30">
              <a:extLst>
                <a:ext uri="{FF2B5EF4-FFF2-40B4-BE49-F238E27FC236}">
                  <a16:creationId xmlns:a16="http://schemas.microsoft.com/office/drawing/2014/main" id="{0F862F5E-2068-45E2-ABAA-3E67F46C03DE}"/>
                </a:ext>
              </a:extLst>
            </p:cNvPr>
            <p:cNvSpPr/>
            <p:nvPr/>
          </p:nvSpPr>
          <p:spPr>
            <a:xfrm>
              <a:off x="9022455" y="5311688"/>
              <a:ext cx="504000" cy="504000"/>
            </a:xfrm>
            <a:prstGeom prst="ellipse">
              <a:avLst/>
            </a:prstGeom>
            <a:solidFill>
              <a:srgbClr val="4FAB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 name="TextBox 1">
            <a:extLst>
              <a:ext uri="{FF2B5EF4-FFF2-40B4-BE49-F238E27FC236}">
                <a16:creationId xmlns:a16="http://schemas.microsoft.com/office/drawing/2014/main" id="{74FF5B8D-E454-4BAE-B7C7-A84C62065BE6}"/>
              </a:ext>
            </a:extLst>
          </p:cNvPr>
          <p:cNvSpPr txBox="1"/>
          <p:nvPr/>
        </p:nvSpPr>
        <p:spPr>
          <a:xfrm>
            <a:off x="677807" y="1042312"/>
            <a:ext cx="9776720" cy="3865674"/>
          </a:xfrm>
          <a:prstGeom prst="rect">
            <a:avLst/>
          </a:prstGeom>
          <a:noFill/>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dirty="0">
                <a:solidFill>
                  <a:prstClr val="black"/>
                </a:solidFill>
                <a:latin typeface="Lato" panose="020F0502020204030203" pitchFamily="34" charset="0"/>
                <a:ea typeface="Lato" panose="020F0502020204030203" pitchFamily="34" charset="0"/>
                <a:cs typeface="Lato" panose="020F0502020204030203" pitchFamily="34" charset="0"/>
              </a:rPr>
              <a:t>Disclaimer</a:t>
            </a:r>
          </a:p>
          <a:p>
            <a:pPr marL="57150">
              <a:lnSpc>
                <a:spcPct val="90000"/>
              </a:lnSpc>
              <a:spcAft>
                <a:spcPts val="600"/>
              </a:spcAft>
            </a:pPr>
            <a:r>
              <a:rPr lang="en-GB" sz="1800" i="1" dirty="0">
                <a:effectLst/>
                <a:latin typeface="Aptos" panose="020B0004020202020204" pitchFamily="34" charset="0"/>
                <a:ea typeface="Aptos" panose="020B0004020202020204" pitchFamily="34" charset="0"/>
                <a:cs typeface="Times New Roman" panose="02020603050405020304" pitchFamily="18" charset="0"/>
              </a:rPr>
              <a:t>'This work was undertaken in the Office for National Statistics Secure Research Service using Data First linked administrative data. The use of the data in this work does not imply the endorsement of the ONS or data owners (e.g. </a:t>
            </a:r>
            <a:r>
              <a:rPr lang="en-GB" sz="1800" i="1" dirty="0" err="1">
                <a:effectLst/>
                <a:latin typeface="Aptos" panose="020B0004020202020204" pitchFamily="34" charset="0"/>
                <a:ea typeface="Aptos" panose="020B0004020202020204" pitchFamily="34" charset="0"/>
                <a:cs typeface="Times New Roman" panose="02020603050405020304" pitchFamily="18" charset="0"/>
              </a:rPr>
              <a:t>MoJ</a:t>
            </a:r>
            <a:r>
              <a:rPr lang="en-GB" sz="1800" i="1" dirty="0">
                <a:effectLst/>
                <a:latin typeface="Aptos" panose="020B0004020202020204" pitchFamily="34" charset="0"/>
                <a:ea typeface="Aptos" panose="020B0004020202020204" pitchFamily="34" charset="0"/>
                <a:cs typeface="Times New Roman" panose="02020603050405020304" pitchFamily="18" charset="0"/>
              </a:rPr>
              <a:t> and HM Courts and Tribunals Service) in relation to the interpretation or analyses of the statistical data. This work uses research datasets which may not exactly reproduce National Statistics aggregates. National statistics follow consistent statistical conventions over time and cannot be compared to Data First linked datasets’.</a:t>
            </a:r>
          </a:p>
          <a:p>
            <a:pPr marL="57150">
              <a:lnSpc>
                <a:spcPct val="90000"/>
              </a:lnSpc>
              <a:spcAft>
                <a:spcPts val="600"/>
              </a:spcAft>
            </a:pPr>
            <a:endParaRPr lang="en-US" sz="2000" dirty="0">
              <a:latin typeface="Lato" panose="020F0502020204030203" pitchFamily="34" charset="0"/>
              <a:ea typeface="Lato" panose="020F0502020204030203" pitchFamily="34" charset="0"/>
              <a:cs typeface="Lato" panose="020F0502020204030203" pitchFamily="34" charset="0"/>
            </a:endParaRPr>
          </a:p>
          <a:p>
            <a:pPr marL="57150">
              <a:lnSpc>
                <a:spcPct val="90000"/>
              </a:lnSpc>
              <a:spcAft>
                <a:spcPts val="600"/>
              </a:spcAft>
            </a:pPr>
            <a:endParaRPr lang="en-US" sz="2000" b="1" i="1" dirty="0">
              <a:latin typeface="Lato" panose="020F0502020204030203" pitchFamily="34" charset="0"/>
              <a:ea typeface="Lato" panose="020F0502020204030203" pitchFamily="34" charset="0"/>
              <a:cs typeface="Lato" panose="020F0502020204030203" pitchFamily="34" charset="0"/>
            </a:endParaRPr>
          </a:p>
          <a:p>
            <a:pPr marL="57150">
              <a:lnSpc>
                <a:spcPct val="90000"/>
              </a:lnSpc>
              <a:spcAft>
                <a:spcPts val="600"/>
              </a:spcAft>
            </a:pPr>
            <a:r>
              <a:rPr lang="en-US" sz="2000" i="1" dirty="0"/>
              <a:t>Thanks to the MoJ Data First team for providing the slides on the Data First Datasets.</a:t>
            </a:r>
            <a:br>
              <a:rPr lang="en-US" sz="2000" i="1" dirty="0"/>
            </a:br>
            <a:br>
              <a:rPr lang="en-US" sz="2000" i="1" dirty="0"/>
            </a:br>
            <a:endParaRPr lang="en-US" sz="2000" b="1" i="1" dirty="0">
              <a:latin typeface="Lato" panose="020F0502020204030203" pitchFamily="34" charset="0"/>
              <a:ea typeface="Lato" panose="020F0502020204030203" pitchFamily="34" charset="0"/>
              <a:cs typeface="Lato" panose="020F0502020204030203" pitchFamily="34" charset="0"/>
            </a:endParaRPr>
          </a:p>
          <a:p>
            <a:pPr marL="285750" indent="-228600">
              <a:lnSpc>
                <a:spcPct val="90000"/>
              </a:lnSpc>
              <a:spcAft>
                <a:spcPts val="600"/>
              </a:spcAft>
              <a:buFont typeface="Arial" panose="020B0604020202020204" pitchFamily="34" charset="0"/>
              <a:buChar char="•"/>
            </a:pPr>
            <a:endParaRPr lang="en-US" sz="2000" dirty="0"/>
          </a:p>
        </p:txBody>
      </p:sp>
      <p:pic>
        <p:nvPicPr>
          <p:cNvPr id="23" name="Picture 22">
            <a:extLst>
              <a:ext uri="{FF2B5EF4-FFF2-40B4-BE49-F238E27FC236}">
                <a16:creationId xmlns:a16="http://schemas.microsoft.com/office/drawing/2014/main" id="{E3655770-5C54-4CBD-B68E-9C4907C9ED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59121" y="5868901"/>
            <a:ext cx="2476562" cy="629968"/>
          </a:xfrm>
          <a:prstGeom prst="rect">
            <a:avLst/>
          </a:prstGeom>
        </p:spPr>
      </p:pic>
      <p:pic>
        <p:nvPicPr>
          <p:cNvPr id="34" name="Picture 33">
            <a:extLst>
              <a:ext uri="{FF2B5EF4-FFF2-40B4-BE49-F238E27FC236}">
                <a16:creationId xmlns:a16="http://schemas.microsoft.com/office/drawing/2014/main" id="{53EF8A95-277E-4521-B6DE-83181B12658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4514" y="5767560"/>
            <a:ext cx="2228139" cy="789650"/>
          </a:xfrm>
          <a:prstGeom prst="rect">
            <a:avLst/>
          </a:prstGeom>
        </p:spPr>
      </p:pic>
      <p:pic>
        <p:nvPicPr>
          <p:cNvPr id="4" name="Graphic 3">
            <a:extLst>
              <a:ext uri="{FF2B5EF4-FFF2-40B4-BE49-F238E27FC236}">
                <a16:creationId xmlns:a16="http://schemas.microsoft.com/office/drawing/2014/main" id="{A5692176-0C25-222B-0A76-A4AEED740CA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251999" y="5994868"/>
            <a:ext cx="2513783" cy="504001"/>
          </a:xfrm>
          <a:prstGeom prst="rect">
            <a:avLst/>
          </a:prstGeom>
        </p:spPr>
      </p:pic>
    </p:spTree>
    <p:extLst>
      <p:ext uri="{BB962C8B-B14F-4D97-AF65-F5344CB8AC3E}">
        <p14:creationId xmlns:p14="http://schemas.microsoft.com/office/powerpoint/2010/main" val="2778279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6F6A15-F05D-E3F8-F40B-6F912B9B4FB3}"/>
            </a:ext>
          </a:extLst>
        </p:cNvPr>
        <p:cNvGrpSpPr/>
        <p:nvPr/>
      </p:nvGrpSpPr>
      <p:grpSpPr>
        <a:xfrm>
          <a:off x="0" y="0"/>
          <a:ext cx="0" cy="0"/>
          <a:chOff x="0" y="0"/>
          <a:chExt cx="0" cy="0"/>
        </a:xfrm>
      </p:grpSpPr>
      <p:grpSp>
        <p:nvGrpSpPr>
          <p:cNvPr id="3" name="Group 2">
            <a:extLst>
              <a:ext uri="{FF2B5EF4-FFF2-40B4-BE49-F238E27FC236}">
                <a16:creationId xmlns:a16="http://schemas.microsoft.com/office/drawing/2014/main" id="{C2A02058-47CB-C891-8ABF-7134B0F90FC6}"/>
              </a:ext>
            </a:extLst>
          </p:cNvPr>
          <p:cNvGrpSpPr/>
          <p:nvPr/>
        </p:nvGrpSpPr>
        <p:grpSpPr>
          <a:xfrm>
            <a:off x="8235741" y="3032894"/>
            <a:ext cx="3650856" cy="3542392"/>
            <a:chOff x="8235741" y="3032894"/>
            <a:chExt cx="3650856" cy="3542392"/>
          </a:xfrm>
        </p:grpSpPr>
        <p:sp>
          <p:nvSpPr>
            <p:cNvPr id="6" name="Oval 5">
              <a:extLst>
                <a:ext uri="{FF2B5EF4-FFF2-40B4-BE49-F238E27FC236}">
                  <a16:creationId xmlns:a16="http://schemas.microsoft.com/office/drawing/2014/main" id="{705A5F4D-3528-7A7C-E08E-115C7C17C4CF}"/>
                </a:ext>
              </a:extLst>
            </p:cNvPr>
            <p:cNvSpPr/>
            <p:nvPr/>
          </p:nvSpPr>
          <p:spPr>
            <a:xfrm>
              <a:off x="11382597" y="6071286"/>
              <a:ext cx="504000" cy="504000"/>
            </a:xfrm>
            <a:prstGeom prst="ellipse">
              <a:avLst/>
            </a:prstGeom>
            <a:solidFill>
              <a:srgbClr val="4FAB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Oval 11">
              <a:extLst>
                <a:ext uri="{FF2B5EF4-FFF2-40B4-BE49-F238E27FC236}">
                  <a16:creationId xmlns:a16="http://schemas.microsoft.com/office/drawing/2014/main" id="{FDB8B818-7733-126B-3B7E-8B1EB74B1836}"/>
                </a:ext>
              </a:extLst>
            </p:cNvPr>
            <p:cNvSpPr/>
            <p:nvPr/>
          </p:nvSpPr>
          <p:spPr>
            <a:xfrm>
              <a:off x="11382596" y="4552090"/>
              <a:ext cx="504000" cy="504000"/>
            </a:xfrm>
            <a:prstGeom prst="ellipse">
              <a:avLst/>
            </a:prstGeom>
            <a:solidFill>
              <a:srgbClr val="4FAB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Oval 12">
              <a:extLst>
                <a:ext uri="{FF2B5EF4-FFF2-40B4-BE49-F238E27FC236}">
                  <a16:creationId xmlns:a16="http://schemas.microsoft.com/office/drawing/2014/main" id="{52A44361-FBCE-9EF5-B6DB-9616535B306B}"/>
                </a:ext>
              </a:extLst>
            </p:cNvPr>
            <p:cNvSpPr>
              <a:spLocks/>
            </p:cNvSpPr>
            <p:nvPr/>
          </p:nvSpPr>
          <p:spPr>
            <a:xfrm>
              <a:off x="8235741" y="6071286"/>
              <a:ext cx="504000" cy="504000"/>
            </a:xfrm>
            <a:prstGeom prst="ellipse">
              <a:avLst/>
            </a:prstGeom>
            <a:solidFill>
              <a:srgbClr val="4FAB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Oval 14">
              <a:extLst>
                <a:ext uri="{FF2B5EF4-FFF2-40B4-BE49-F238E27FC236}">
                  <a16:creationId xmlns:a16="http://schemas.microsoft.com/office/drawing/2014/main" id="{E313BBA8-3F27-60A5-949E-8C7806C15C3C}"/>
                </a:ext>
              </a:extLst>
            </p:cNvPr>
            <p:cNvSpPr/>
            <p:nvPr/>
          </p:nvSpPr>
          <p:spPr>
            <a:xfrm>
              <a:off x="11382596" y="3792492"/>
              <a:ext cx="504000" cy="504000"/>
            </a:xfrm>
            <a:prstGeom prst="ellipse">
              <a:avLst/>
            </a:prstGeom>
            <a:solidFill>
              <a:srgbClr val="4FAB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Oval 16">
              <a:extLst>
                <a:ext uri="{FF2B5EF4-FFF2-40B4-BE49-F238E27FC236}">
                  <a16:creationId xmlns:a16="http://schemas.microsoft.com/office/drawing/2014/main" id="{8D57EBF7-058E-C8D5-7467-9658157FC185}"/>
                </a:ext>
              </a:extLst>
            </p:cNvPr>
            <p:cNvSpPr/>
            <p:nvPr/>
          </p:nvSpPr>
          <p:spPr>
            <a:xfrm>
              <a:off x="9022455" y="6071286"/>
              <a:ext cx="504000" cy="504000"/>
            </a:xfrm>
            <a:prstGeom prst="ellipse">
              <a:avLst/>
            </a:prstGeom>
            <a:solidFill>
              <a:srgbClr val="4FAB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Oval 18">
              <a:extLst>
                <a:ext uri="{FF2B5EF4-FFF2-40B4-BE49-F238E27FC236}">
                  <a16:creationId xmlns:a16="http://schemas.microsoft.com/office/drawing/2014/main" id="{A59D2D55-7609-C564-A785-750B4E6F30B7}"/>
                </a:ext>
              </a:extLst>
            </p:cNvPr>
            <p:cNvSpPr/>
            <p:nvPr/>
          </p:nvSpPr>
          <p:spPr>
            <a:xfrm>
              <a:off x="9809169" y="6071286"/>
              <a:ext cx="504000" cy="504000"/>
            </a:xfrm>
            <a:prstGeom prst="ellipse">
              <a:avLst/>
            </a:prstGeom>
            <a:solidFill>
              <a:srgbClr val="4FAB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Oval 19">
              <a:extLst>
                <a:ext uri="{FF2B5EF4-FFF2-40B4-BE49-F238E27FC236}">
                  <a16:creationId xmlns:a16="http://schemas.microsoft.com/office/drawing/2014/main" id="{70D20C80-23F6-B296-48BC-099143C0207D}"/>
                </a:ext>
              </a:extLst>
            </p:cNvPr>
            <p:cNvSpPr/>
            <p:nvPr/>
          </p:nvSpPr>
          <p:spPr>
            <a:xfrm>
              <a:off x="9809169" y="5311688"/>
              <a:ext cx="504000" cy="504000"/>
            </a:xfrm>
            <a:prstGeom prst="ellipse">
              <a:avLst/>
            </a:prstGeom>
            <a:solidFill>
              <a:srgbClr val="4FAB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Oval 20">
              <a:extLst>
                <a:ext uri="{FF2B5EF4-FFF2-40B4-BE49-F238E27FC236}">
                  <a16:creationId xmlns:a16="http://schemas.microsoft.com/office/drawing/2014/main" id="{1264D0F7-BD02-ED0B-52D6-4685B94EB918}"/>
                </a:ext>
              </a:extLst>
            </p:cNvPr>
            <p:cNvSpPr/>
            <p:nvPr/>
          </p:nvSpPr>
          <p:spPr>
            <a:xfrm>
              <a:off x="11382596" y="5311688"/>
              <a:ext cx="504000" cy="504000"/>
            </a:xfrm>
            <a:prstGeom prst="ellipse">
              <a:avLst/>
            </a:prstGeom>
            <a:solidFill>
              <a:srgbClr val="4FAB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Oval 24">
              <a:extLst>
                <a:ext uri="{FF2B5EF4-FFF2-40B4-BE49-F238E27FC236}">
                  <a16:creationId xmlns:a16="http://schemas.microsoft.com/office/drawing/2014/main" id="{764F08C6-83BC-9115-0AD6-A3A9CF233173}"/>
                </a:ext>
              </a:extLst>
            </p:cNvPr>
            <p:cNvSpPr/>
            <p:nvPr/>
          </p:nvSpPr>
          <p:spPr>
            <a:xfrm>
              <a:off x="10595883" y="6071286"/>
              <a:ext cx="504000" cy="504000"/>
            </a:xfrm>
            <a:prstGeom prst="ellipse">
              <a:avLst/>
            </a:prstGeom>
            <a:solidFill>
              <a:srgbClr val="4FAB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Oval 25">
              <a:extLst>
                <a:ext uri="{FF2B5EF4-FFF2-40B4-BE49-F238E27FC236}">
                  <a16:creationId xmlns:a16="http://schemas.microsoft.com/office/drawing/2014/main" id="{DF246D5D-C22F-3855-7213-29C8680CA172}"/>
                </a:ext>
              </a:extLst>
            </p:cNvPr>
            <p:cNvSpPr/>
            <p:nvPr/>
          </p:nvSpPr>
          <p:spPr>
            <a:xfrm>
              <a:off x="9809169" y="4557579"/>
              <a:ext cx="504000" cy="504000"/>
            </a:xfrm>
            <a:prstGeom prst="ellipse">
              <a:avLst/>
            </a:prstGeom>
            <a:solidFill>
              <a:srgbClr val="4FAB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Oval 26">
              <a:extLst>
                <a:ext uri="{FF2B5EF4-FFF2-40B4-BE49-F238E27FC236}">
                  <a16:creationId xmlns:a16="http://schemas.microsoft.com/office/drawing/2014/main" id="{66AA4923-3BB3-BBB1-74B7-35FE39ABFB7C}"/>
                </a:ext>
              </a:extLst>
            </p:cNvPr>
            <p:cNvSpPr/>
            <p:nvPr/>
          </p:nvSpPr>
          <p:spPr>
            <a:xfrm>
              <a:off x="10595883" y="3792492"/>
              <a:ext cx="504000" cy="504000"/>
            </a:xfrm>
            <a:prstGeom prst="ellipse">
              <a:avLst/>
            </a:prstGeom>
            <a:solidFill>
              <a:srgbClr val="4FAB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Oval 27">
              <a:extLst>
                <a:ext uri="{FF2B5EF4-FFF2-40B4-BE49-F238E27FC236}">
                  <a16:creationId xmlns:a16="http://schemas.microsoft.com/office/drawing/2014/main" id="{8218262B-B25A-7B91-4E62-E6AA71B9D22D}"/>
                </a:ext>
              </a:extLst>
            </p:cNvPr>
            <p:cNvSpPr/>
            <p:nvPr/>
          </p:nvSpPr>
          <p:spPr>
            <a:xfrm>
              <a:off x="10595883" y="4552090"/>
              <a:ext cx="504000" cy="504000"/>
            </a:xfrm>
            <a:prstGeom prst="ellipse">
              <a:avLst/>
            </a:prstGeom>
            <a:solidFill>
              <a:srgbClr val="4FAB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Oval 28">
              <a:extLst>
                <a:ext uri="{FF2B5EF4-FFF2-40B4-BE49-F238E27FC236}">
                  <a16:creationId xmlns:a16="http://schemas.microsoft.com/office/drawing/2014/main" id="{A7DC971B-BD6A-0EB5-1B2B-734AF58A9AD6}"/>
                </a:ext>
              </a:extLst>
            </p:cNvPr>
            <p:cNvSpPr/>
            <p:nvPr/>
          </p:nvSpPr>
          <p:spPr>
            <a:xfrm>
              <a:off x="10595883" y="5311688"/>
              <a:ext cx="504000" cy="504000"/>
            </a:xfrm>
            <a:prstGeom prst="ellipse">
              <a:avLst/>
            </a:prstGeom>
            <a:solidFill>
              <a:srgbClr val="4FAB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Oval 29">
              <a:extLst>
                <a:ext uri="{FF2B5EF4-FFF2-40B4-BE49-F238E27FC236}">
                  <a16:creationId xmlns:a16="http://schemas.microsoft.com/office/drawing/2014/main" id="{116D2A6E-C395-23BB-8CA0-61B198949BFA}"/>
                </a:ext>
              </a:extLst>
            </p:cNvPr>
            <p:cNvSpPr/>
            <p:nvPr/>
          </p:nvSpPr>
          <p:spPr>
            <a:xfrm>
              <a:off x="11382596" y="3032894"/>
              <a:ext cx="504000" cy="504000"/>
            </a:xfrm>
            <a:prstGeom prst="ellipse">
              <a:avLst/>
            </a:prstGeom>
            <a:solidFill>
              <a:srgbClr val="4FAB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Oval 30">
              <a:extLst>
                <a:ext uri="{FF2B5EF4-FFF2-40B4-BE49-F238E27FC236}">
                  <a16:creationId xmlns:a16="http://schemas.microsoft.com/office/drawing/2014/main" id="{CFD84661-F9EF-BBB4-3816-37B98267A4A3}"/>
                </a:ext>
              </a:extLst>
            </p:cNvPr>
            <p:cNvSpPr/>
            <p:nvPr/>
          </p:nvSpPr>
          <p:spPr>
            <a:xfrm>
              <a:off x="9022455" y="5311688"/>
              <a:ext cx="504000" cy="504000"/>
            </a:xfrm>
            <a:prstGeom prst="ellipse">
              <a:avLst/>
            </a:prstGeom>
            <a:solidFill>
              <a:srgbClr val="4FAB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 name="TextBox 1">
            <a:extLst>
              <a:ext uri="{FF2B5EF4-FFF2-40B4-BE49-F238E27FC236}">
                <a16:creationId xmlns:a16="http://schemas.microsoft.com/office/drawing/2014/main" id="{4988FAAE-51D5-D16B-4A8A-C96F9048C159}"/>
              </a:ext>
            </a:extLst>
          </p:cNvPr>
          <p:cNvSpPr txBox="1"/>
          <p:nvPr/>
        </p:nvSpPr>
        <p:spPr>
          <a:xfrm>
            <a:off x="677806" y="992616"/>
            <a:ext cx="9776720" cy="5693866"/>
          </a:xfrm>
          <a:prstGeom prst="rect">
            <a:avLst/>
          </a:prstGeom>
          <a:noFill/>
        </p:spPr>
        <p:txBody>
          <a:bodyPr wrap="square" rtlCol="0" anchor="t">
            <a:spAutoFit/>
          </a:bodyPr>
          <a:lstStyle/>
          <a:p>
            <a:endParaRPr lang="en-GB" dirty="0">
              <a:cs typeface="Arial" panose="020B0604020202020204" pitchFamily="34" charset="0"/>
            </a:endParaRPr>
          </a:p>
          <a:p>
            <a:pPr rtl="0"/>
            <a:r>
              <a:rPr lang="en-GB" b="1" i="0" strike="noStrike" kern="1200" baseline="0" dirty="0">
                <a:latin typeface="Calibri" panose="020F0502020204030204" pitchFamily="34" charset="0"/>
              </a:rPr>
              <a:t>Ministry of Justice: Data First </a:t>
            </a:r>
          </a:p>
          <a:p>
            <a:r>
              <a:rPr lang="en-GB" dirty="0">
                <a:hlinkClick r:id="rId3">
                  <a:extLst>
                    <a:ext uri="{A12FA001-AC4F-418D-AE19-62706E023703}">
                      <ahyp:hlinkClr xmlns:ahyp="http://schemas.microsoft.com/office/drawing/2018/hyperlinkcolor" val="tx"/>
                    </a:ext>
                  </a:extLst>
                </a:hlinkClick>
              </a:rPr>
              <a:t>https://www.gov.uk/guidance/ministry-of-justice-data-first</a:t>
            </a:r>
            <a:r>
              <a:rPr lang="en-GB" dirty="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GB" b="1" dirty="0"/>
              <a:t>Existing projects using the DF datasets </a:t>
            </a:r>
          </a:p>
          <a:p>
            <a:r>
              <a:rPr lang="en-GB" dirty="0">
                <a:hlinkClick r:id="rId4">
                  <a:extLst>
                    <a:ext uri="{A12FA001-AC4F-418D-AE19-62706E023703}">
                      <ahyp:hlinkClr xmlns:ahyp="http://schemas.microsoft.com/office/drawing/2018/hyperlinkcolor" val="tx"/>
                    </a:ext>
                  </a:extLst>
                </a:hlinkClick>
              </a:rPr>
              <a:t>https://assets.publishing.service.gov.uk/government/uploads/system/uploads/attachment_data/file/1098054/approved-external-data-requests-log.ods</a:t>
            </a:r>
            <a:endParaRPr lang="en-GB" dirty="0"/>
          </a:p>
          <a:p>
            <a:endParaRPr lang="en-GB" dirty="0"/>
          </a:p>
          <a:p>
            <a:r>
              <a:rPr lang="en-GB" b="1" u="sng" dirty="0"/>
              <a:t>Funding opportunities</a:t>
            </a:r>
          </a:p>
          <a:p>
            <a:r>
              <a:rPr lang="en-GB" dirty="0">
                <a:hlinkClick r:id="rId5">
                  <a:extLst>
                    <a:ext uri="{A12FA001-AC4F-418D-AE19-62706E023703}">
                      <ahyp:hlinkClr xmlns:ahyp="http://schemas.microsoft.com/office/drawing/2018/hyperlinkcolor" val="tx"/>
                    </a:ext>
                  </a:extLst>
                </a:hlinkClick>
              </a:rPr>
              <a:t>https://www.adruk.org/news-publications/funding-opportunities/</a:t>
            </a:r>
            <a:endParaRPr lang="en-GB" dirty="0"/>
          </a:p>
          <a:p>
            <a:endParaRPr lang="en-GB" b="1" dirty="0"/>
          </a:p>
          <a:p>
            <a:r>
              <a:rPr lang="en-GB" b="1" u="sng" dirty="0"/>
              <a:t>Application form and approved projects: </a:t>
            </a:r>
          </a:p>
          <a:p>
            <a:r>
              <a:rPr lang="en-GB" dirty="0">
                <a:hlinkClick r:id="rId6">
                  <a:extLst>
                    <a:ext uri="{A12FA001-AC4F-418D-AE19-62706E023703}">
                      <ahyp:hlinkClr xmlns:ahyp="http://schemas.microsoft.com/office/drawing/2018/hyperlinkcolor" val="tx"/>
                    </a:ext>
                  </a:extLst>
                </a:hlinkClick>
              </a:rPr>
              <a:t>https://www.gov.uk/government/publications/moj-data-first-application-form-for-secure-access-to-data</a:t>
            </a:r>
            <a:r>
              <a:rPr lang="en-GB" dirty="0"/>
              <a:t>  ​</a:t>
            </a:r>
          </a:p>
          <a:p>
            <a:endParaRPr lang="en-GB" b="1" dirty="0"/>
          </a:p>
          <a:p>
            <a:r>
              <a:rPr lang="en-GB" b="1" u="sng" dirty="0"/>
              <a:t>ONS Secure Research Service: </a:t>
            </a:r>
          </a:p>
          <a:p>
            <a:r>
              <a:rPr lang="en-GB" dirty="0">
                <a:hlinkClick r:id="rId7">
                  <a:extLst>
                    <a:ext uri="{A12FA001-AC4F-418D-AE19-62706E023703}">
                      <ahyp:hlinkClr xmlns:ahyp="http://schemas.microsoft.com/office/drawing/2018/hyperlinkcolor" val="tx"/>
                    </a:ext>
                  </a:extLst>
                </a:hlinkClick>
              </a:rPr>
              <a:t>https://www.ons.gov.uk/aboutus/whatwedo/statistics/requestingstatistics/secureresearchservice</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br>
              <a:rPr lang="en-US" sz="2000" dirty="0"/>
            </a:br>
            <a:endParaRPr lang="en-US" sz="2000" b="1" i="1" dirty="0">
              <a:latin typeface="Lato" panose="020F0502020204030203" pitchFamily="34" charset="0"/>
              <a:ea typeface="Lato" panose="020F0502020204030203" pitchFamily="34" charset="0"/>
              <a:cs typeface="Lato" panose="020F0502020204030203" pitchFamily="34" charset="0"/>
            </a:endParaRPr>
          </a:p>
          <a:p>
            <a:pPr marL="285750" indent="-228600">
              <a:lnSpc>
                <a:spcPct val="90000"/>
              </a:lnSpc>
              <a:spcAft>
                <a:spcPts val="600"/>
              </a:spcAft>
              <a:buFont typeface="Arial" panose="020B0604020202020204" pitchFamily="34" charset="0"/>
              <a:buChar char="•"/>
            </a:pPr>
            <a:endParaRPr lang="en-US" sz="2000" dirty="0"/>
          </a:p>
        </p:txBody>
      </p:sp>
      <p:pic>
        <p:nvPicPr>
          <p:cNvPr id="23" name="Picture 22">
            <a:extLst>
              <a:ext uri="{FF2B5EF4-FFF2-40B4-BE49-F238E27FC236}">
                <a16:creationId xmlns:a16="http://schemas.microsoft.com/office/drawing/2014/main" id="{BA84A5E2-4B18-895E-76B3-DCB519C8C38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459121" y="5868901"/>
            <a:ext cx="2476562" cy="629968"/>
          </a:xfrm>
          <a:prstGeom prst="rect">
            <a:avLst/>
          </a:prstGeom>
        </p:spPr>
      </p:pic>
      <p:pic>
        <p:nvPicPr>
          <p:cNvPr id="34" name="Picture 33">
            <a:extLst>
              <a:ext uri="{FF2B5EF4-FFF2-40B4-BE49-F238E27FC236}">
                <a16:creationId xmlns:a16="http://schemas.microsoft.com/office/drawing/2014/main" id="{070869DA-C094-22CD-6F94-CECB64B1A6A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24514" y="5767560"/>
            <a:ext cx="2228139" cy="789650"/>
          </a:xfrm>
          <a:prstGeom prst="rect">
            <a:avLst/>
          </a:prstGeom>
        </p:spPr>
      </p:pic>
      <p:pic>
        <p:nvPicPr>
          <p:cNvPr id="4" name="Graphic 3">
            <a:extLst>
              <a:ext uri="{FF2B5EF4-FFF2-40B4-BE49-F238E27FC236}">
                <a16:creationId xmlns:a16="http://schemas.microsoft.com/office/drawing/2014/main" id="{055342C3-0B15-F029-ED03-53882E16E501}"/>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251999" y="5994868"/>
            <a:ext cx="2513783" cy="504001"/>
          </a:xfrm>
          <a:prstGeom prst="rect">
            <a:avLst/>
          </a:prstGeom>
        </p:spPr>
      </p:pic>
      <p:sp>
        <p:nvSpPr>
          <p:cNvPr id="5" name="Title 1">
            <a:extLst>
              <a:ext uri="{FF2B5EF4-FFF2-40B4-BE49-F238E27FC236}">
                <a16:creationId xmlns:a16="http://schemas.microsoft.com/office/drawing/2014/main" id="{7D4B76CE-2007-7267-7B79-3D1735CEE981}"/>
              </a:ext>
            </a:extLst>
          </p:cNvPr>
          <p:cNvSpPr txBox="1">
            <a:spLocks/>
          </p:cNvSpPr>
          <p:nvPr/>
        </p:nvSpPr>
        <p:spPr>
          <a:xfrm>
            <a:off x="838200" y="365125"/>
            <a:ext cx="10515600" cy="86732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GB" sz="2800" b="1" dirty="0">
                <a:latin typeface="Georgia" panose="02040502050405020303" pitchFamily="18" charset="0"/>
              </a:rPr>
              <a:t>Further Resources</a:t>
            </a:r>
          </a:p>
        </p:txBody>
      </p:sp>
    </p:spTree>
    <p:extLst>
      <p:ext uri="{BB962C8B-B14F-4D97-AF65-F5344CB8AC3E}">
        <p14:creationId xmlns:p14="http://schemas.microsoft.com/office/powerpoint/2010/main" val="8098266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F164CA-3F98-1D99-4DCA-31A6CBBA2A6A}"/>
            </a:ext>
          </a:extLst>
        </p:cNvPr>
        <p:cNvGrpSpPr/>
        <p:nvPr/>
      </p:nvGrpSpPr>
      <p:grpSpPr>
        <a:xfrm>
          <a:off x="0" y="0"/>
          <a:ext cx="0" cy="0"/>
          <a:chOff x="0" y="0"/>
          <a:chExt cx="0" cy="0"/>
        </a:xfrm>
      </p:grpSpPr>
      <p:grpSp>
        <p:nvGrpSpPr>
          <p:cNvPr id="3" name="Group 2">
            <a:extLst>
              <a:ext uri="{FF2B5EF4-FFF2-40B4-BE49-F238E27FC236}">
                <a16:creationId xmlns:a16="http://schemas.microsoft.com/office/drawing/2014/main" id="{D07C9DC0-9556-74E1-B505-F27EC63BF014}"/>
              </a:ext>
            </a:extLst>
          </p:cNvPr>
          <p:cNvGrpSpPr/>
          <p:nvPr/>
        </p:nvGrpSpPr>
        <p:grpSpPr>
          <a:xfrm>
            <a:off x="8235741" y="3032894"/>
            <a:ext cx="3650856" cy="3542392"/>
            <a:chOff x="8235741" y="3032894"/>
            <a:chExt cx="3650856" cy="3542392"/>
          </a:xfrm>
        </p:grpSpPr>
        <p:sp>
          <p:nvSpPr>
            <p:cNvPr id="6" name="Oval 5">
              <a:extLst>
                <a:ext uri="{FF2B5EF4-FFF2-40B4-BE49-F238E27FC236}">
                  <a16:creationId xmlns:a16="http://schemas.microsoft.com/office/drawing/2014/main" id="{2256792D-7685-33DB-1D7A-52A48A5530F1}"/>
                </a:ext>
              </a:extLst>
            </p:cNvPr>
            <p:cNvSpPr/>
            <p:nvPr/>
          </p:nvSpPr>
          <p:spPr>
            <a:xfrm>
              <a:off x="11382597" y="6071286"/>
              <a:ext cx="504000" cy="504000"/>
            </a:xfrm>
            <a:prstGeom prst="ellipse">
              <a:avLst/>
            </a:prstGeom>
            <a:solidFill>
              <a:srgbClr val="4FAB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Oval 11">
              <a:extLst>
                <a:ext uri="{FF2B5EF4-FFF2-40B4-BE49-F238E27FC236}">
                  <a16:creationId xmlns:a16="http://schemas.microsoft.com/office/drawing/2014/main" id="{DD5FF197-A2F3-DD6E-69FC-1DF73C40A1AB}"/>
                </a:ext>
              </a:extLst>
            </p:cNvPr>
            <p:cNvSpPr/>
            <p:nvPr/>
          </p:nvSpPr>
          <p:spPr>
            <a:xfrm>
              <a:off x="11382596" y="4552090"/>
              <a:ext cx="504000" cy="504000"/>
            </a:xfrm>
            <a:prstGeom prst="ellipse">
              <a:avLst/>
            </a:prstGeom>
            <a:solidFill>
              <a:srgbClr val="4FAB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Oval 12">
              <a:extLst>
                <a:ext uri="{FF2B5EF4-FFF2-40B4-BE49-F238E27FC236}">
                  <a16:creationId xmlns:a16="http://schemas.microsoft.com/office/drawing/2014/main" id="{38C07384-30A6-E535-BE01-18102DBDAD5D}"/>
                </a:ext>
              </a:extLst>
            </p:cNvPr>
            <p:cNvSpPr>
              <a:spLocks/>
            </p:cNvSpPr>
            <p:nvPr/>
          </p:nvSpPr>
          <p:spPr>
            <a:xfrm>
              <a:off x="8235741" y="6071286"/>
              <a:ext cx="504000" cy="504000"/>
            </a:xfrm>
            <a:prstGeom prst="ellipse">
              <a:avLst/>
            </a:prstGeom>
            <a:solidFill>
              <a:srgbClr val="4FAB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Oval 14">
              <a:extLst>
                <a:ext uri="{FF2B5EF4-FFF2-40B4-BE49-F238E27FC236}">
                  <a16:creationId xmlns:a16="http://schemas.microsoft.com/office/drawing/2014/main" id="{1240DF03-BF7E-7307-F7BE-8E69B5AADD3C}"/>
                </a:ext>
              </a:extLst>
            </p:cNvPr>
            <p:cNvSpPr/>
            <p:nvPr/>
          </p:nvSpPr>
          <p:spPr>
            <a:xfrm>
              <a:off x="11382596" y="3792492"/>
              <a:ext cx="504000" cy="504000"/>
            </a:xfrm>
            <a:prstGeom prst="ellipse">
              <a:avLst/>
            </a:prstGeom>
            <a:solidFill>
              <a:srgbClr val="4FAB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Oval 16">
              <a:extLst>
                <a:ext uri="{FF2B5EF4-FFF2-40B4-BE49-F238E27FC236}">
                  <a16:creationId xmlns:a16="http://schemas.microsoft.com/office/drawing/2014/main" id="{D8A4F6A5-BC4F-266A-89E1-A24D2A6B25E3}"/>
                </a:ext>
              </a:extLst>
            </p:cNvPr>
            <p:cNvSpPr/>
            <p:nvPr/>
          </p:nvSpPr>
          <p:spPr>
            <a:xfrm>
              <a:off x="9022455" y="6071286"/>
              <a:ext cx="504000" cy="504000"/>
            </a:xfrm>
            <a:prstGeom prst="ellipse">
              <a:avLst/>
            </a:prstGeom>
            <a:solidFill>
              <a:srgbClr val="4FAB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Oval 18">
              <a:extLst>
                <a:ext uri="{FF2B5EF4-FFF2-40B4-BE49-F238E27FC236}">
                  <a16:creationId xmlns:a16="http://schemas.microsoft.com/office/drawing/2014/main" id="{E4CDD37D-E935-166A-5873-706508C5BD4D}"/>
                </a:ext>
              </a:extLst>
            </p:cNvPr>
            <p:cNvSpPr/>
            <p:nvPr/>
          </p:nvSpPr>
          <p:spPr>
            <a:xfrm>
              <a:off x="9809169" y="6071286"/>
              <a:ext cx="504000" cy="504000"/>
            </a:xfrm>
            <a:prstGeom prst="ellipse">
              <a:avLst/>
            </a:prstGeom>
            <a:solidFill>
              <a:srgbClr val="4FAB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Oval 19">
              <a:extLst>
                <a:ext uri="{FF2B5EF4-FFF2-40B4-BE49-F238E27FC236}">
                  <a16:creationId xmlns:a16="http://schemas.microsoft.com/office/drawing/2014/main" id="{EA84D25D-A87E-847E-440A-B1979217853C}"/>
                </a:ext>
              </a:extLst>
            </p:cNvPr>
            <p:cNvSpPr/>
            <p:nvPr/>
          </p:nvSpPr>
          <p:spPr>
            <a:xfrm>
              <a:off x="9809169" y="5311688"/>
              <a:ext cx="504000" cy="504000"/>
            </a:xfrm>
            <a:prstGeom prst="ellipse">
              <a:avLst/>
            </a:prstGeom>
            <a:solidFill>
              <a:srgbClr val="4FAB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Oval 20">
              <a:extLst>
                <a:ext uri="{FF2B5EF4-FFF2-40B4-BE49-F238E27FC236}">
                  <a16:creationId xmlns:a16="http://schemas.microsoft.com/office/drawing/2014/main" id="{B5E526BC-495F-B32F-BF5A-66C5DB8B914D}"/>
                </a:ext>
              </a:extLst>
            </p:cNvPr>
            <p:cNvSpPr/>
            <p:nvPr/>
          </p:nvSpPr>
          <p:spPr>
            <a:xfrm>
              <a:off x="11382596" y="5311688"/>
              <a:ext cx="504000" cy="504000"/>
            </a:xfrm>
            <a:prstGeom prst="ellipse">
              <a:avLst/>
            </a:prstGeom>
            <a:solidFill>
              <a:srgbClr val="4FAB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Oval 24">
              <a:extLst>
                <a:ext uri="{FF2B5EF4-FFF2-40B4-BE49-F238E27FC236}">
                  <a16:creationId xmlns:a16="http://schemas.microsoft.com/office/drawing/2014/main" id="{E9E175F3-FC1D-2150-1F79-FE9B1080A825}"/>
                </a:ext>
              </a:extLst>
            </p:cNvPr>
            <p:cNvSpPr/>
            <p:nvPr/>
          </p:nvSpPr>
          <p:spPr>
            <a:xfrm>
              <a:off x="10595883" y="6071286"/>
              <a:ext cx="504000" cy="504000"/>
            </a:xfrm>
            <a:prstGeom prst="ellipse">
              <a:avLst/>
            </a:prstGeom>
            <a:solidFill>
              <a:srgbClr val="4FAB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Oval 25">
              <a:extLst>
                <a:ext uri="{FF2B5EF4-FFF2-40B4-BE49-F238E27FC236}">
                  <a16:creationId xmlns:a16="http://schemas.microsoft.com/office/drawing/2014/main" id="{27A8B72F-D8D4-9F36-CD3B-8D0876289011}"/>
                </a:ext>
              </a:extLst>
            </p:cNvPr>
            <p:cNvSpPr/>
            <p:nvPr/>
          </p:nvSpPr>
          <p:spPr>
            <a:xfrm>
              <a:off x="9809169" y="4557579"/>
              <a:ext cx="504000" cy="504000"/>
            </a:xfrm>
            <a:prstGeom prst="ellipse">
              <a:avLst/>
            </a:prstGeom>
            <a:solidFill>
              <a:srgbClr val="4FAB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Oval 26">
              <a:extLst>
                <a:ext uri="{FF2B5EF4-FFF2-40B4-BE49-F238E27FC236}">
                  <a16:creationId xmlns:a16="http://schemas.microsoft.com/office/drawing/2014/main" id="{595DAE4E-1D93-EF62-7A60-0F442FE45673}"/>
                </a:ext>
              </a:extLst>
            </p:cNvPr>
            <p:cNvSpPr/>
            <p:nvPr/>
          </p:nvSpPr>
          <p:spPr>
            <a:xfrm>
              <a:off x="10595883" y="3792492"/>
              <a:ext cx="504000" cy="504000"/>
            </a:xfrm>
            <a:prstGeom prst="ellipse">
              <a:avLst/>
            </a:prstGeom>
            <a:solidFill>
              <a:srgbClr val="4FAB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Oval 27">
              <a:extLst>
                <a:ext uri="{FF2B5EF4-FFF2-40B4-BE49-F238E27FC236}">
                  <a16:creationId xmlns:a16="http://schemas.microsoft.com/office/drawing/2014/main" id="{4E89EC70-9049-C490-2273-C178138278D2}"/>
                </a:ext>
              </a:extLst>
            </p:cNvPr>
            <p:cNvSpPr/>
            <p:nvPr/>
          </p:nvSpPr>
          <p:spPr>
            <a:xfrm>
              <a:off x="10595883" y="4552090"/>
              <a:ext cx="504000" cy="504000"/>
            </a:xfrm>
            <a:prstGeom prst="ellipse">
              <a:avLst/>
            </a:prstGeom>
            <a:solidFill>
              <a:srgbClr val="4FAB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Oval 28">
              <a:extLst>
                <a:ext uri="{FF2B5EF4-FFF2-40B4-BE49-F238E27FC236}">
                  <a16:creationId xmlns:a16="http://schemas.microsoft.com/office/drawing/2014/main" id="{A1540430-BA46-136E-04FA-1EA3A0E1868F}"/>
                </a:ext>
              </a:extLst>
            </p:cNvPr>
            <p:cNvSpPr/>
            <p:nvPr/>
          </p:nvSpPr>
          <p:spPr>
            <a:xfrm>
              <a:off x="10595883" y="5311688"/>
              <a:ext cx="504000" cy="504000"/>
            </a:xfrm>
            <a:prstGeom prst="ellipse">
              <a:avLst/>
            </a:prstGeom>
            <a:solidFill>
              <a:srgbClr val="4FAB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Oval 29">
              <a:extLst>
                <a:ext uri="{FF2B5EF4-FFF2-40B4-BE49-F238E27FC236}">
                  <a16:creationId xmlns:a16="http://schemas.microsoft.com/office/drawing/2014/main" id="{E19F8A8D-2C91-A27F-B29D-3416C903E110}"/>
                </a:ext>
              </a:extLst>
            </p:cNvPr>
            <p:cNvSpPr/>
            <p:nvPr/>
          </p:nvSpPr>
          <p:spPr>
            <a:xfrm>
              <a:off x="11382596" y="3032894"/>
              <a:ext cx="504000" cy="504000"/>
            </a:xfrm>
            <a:prstGeom prst="ellipse">
              <a:avLst/>
            </a:prstGeom>
            <a:solidFill>
              <a:srgbClr val="4FAB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Oval 30">
              <a:extLst>
                <a:ext uri="{FF2B5EF4-FFF2-40B4-BE49-F238E27FC236}">
                  <a16:creationId xmlns:a16="http://schemas.microsoft.com/office/drawing/2014/main" id="{7FA41952-EFC2-0998-00E1-6C7B8AF805D7}"/>
                </a:ext>
              </a:extLst>
            </p:cNvPr>
            <p:cNvSpPr/>
            <p:nvPr/>
          </p:nvSpPr>
          <p:spPr>
            <a:xfrm>
              <a:off x="9022455" y="5311688"/>
              <a:ext cx="504000" cy="504000"/>
            </a:xfrm>
            <a:prstGeom prst="ellipse">
              <a:avLst/>
            </a:prstGeom>
            <a:solidFill>
              <a:srgbClr val="4FAB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23" name="Picture 22">
            <a:extLst>
              <a:ext uri="{FF2B5EF4-FFF2-40B4-BE49-F238E27FC236}">
                <a16:creationId xmlns:a16="http://schemas.microsoft.com/office/drawing/2014/main" id="{804B03A8-BE7E-A2AE-48F1-8D879F16F0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59121" y="5868901"/>
            <a:ext cx="2476562" cy="629968"/>
          </a:xfrm>
          <a:prstGeom prst="rect">
            <a:avLst/>
          </a:prstGeom>
        </p:spPr>
      </p:pic>
      <p:pic>
        <p:nvPicPr>
          <p:cNvPr id="34" name="Picture 33">
            <a:extLst>
              <a:ext uri="{FF2B5EF4-FFF2-40B4-BE49-F238E27FC236}">
                <a16:creationId xmlns:a16="http://schemas.microsoft.com/office/drawing/2014/main" id="{6DB878F7-F6E4-585A-3EF6-727027EE722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4514" y="5767560"/>
            <a:ext cx="2228139" cy="789650"/>
          </a:xfrm>
          <a:prstGeom prst="rect">
            <a:avLst/>
          </a:prstGeom>
        </p:spPr>
      </p:pic>
      <p:pic>
        <p:nvPicPr>
          <p:cNvPr id="4" name="Graphic 3">
            <a:extLst>
              <a:ext uri="{FF2B5EF4-FFF2-40B4-BE49-F238E27FC236}">
                <a16:creationId xmlns:a16="http://schemas.microsoft.com/office/drawing/2014/main" id="{B6330ACC-78EB-FC5F-5C2A-8B5675C18EA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251999" y="5994868"/>
            <a:ext cx="2513783" cy="504001"/>
          </a:xfrm>
          <a:prstGeom prst="rect">
            <a:avLst/>
          </a:prstGeom>
        </p:spPr>
      </p:pic>
      <p:sp>
        <p:nvSpPr>
          <p:cNvPr id="5" name="Title 1">
            <a:extLst>
              <a:ext uri="{FF2B5EF4-FFF2-40B4-BE49-F238E27FC236}">
                <a16:creationId xmlns:a16="http://schemas.microsoft.com/office/drawing/2014/main" id="{DA7063AE-6E1D-5238-0128-A6997065D01F}"/>
              </a:ext>
            </a:extLst>
          </p:cNvPr>
          <p:cNvSpPr txBox="1">
            <a:spLocks/>
          </p:cNvSpPr>
          <p:nvPr/>
        </p:nvSpPr>
        <p:spPr>
          <a:xfrm>
            <a:off x="785795" y="179203"/>
            <a:ext cx="10515600" cy="86732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GB" sz="2800" b="1" dirty="0">
                <a:latin typeface="Georgia" panose="02040502050405020303" pitchFamily="18" charset="0"/>
              </a:rPr>
              <a:t>References </a:t>
            </a:r>
          </a:p>
        </p:txBody>
      </p:sp>
      <p:sp>
        <p:nvSpPr>
          <p:cNvPr id="7" name="Content Placeholder 2">
            <a:extLst>
              <a:ext uri="{FF2B5EF4-FFF2-40B4-BE49-F238E27FC236}">
                <a16:creationId xmlns:a16="http://schemas.microsoft.com/office/drawing/2014/main" id="{13C74C72-DCAA-078B-D83A-15E1262D106E}"/>
              </a:ext>
            </a:extLst>
          </p:cNvPr>
          <p:cNvSpPr txBox="1">
            <a:spLocks/>
          </p:cNvSpPr>
          <p:nvPr/>
        </p:nvSpPr>
        <p:spPr>
          <a:xfrm>
            <a:off x="584283" y="832551"/>
            <a:ext cx="10515600" cy="4351338"/>
          </a:xfrm>
          <a:prstGeom prst="rect">
            <a:avLst/>
          </a:prstGeom>
        </p:spPr>
        <p:txBody>
          <a:bodyPr vert="horz" lIns="91440" tIns="45720" rIns="91440" bIns="45720" rtlCol="0">
            <a:normAutofit fontScale="25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n-GB" sz="4900" dirty="0">
              <a:latin typeface="Lato" panose="020F0502020204030203" pitchFamily="34" charset="0"/>
              <a:ea typeface="Lato" panose="020F0502020204030203" pitchFamily="34" charset="0"/>
              <a:cs typeface="Lato" panose="020F0502020204030203" pitchFamily="34" charset="0"/>
            </a:endParaRPr>
          </a:p>
          <a:p>
            <a:pPr algn="l"/>
            <a:r>
              <a:rPr lang="en-GB" sz="5600" b="1" dirty="0">
                <a:latin typeface="Lato" panose="020F0502020204030203" pitchFamily="34" charset="0"/>
                <a:ea typeface="Lato" panose="020F0502020204030203" pitchFamily="34" charset="0"/>
                <a:cs typeface="Lato" panose="020F0502020204030203" pitchFamily="34" charset="0"/>
              </a:rPr>
              <a:t>Ethnicity and the Criminal Justice System</a:t>
            </a:r>
          </a:p>
          <a:p>
            <a:pPr algn="l"/>
            <a:r>
              <a:rPr lang="en-GB" sz="5600" dirty="0">
                <a:latin typeface="Lato" panose="020F0502020204030203" pitchFamily="34" charset="0"/>
                <a:ea typeface="Lato" panose="020F0502020204030203" pitchFamily="34" charset="0"/>
                <a:cs typeface="Lato" panose="020F0502020204030203" pitchFamily="34" charset="0"/>
              </a:rPr>
              <a:t>Casey, B. (2023). </a:t>
            </a:r>
            <a:r>
              <a:rPr lang="en-GB" sz="5600" dirty="0">
                <a:latin typeface="Lato" panose="020F0502020204030203" pitchFamily="34" charset="0"/>
                <a:ea typeface="Lato" panose="020F0502020204030203" pitchFamily="34" charset="0"/>
                <a:cs typeface="Lato" panose="020F0502020204030203" pitchFamily="34" charset="0"/>
                <a:hlinkClick r:id="rId7">
                  <a:extLst>
                    <a:ext uri="{A12FA001-AC4F-418D-AE19-62706E023703}">
                      <ahyp:hlinkClr xmlns:ahyp="http://schemas.microsoft.com/office/drawing/2018/hyperlinkcolor" val="tx"/>
                    </a:ext>
                  </a:extLst>
                </a:hlinkClick>
              </a:rPr>
              <a:t>Final Report: an independent review into the standards of behaviour and internal culture of the Metropolitan Police Service</a:t>
            </a:r>
            <a:r>
              <a:rPr lang="en-GB" sz="5600" dirty="0">
                <a:latin typeface="Lato" panose="020F0502020204030203" pitchFamily="34" charset="0"/>
                <a:ea typeface="Lato" panose="020F0502020204030203" pitchFamily="34" charset="0"/>
                <a:cs typeface="Lato" panose="020F0502020204030203" pitchFamily="34" charset="0"/>
              </a:rPr>
              <a:t>. </a:t>
            </a:r>
          </a:p>
          <a:p>
            <a:pPr algn="l"/>
            <a:r>
              <a:rPr lang="en-GB" sz="5600" dirty="0">
                <a:latin typeface="Lato" panose="020F0502020204030203" pitchFamily="34" charset="0"/>
                <a:ea typeface="Lato" panose="020F0502020204030203" pitchFamily="34" charset="0"/>
                <a:cs typeface="Lato" panose="020F0502020204030203" pitchFamily="34" charset="0"/>
              </a:rPr>
              <a:t>HM Government (2024a) </a:t>
            </a:r>
            <a:r>
              <a:rPr lang="en-GB" sz="5600" dirty="0">
                <a:latin typeface="Lato" panose="020F0502020204030203" pitchFamily="34" charset="0"/>
                <a:ea typeface="Lato" panose="020F0502020204030203" pitchFamily="34" charset="0"/>
                <a:cs typeface="Lato" panose="020F0502020204030203" pitchFamily="34" charset="0"/>
                <a:hlinkClick r:id="rId8">
                  <a:extLst>
                    <a:ext uri="{A12FA001-AC4F-418D-AE19-62706E023703}">
                      <ahyp:hlinkClr xmlns:ahyp="http://schemas.microsoft.com/office/drawing/2018/hyperlinkcolor" val="tx"/>
                    </a:ext>
                  </a:extLst>
                </a:hlinkClick>
              </a:rPr>
              <a:t>‘Ethnicity facts and figures – Stop and Search’. HM Government. </a:t>
            </a:r>
            <a:endParaRPr lang="en-GB" sz="5600" dirty="0">
              <a:latin typeface="Lato" panose="020F0502020204030203" pitchFamily="34" charset="0"/>
              <a:ea typeface="Lato" panose="020F0502020204030203" pitchFamily="34" charset="0"/>
              <a:cs typeface="Lato" panose="020F0502020204030203" pitchFamily="34" charset="0"/>
            </a:endParaRPr>
          </a:p>
          <a:p>
            <a:pPr algn="l"/>
            <a:r>
              <a:rPr lang="en-GB" sz="5600" dirty="0">
                <a:latin typeface="Lato" panose="020F0502020204030203" pitchFamily="34" charset="0"/>
                <a:ea typeface="Lato" panose="020F0502020204030203" pitchFamily="34" charset="0"/>
                <a:cs typeface="Lato" panose="020F0502020204030203" pitchFamily="34" charset="0"/>
              </a:rPr>
              <a:t>HM Government (2024b) </a:t>
            </a:r>
            <a:r>
              <a:rPr lang="en-GB" sz="5600" dirty="0">
                <a:latin typeface="Lato" panose="020F0502020204030203" pitchFamily="34" charset="0"/>
                <a:ea typeface="Lato" panose="020F0502020204030203" pitchFamily="34" charset="0"/>
                <a:cs typeface="Lato" panose="020F0502020204030203" pitchFamily="34" charset="0"/>
                <a:hlinkClick r:id="rId9">
                  <a:extLst>
                    <a:ext uri="{A12FA001-AC4F-418D-AE19-62706E023703}">
                      <ahyp:hlinkClr xmlns:ahyp="http://schemas.microsoft.com/office/drawing/2018/hyperlinkcolor" val="tx"/>
                    </a:ext>
                  </a:extLst>
                </a:hlinkClick>
              </a:rPr>
              <a:t>‘Ethnicity facts and figures – Arrests’. HM Government. </a:t>
            </a:r>
            <a:endParaRPr lang="en-GB" sz="5600" dirty="0">
              <a:latin typeface="Lato" panose="020F0502020204030203" pitchFamily="34" charset="0"/>
              <a:ea typeface="Lato" panose="020F0502020204030203" pitchFamily="34" charset="0"/>
              <a:cs typeface="Lato" panose="020F0502020204030203" pitchFamily="34" charset="0"/>
            </a:endParaRPr>
          </a:p>
          <a:p>
            <a:pPr algn="l"/>
            <a:r>
              <a:rPr lang="en-GB" sz="5600" dirty="0">
                <a:latin typeface="Lato" panose="020F0502020204030203" pitchFamily="34" charset="0"/>
                <a:ea typeface="Lato" panose="020F0502020204030203" pitchFamily="34" charset="0"/>
                <a:cs typeface="Lato" panose="020F0502020204030203" pitchFamily="34" charset="0"/>
              </a:rPr>
              <a:t>HM Government (2024c) </a:t>
            </a:r>
            <a:r>
              <a:rPr lang="en-GB" sz="5600" dirty="0">
                <a:latin typeface="Lato" panose="020F0502020204030203" pitchFamily="34" charset="0"/>
                <a:ea typeface="Lato" panose="020F0502020204030203" pitchFamily="34" charset="0"/>
                <a:cs typeface="Lato" panose="020F0502020204030203" pitchFamily="34" charset="0"/>
                <a:hlinkClick r:id="rId10">
                  <a:extLst>
                    <a:ext uri="{A12FA001-AC4F-418D-AE19-62706E023703}">
                      <ahyp:hlinkClr xmlns:ahyp="http://schemas.microsoft.com/office/drawing/2018/hyperlinkcolor" val="tx"/>
                    </a:ext>
                  </a:extLst>
                </a:hlinkClick>
              </a:rPr>
              <a:t>‘Ethnicity facts and figures –Confidence in the Local Police’. HM Government</a:t>
            </a:r>
            <a:r>
              <a:rPr lang="en-GB" sz="5600" dirty="0">
                <a:latin typeface="Lato" panose="020F0502020204030203" pitchFamily="34" charset="0"/>
                <a:ea typeface="Lato" panose="020F0502020204030203" pitchFamily="34" charset="0"/>
                <a:cs typeface="Lato" panose="020F0502020204030203" pitchFamily="34" charset="0"/>
              </a:rPr>
              <a:t>. </a:t>
            </a:r>
          </a:p>
          <a:p>
            <a:pPr algn="l"/>
            <a:r>
              <a:rPr lang="en-GB" sz="5600" dirty="0">
                <a:latin typeface="Lato" panose="020F0502020204030203" pitchFamily="34" charset="0"/>
                <a:ea typeface="Lato" panose="020F0502020204030203" pitchFamily="34" charset="0"/>
                <a:cs typeface="Lato" panose="020F0502020204030203" pitchFamily="34" charset="0"/>
              </a:rPr>
              <a:t>Lammy, D. (2017). </a:t>
            </a:r>
            <a:r>
              <a:rPr lang="en-GB" sz="5600" dirty="0">
                <a:latin typeface="Lato" panose="020F0502020204030203" pitchFamily="34" charset="0"/>
                <a:ea typeface="Lato" panose="020F0502020204030203" pitchFamily="34" charset="0"/>
                <a:cs typeface="Lato" panose="020F0502020204030203" pitchFamily="34" charset="0"/>
                <a:hlinkClick r:id="rId11">
                  <a:extLst>
                    <a:ext uri="{A12FA001-AC4F-418D-AE19-62706E023703}">
                      <ahyp:hlinkClr xmlns:ahyp="http://schemas.microsoft.com/office/drawing/2018/hyperlinkcolor" val="tx"/>
                    </a:ext>
                  </a:extLst>
                </a:hlinkClick>
              </a:rPr>
              <a:t>The Lammy Review: An Independent Review into the Treatment of, and Outcomes for, Black, Asian and Minority Ethnic Individuals in the Criminal Justice System</a:t>
            </a:r>
            <a:r>
              <a:rPr lang="en-GB" sz="5600" dirty="0">
                <a:latin typeface="Lato" panose="020F0502020204030203" pitchFamily="34" charset="0"/>
                <a:ea typeface="Lato" panose="020F0502020204030203" pitchFamily="34" charset="0"/>
                <a:cs typeface="Lato" panose="020F0502020204030203" pitchFamily="34" charset="0"/>
              </a:rPr>
              <a:t>. London: Ministry of Justice.</a:t>
            </a:r>
          </a:p>
          <a:p>
            <a:pPr algn="l"/>
            <a:r>
              <a:rPr lang="en-GB" sz="5600" dirty="0">
                <a:latin typeface="Lato" panose="020F0502020204030203" pitchFamily="34" charset="0"/>
                <a:ea typeface="Lato" panose="020F0502020204030203" pitchFamily="34" charset="0"/>
                <a:cs typeface="Lato" panose="020F0502020204030203" pitchFamily="34" charset="0"/>
              </a:rPr>
              <a:t>Sturge, G. (2024). </a:t>
            </a:r>
            <a:r>
              <a:rPr lang="en-GB" sz="5600" dirty="0">
                <a:latin typeface="Lato" panose="020F0502020204030203" pitchFamily="34" charset="0"/>
                <a:ea typeface="Lato" panose="020F0502020204030203" pitchFamily="34" charset="0"/>
                <a:cs typeface="Lato" panose="020F0502020204030203" pitchFamily="34" charset="0"/>
                <a:hlinkClick r:id="rId12">
                  <a:extLst>
                    <a:ext uri="{A12FA001-AC4F-418D-AE19-62706E023703}">
                      <ahyp:hlinkClr xmlns:ahyp="http://schemas.microsoft.com/office/drawing/2018/hyperlinkcolor" val="tx"/>
                    </a:ext>
                  </a:extLst>
                </a:hlinkClick>
              </a:rPr>
              <a:t>UK Prison Population Statistics. London, UK: House of Commons Library.</a:t>
            </a:r>
            <a:endParaRPr lang="en-GB" sz="5600" dirty="0">
              <a:latin typeface="Lato" panose="020F0502020204030203" pitchFamily="34" charset="0"/>
              <a:ea typeface="Lato" panose="020F0502020204030203" pitchFamily="34" charset="0"/>
              <a:cs typeface="Lato" panose="020F0502020204030203" pitchFamily="34" charset="0"/>
            </a:endParaRPr>
          </a:p>
          <a:p>
            <a:pPr algn="l">
              <a:spcAft>
                <a:spcPts val="600"/>
              </a:spcAft>
            </a:pPr>
            <a:r>
              <a:rPr lang="en-US" sz="5600" b="1" dirty="0">
                <a:latin typeface="Lato" panose="020F0502020204030203" pitchFamily="34" charset="0"/>
                <a:ea typeface="Lato" panose="020F0502020204030203" pitchFamily="34" charset="0"/>
                <a:cs typeface="Lato" panose="020F0502020204030203" pitchFamily="34" charset="0"/>
              </a:rPr>
              <a:t>Research Insights</a:t>
            </a:r>
          </a:p>
          <a:p>
            <a:pPr marL="57150" algn="l">
              <a:spcAft>
                <a:spcPts val="600"/>
              </a:spcAft>
            </a:pPr>
            <a:r>
              <a:rPr lang="en-US" sz="5600" dirty="0">
                <a:latin typeface="Lato" panose="020F0502020204030203" pitchFamily="34" charset="0"/>
                <a:ea typeface="Lato" panose="020F0502020204030203" pitchFamily="34" charset="0"/>
                <a:cs typeface="Lato" panose="020F0502020204030203" pitchFamily="34" charset="0"/>
                <a:hlinkClick r:id="rId13">
                  <a:extLst>
                    <a:ext uri="{A12FA001-AC4F-418D-AE19-62706E023703}">
                      <ahyp:hlinkClr xmlns:ahyp="http://schemas.microsoft.com/office/drawing/2018/hyperlinkcolor" val="tx"/>
                    </a:ext>
                  </a:extLst>
                </a:hlinkClick>
              </a:rPr>
              <a:t>Lymperopoulou (2022)</a:t>
            </a:r>
            <a:r>
              <a:rPr lang="en-GB" sz="5600" dirty="0">
                <a:latin typeface="Lato" panose="020F0502020204030203" pitchFamily="34" charset="0"/>
                <a:ea typeface="Lato" panose="020F0502020204030203" pitchFamily="34" charset="0"/>
                <a:cs typeface="Lato" panose="020F0502020204030203" pitchFamily="34" charset="0"/>
                <a:hlinkClick r:id="rId13">
                  <a:extLst>
                    <a:ext uri="{A12FA001-AC4F-418D-AE19-62706E023703}">
                      <ahyp:hlinkClr xmlns:ahyp="http://schemas.microsoft.com/office/drawing/2018/hyperlinkcolor" val="tx"/>
                    </a:ext>
                  </a:extLst>
                </a:hlinkClick>
              </a:rPr>
              <a:t>  Data Insight, Ethnic Inequalities in Sentencing in the Crown Court - Evidence from the MoJ Data First Criminal Justice datasets, ADR UK</a:t>
            </a:r>
            <a:endParaRPr lang="en-GB" sz="5600" dirty="0">
              <a:latin typeface="Lato" panose="020F0502020204030203" pitchFamily="34" charset="0"/>
              <a:ea typeface="Lato" panose="020F0502020204030203" pitchFamily="34" charset="0"/>
              <a:cs typeface="Lato" panose="020F0502020204030203" pitchFamily="34" charset="0"/>
            </a:endParaRPr>
          </a:p>
          <a:p>
            <a:pPr marL="57150" algn="l">
              <a:spcAft>
                <a:spcPts val="600"/>
              </a:spcAft>
            </a:pPr>
            <a:r>
              <a:rPr lang="en-US" sz="5600" dirty="0">
                <a:latin typeface="Lato" panose="020F0502020204030203" pitchFamily="34" charset="0"/>
                <a:ea typeface="Lato" panose="020F0502020204030203" pitchFamily="34" charset="0"/>
                <a:cs typeface="Lato" panose="020F0502020204030203" pitchFamily="34" charset="0"/>
                <a:hlinkClick r:id="rId14">
                  <a:extLst>
                    <a:ext uri="{A12FA001-AC4F-418D-AE19-62706E023703}">
                      <ahyp:hlinkClr xmlns:ahyp="http://schemas.microsoft.com/office/drawing/2018/hyperlinkcolor" val="tx"/>
                    </a:ext>
                  </a:extLst>
                </a:hlinkClick>
              </a:rPr>
              <a:t>Lymperopoulou (2022)</a:t>
            </a:r>
            <a:r>
              <a:rPr lang="en-GB" sz="5600" dirty="0">
                <a:latin typeface="Lato" panose="020F0502020204030203" pitchFamily="34" charset="0"/>
                <a:ea typeface="Lato" panose="020F0502020204030203" pitchFamily="34" charset="0"/>
                <a:cs typeface="Lato" panose="020F0502020204030203" pitchFamily="34" charset="0"/>
                <a:hlinkClick r:id="rId14">
                  <a:extLst>
                    <a:ext uri="{A12FA001-AC4F-418D-AE19-62706E023703}">
                      <ahyp:hlinkClr xmlns:ahyp="http://schemas.microsoft.com/office/drawing/2018/hyperlinkcolor" val="tx"/>
                    </a:ext>
                  </a:extLst>
                </a:hlinkClick>
              </a:rPr>
              <a:t> Data Explained, Ethnic Inequalities in the CJS, ADR UK</a:t>
            </a:r>
            <a:endParaRPr lang="en-GB" sz="5600" dirty="0">
              <a:latin typeface="Lato" panose="020F0502020204030203" pitchFamily="34" charset="0"/>
              <a:ea typeface="Lato" panose="020F0502020204030203" pitchFamily="34" charset="0"/>
              <a:cs typeface="Lato" panose="020F0502020204030203" pitchFamily="34" charset="0"/>
            </a:endParaRPr>
          </a:p>
          <a:p>
            <a:pPr marL="57150" algn="l">
              <a:spcAft>
                <a:spcPts val="600"/>
              </a:spcAft>
            </a:pPr>
            <a:r>
              <a:rPr lang="en-US" sz="5600" dirty="0">
                <a:latin typeface="Lato" panose="020F0502020204030203" pitchFamily="34" charset="0"/>
                <a:ea typeface="Lato" panose="020F0502020204030203" pitchFamily="34" charset="0"/>
                <a:cs typeface="Lato" panose="020F0502020204030203" pitchFamily="34" charset="0"/>
                <a:hlinkClick r:id="rId15">
                  <a:extLst>
                    <a:ext uri="{A12FA001-AC4F-418D-AE19-62706E023703}">
                      <ahyp:hlinkClr xmlns:ahyp="http://schemas.microsoft.com/office/drawing/2018/hyperlinkcolor" val="tx"/>
                    </a:ext>
                  </a:extLst>
                </a:hlinkClick>
              </a:rPr>
              <a:t>Lymperopoulou (2022) Ethnic Inequalities in the CJS Data Comic</a:t>
            </a:r>
            <a:endParaRPr lang="en-US" sz="5600" dirty="0">
              <a:latin typeface="Lato" panose="020F0502020204030203" pitchFamily="34" charset="0"/>
              <a:ea typeface="Lato" panose="020F0502020204030203" pitchFamily="34" charset="0"/>
              <a:cs typeface="Lato" panose="020F0502020204030203" pitchFamily="34" charset="0"/>
            </a:endParaRPr>
          </a:p>
          <a:p>
            <a:pPr marL="57150" algn="l">
              <a:spcAft>
                <a:spcPts val="600"/>
              </a:spcAft>
            </a:pPr>
            <a:r>
              <a:rPr lang="en-US" sz="5600" dirty="0">
                <a:latin typeface="Lato" panose="020F0502020204030203" pitchFamily="34" charset="0"/>
                <a:ea typeface="Lato" panose="020F0502020204030203" pitchFamily="34" charset="0"/>
                <a:cs typeface="Lato" panose="020F0502020204030203" pitchFamily="34" charset="0"/>
                <a:hlinkClick r:id="rId16">
                  <a:extLst>
                    <a:ext uri="{A12FA001-AC4F-418D-AE19-62706E023703}">
                      <ahyp:hlinkClr xmlns:ahyp="http://schemas.microsoft.com/office/drawing/2018/hyperlinkcolor" val="tx"/>
                    </a:ext>
                  </a:extLst>
                </a:hlinkClick>
              </a:rPr>
              <a:t>Lymperopoulou (2023) Ethnic Inequalities in the CJS, A policy briefing, EQUAL</a:t>
            </a:r>
            <a:endParaRPr lang="en-US" sz="5600" dirty="0">
              <a:latin typeface="Lato" panose="020F0502020204030203" pitchFamily="34" charset="0"/>
              <a:ea typeface="Lato" panose="020F0502020204030203" pitchFamily="34" charset="0"/>
              <a:cs typeface="Lato" panose="020F0502020204030203" pitchFamily="34" charset="0"/>
            </a:endParaRPr>
          </a:p>
          <a:p>
            <a:pPr marL="57150" algn="l">
              <a:spcAft>
                <a:spcPts val="600"/>
              </a:spcAft>
            </a:pPr>
            <a:r>
              <a:rPr lang="en-US" sz="5600" dirty="0">
                <a:latin typeface="Lato" panose="020F0502020204030203" pitchFamily="34" charset="0"/>
                <a:ea typeface="Lato" panose="020F0502020204030203" pitchFamily="34" charset="0"/>
                <a:cs typeface="Lato" panose="020F0502020204030203" pitchFamily="34" charset="0"/>
                <a:hlinkClick r:id="rId17">
                  <a:extLst>
                    <a:ext uri="{A12FA001-AC4F-418D-AE19-62706E023703}">
                      <ahyp:hlinkClr xmlns:ahyp="http://schemas.microsoft.com/office/drawing/2018/hyperlinkcolor" val="tx"/>
                    </a:ext>
                  </a:extLst>
                </a:hlinkClick>
              </a:rPr>
              <a:t>Lymperopoulou (2024) Ethnic Inequalities in Sentencing</a:t>
            </a:r>
            <a:r>
              <a:rPr lang="en-GB" sz="5600" dirty="0">
                <a:latin typeface="Lato" panose="020F0502020204030203" pitchFamily="34" charset="0"/>
                <a:ea typeface="Lato" panose="020F0502020204030203" pitchFamily="34" charset="0"/>
                <a:cs typeface="Lato" panose="020F0502020204030203" pitchFamily="34" charset="0"/>
                <a:hlinkClick r:id="rId17">
                  <a:extLst>
                    <a:ext uri="{A12FA001-AC4F-418D-AE19-62706E023703}">
                      <ahyp:hlinkClr xmlns:ahyp="http://schemas.microsoft.com/office/drawing/2018/hyperlinkcolor" val="tx"/>
                    </a:ext>
                  </a:extLst>
                </a:hlinkClick>
              </a:rPr>
              <a:t>: Evidence from the Crown Court in England and Wales, </a:t>
            </a:r>
            <a:r>
              <a:rPr lang="en-GB" sz="5600" i="1" dirty="0">
                <a:latin typeface="Lato" panose="020F0502020204030203" pitchFamily="34" charset="0"/>
                <a:ea typeface="Lato" panose="020F0502020204030203" pitchFamily="34" charset="0"/>
                <a:cs typeface="Lato" panose="020F0502020204030203" pitchFamily="34" charset="0"/>
                <a:hlinkClick r:id="rId17">
                  <a:extLst>
                    <a:ext uri="{A12FA001-AC4F-418D-AE19-62706E023703}">
                      <ahyp:hlinkClr xmlns:ahyp="http://schemas.microsoft.com/office/drawing/2018/hyperlinkcolor" val="tx"/>
                    </a:ext>
                  </a:extLst>
                </a:hlinkClick>
              </a:rPr>
              <a:t>The British Journal of Criminology, 64 (5), pp1189–1210</a:t>
            </a:r>
            <a:endParaRPr lang="en-GB" sz="1800" dirty="0">
              <a:latin typeface="Lato" panose="020F0502020204030203" pitchFamily="34" charset="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7953748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F164CA-3F98-1D99-4DCA-31A6CBBA2A6A}"/>
            </a:ext>
          </a:extLst>
        </p:cNvPr>
        <p:cNvGrpSpPr/>
        <p:nvPr/>
      </p:nvGrpSpPr>
      <p:grpSpPr>
        <a:xfrm>
          <a:off x="0" y="0"/>
          <a:ext cx="0" cy="0"/>
          <a:chOff x="0" y="0"/>
          <a:chExt cx="0" cy="0"/>
        </a:xfrm>
      </p:grpSpPr>
      <p:grpSp>
        <p:nvGrpSpPr>
          <p:cNvPr id="3" name="Group 2">
            <a:extLst>
              <a:ext uri="{FF2B5EF4-FFF2-40B4-BE49-F238E27FC236}">
                <a16:creationId xmlns:a16="http://schemas.microsoft.com/office/drawing/2014/main" id="{D07C9DC0-9556-74E1-B505-F27EC63BF014}"/>
              </a:ext>
            </a:extLst>
          </p:cNvPr>
          <p:cNvGrpSpPr/>
          <p:nvPr/>
        </p:nvGrpSpPr>
        <p:grpSpPr>
          <a:xfrm>
            <a:off x="8235741" y="3032894"/>
            <a:ext cx="3650856" cy="3542392"/>
            <a:chOff x="8235741" y="3032894"/>
            <a:chExt cx="3650856" cy="3542392"/>
          </a:xfrm>
        </p:grpSpPr>
        <p:sp>
          <p:nvSpPr>
            <p:cNvPr id="6" name="Oval 5">
              <a:extLst>
                <a:ext uri="{FF2B5EF4-FFF2-40B4-BE49-F238E27FC236}">
                  <a16:creationId xmlns:a16="http://schemas.microsoft.com/office/drawing/2014/main" id="{2256792D-7685-33DB-1D7A-52A48A5530F1}"/>
                </a:ext>
              </a:extLst>
            </p:cNvPr>
            <p:cNvSpPr/>
            <p:nvPr/>
          </p:nvSpPr>
          <p:spPr>
            <a:xfrm>
              <a:off x="11382597" y="6071286"/>
              <a:ext cx="504000" cy="504000"/>
            </a:xfrm>
            <a:prstGeom prst="ellipse">
              <a:avLst/>
            </a:prstGeom>
            <a:solidFill>
              <a:srgbClr val="4FAB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Oval 11">
              <a:extLst>
                <a:ext uri="{FF2B5EF4-FFF2-40B4-BE49-F238E27FC236}">
                  <a16:creationId xmlns:a16="http://schemas.microsoft.com/office/drawing/2014/main" id="{DD5FF197-A2F3-DD6E-69FC-1DF73C40A1AB}"/>
                </a:ext>
              </a:extLst>
            </p:cNvPr>
            <p:cNvSpPr/>
            <p:nvPr/>
          </p:nvSpPr>
          <p:spPr>
            <a:xfrm>
              <a:off x="11382596" y="4552090"/>
              <a:ext cx="504000" cy="504000"/>
            </a:xfrm>
            <a:prstGeom prst="ellipse">
              <a:avLst/>
            </a:prstGeom>
            <a:solidFill>
              <a:srgbClr val="4FAB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Oval 12">
              <a:extLst>
                <a:ext uri="{FF2B5EF4-FFF2-40B4-BE49-F238E27FC236}">
                  <a16:creationId xmlns:a16="http://schemas.microsoft.com/office/drawing/2014/main" id="{38C07384-30A6-E535-BE01-18102DBDAD5D}"/>
                </a:ext>
              </a:extLst>
            </p:cNvPr>
            <p:cNvSpPr>
              <a:spLocks/>
            </p:cNvSpPr>
            <p:nvPr/>
          </p:nvSpPr>
          <p:spPr>
            <a:xfrm>
              <a:off x="8235741" y="6071286"/>
              <a:ext cx="504000" cy="504000"/>
            </a:xfrm>
            <a:prstGeom prst="ellipse">
              <a:avLst/>
            </a:prstGeom>
            <a:solidFill>
              <a:srgbClr val="4FAB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Oval 14">
              <a:extLst>
                <a:ext uri="{FF2B5EF4-FFF2-40B4-BE49-F238E27FC236}">
                  <a16:creationId xmlns:a16="http://schemas.microsoft.com/office/drawing/2014/main" id="{1240DF03-BF7E-7307-F7BE-8E69B5AADD3C}"/>
                </a:ext>
              </a:extLst>
            </p:cNvPr>
            <p:cNvSpPr/>
            <p:nvPr/>
          </p:nvSpPr>
          <p:spPr>
            <a:xfrm>
              <a:off x="11382596" y="3792492"/>
              <a:ext cx="504000" cy="504000"/>
            </a:xfrm>
            <a:prstGeom prst="ellipse">
              <a:avLst/>
            </a:prstGeom>
            <a:solidFill>
              <a:srgbClr val="4FAB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Oval 16">
              <a:extLst>
                <a:ext uri="{FF2B5EF4-FFF2-40B4-BE49-F238E27FC236}">
                  <a16:creationId xmlns:a16="http://schemas.microsoft.com/office/drawing/2014/main" id="{D8A4F6A5-BC4F-266A-89E1-A24D2A6B25E3}"/>
                </a:ext>
              </a:extLst>
            </p:cNvPr>
            <p:cNvSpPr/>
            <p:nvPr/>
          </p:nvSpPr>
          <p:spPr>
            <a:xfrm>
              <a:off x="9022455" y="6071286"/>
              <a:ext cx="504000" cy="504000"/>
            </a:xfrm>
            <a:prstGeom prst="ellipse">
              <a:avLst/>
            </a:prstGeom>
            <a:solidFill>
              <a:srgbClr val="4FAB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Oval 18">
              <a:extLst>
                <a:ext uri="{FF2B5EF4-FFF2-40B4-BE49-F238E27FC236}">
                  <a16:creationId xmlns:a16="http://schemas.microsoft.com/office/drawing/2014/main" id="{E4CDD37D-E935-166A-5873-706508C5BD4D}"/>
                </a:ext>
              </a:extLst>
            </p:cNvPr>
            <p:cNvSpPr/>
            <p:nvPr/>
          </p:nvSpPr>
          <p:spPr>
            <a:xfrm>
              <a:off x="9809169" y="6071286"/>
              <a:ext cx="504000" cy="504000"/>
            </a:xfrm>
            <a:prstGeom prst="ellipse">
              <a:avLst/>
            </a:prstGeom>
            <a:solidFill>
              <a:srgbClr val="4FAB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Oval 19">
              <a:extLst>
                <a:ext uri="{FF2B5EF4-FFF2-40B4-BE49-F238E27FC236}">
                  <a16:creationId xmlns:a16="http://schemas.microsoft.com/office/drawing/2014/main" id="{EA84D25D-A87E-847E-440A-B1979217853C}"/>
                </a:ext>
              </a:extLst>
            </p:cNvPr>
            <p:cNvSpPr/>
            <p:nvPr/>
          </p:nvSpPr>
          <p:spPr>
            <a:xfrm>
              <a:off x="9809169" y="5311688"/>
              <a:ext cx="504000" cy="504000"/>
            </a:xfrm>
            <a:prstGeom prst="ellipse">
              <a:avLst/>
            </a:prstGeom>
            <a:solidFill>
              <a:srgbClr val="4FAB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Oval 20">
              <a:extLst>
                <a:ext uri="{FF2B5EF4-FFF2-40B4-BE49-F238E27FC236}">
                  <a16:creationId xmlns:a16="http://schemas.microsoft.com/office/drawing/2014/main" id="{B5E526BC-495F-B32F-BF5A-66C5DB8B914D}"/>
                </a:ext>
              </a:extLst>
            </p:cNvPr>
            <p:cNvSpPr/>
            <p:nvPr/>
          </p:nvSpPr>
          <p:spPr>
            <a:xfrm>
              <a:off x="11382596" y="5311688"/>
              <a:ext cx="504000" cy="504000"/>
            </a:xfrm>
            <a:prstGeom prst="ellipse">
              <a:avLst/>
            </a:prstGeom>
            <a:solidFill>
              <a:srgbClr val="4FAB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Oval 24">
              <a:extLst>
                <a:ext uri="{FF2B5EF4-FFF2-40B4-BE49-F238E27FC236}">
                  <a16:creationId xmlns:a16="http://schemas.microsoft.com/office/drawing/2014/main" id="{E9E175F3-FC1D-2150-1F79-FE9B1080A825}"/>
                </a:ext>
              </a:extLst>
            </p:cNvPr>
            <p:cNvSpPr/>
            <p:nvPr/>
          </p:nvSpPr>
          <p:spPr>
            <a:xfrm>
              <a:off x="10595883" y="6071286"/>
              <a:ext cx="504000" cy="504000"/>
            </a:xfrm>
            <a:prstGeom prst="ellipse">
              <a:avLst/>
            </a:prstGeom>
            <a:solidFill>
              <a:srgbClr val="4FAB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Oval 25">
              <a:extLst>
                <a:ext uri="{FF2B5EF4-FFF2-40B4-BE49-F238E27FC236}">
                  <a16:creationId xmlns:a16="http://schemas.microsoft.com/office/drawing/2014/main" id="{27A8B72F-D8D4-9F36-CD3B-8D0876289011}"/>
                </a:ext>
              </a:extLst>
            </p:cNvPr>
            <p:cNvSpPr/>
            <p:nvPr/>
          </p:nvSpPr>
          <p:spPr>
            <a:xfrm>
              <a:off x="9809169" y="4557579"/>
              <a:ext cx="504000" cy="504000"/>
            </a:xfrm>
            <a:prstGeom prst="ellipse">
              <a:avLst/>
            </a:prstGeom>
            <a:solidFill>
              <a:srgbClr val="4FAB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Oval 26">
              <a:extLst>
                <a:ext uri="{FF2B5EF4-FFF2-40B4-BE49-F238E27FC236}">
                  <a16:creationId xmlns:a16="http://schemas.microsoft.com/office/drawing/2014/main" id="{595DAE4E-1D93-EF62-7A60-0F442FE45673}"/>
                </a:ext>
              </a:extLst>
            </p:cNvPr>
            <p:cNvSpPr/>
            <p:nvPr/>
          </p:nvSpPr>
          <p:spPr>
            <a:xfrm>
              <a:off x="10595883" y="3792492"/>
              <a:ext cx="504000" cy="504000"/>
            </a:xfrm>
            <a:prstGeom prst="ellipse">
              <a:avLst/>
            </a:prstGeom>
            <a:solidFill>
              <a:srgbClr val="4FAB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Oval 27">
              <a:extLst>
                <a:ext uri="{FF2B5EF4-FFF2-40B4-BE49-F238E27FC236}">
                  <a16:creationId xmlns:a16="http://schemas.microsoft.com/office/drawing/2014/main" id="{4E89EC70-9049-C490-2273-C178138278D2}"/>
                </a:ext>
              </a:extLst>
            </p:cNvPr>
            <p:cNvSpPr/>
            <p:nvPr/>
          </p:nvSpPr>
          <p:spPr>
            <a:xfrm>
              <a:off x="10595883" y="4552090"/>
              <a:ext cx="504000" cy="504000"/>
            </a:xfrm>
            <a:prstGeom prst="ellipse">
              <a:avLst/>
            </a:prstGeom>
            <a:solidFill>
              <a:srgbClr val="4FAB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Oval 28">
              <a:extLst>
                <a:ext uri="{FF2B5EF4-FFF2-40B4-BE49-F238E27FC236}">
                  <a16:creationId xmlns:a16="http://schemas.microsoft.com/office/drawing/2014/main" id="{A1540430-BA46-136E-04FA-1EA3A0E1868F}"/>
                </a:ext>
              </a:extLst>
            </p:cNvPr>
            <p:cNvSpPr/>
            <p:nvPr/>
          </p:nvSpPr>
          <p:spPr>
            <a:xfrm>
              <a:off x="10595883" y="5311688"/>
              <a:ext cx="504000" cy="504000"/>
            </a:xfrm>
            <a:prstGeom prst="ellipse">
              <a:avLst/>
            </a:prstGeom>
            <a:solidFill>
              <a:srgbClr val="4FAB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Oval 29">
              <a:extLst>
                <a:ext uri="{FF2B5EF4-FFF2-40B4-BE49-F238E27FC236}">
                  <a16:creationId xmlns:a16="http://schemas.microsoft.com/office/drawing/2014/main" id="{E19F8A8D-2C91-A27F-B29D-3416C903E110}"/>
                </a:ext>
              </a:extLst>
            </p:cNvPr>
            <p:cNvSpPr/>
            <p:nvPr/>
          </p:nvSpPr>
          <p:spPr>
            <a:xfrm>
              <a:off x="11382596" y="3032894"/>
              <a:ext cx="504000" cy="504000"/>
            </a:xfrm>
            <a:prstGeom prst="ellipse">
              <a:avLst/>
            </a:prstGeom>
            <a:solidFill>
              <a:srgbClr val="4FAB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Oval 30">
              <a:extLst>
                <a:ext uri="{FF2B5EF4-FFF2-40B4-BE49-F238E27FC236}">
                  <a16:creationId xmlns:a16="http://schemas.microsoft.com/office/drawing/2014/main" id="{7FA41952-EFC2-0998-00E1-6C7B8AF805D7}"/>
                </a:ext>
              </a:extLst>
            </p:cNvPr>
            <p:cNvSpPr/>
            <p:nvPr/>
          </p:nvSpPr>
          <p:spPr>
            <a:xfrm>
              <a:off x="9022455" y="5311688"/>
              <a:ext cx="504000" cy="504000"/>
            </a:xfrm>
            <a:prstGeom prst="ellipse">
              <a:avLst/>
            </a:prstGeom>
            <a:solidFill>
              <a:srgbClr val="4FAB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23" name="Picture 22">
            <a:extLst>
              <a:ext uri="{FF2B5EF4-FFF2-40B4-BE49-F238E27FC236}">
                <a16:creationId xmlns:a16="http://schemas.microsoft.com/office/drawing/2014/main" id="{804B03A8-BE7E-A2AE-48F1-8D879F16F0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59121" y="5868901"/>
            <a:ext cx="2476562" cy="629968"/>
          </a:xfrm>
          <a:prstGeom prst="rect">
            <a:avLst/>
          </a:prstGeom>
        </p:spPr>
      </p:pic>
      <p:pic>
        <p:nvPicPr>
          <p:cNvPr id="34" name="Picture 33">
            <a:extLst>
              <a:ext uri="{FF2B5EF4-FFF2-40B4-BE49-F238E27FC236}">
                <a16:creationId xmlns:a16="http://schemas.microsoft.com/office/drawing/2014/main" id="{6DB878F7-F6E4-585A-3EF6-727027EE722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4514" y="5767560"/>
            <a:ext cx="2228139" cy="789650"/>
          </a:xfrm>
          <a:prstGeom prst="rect">
            <a:avLst/>
          </a:prstGeom>
        </p:spPr>
      </p:pic>
      <p:pic>
        <p:nvPicPr>
          <p:cNvPr id="4" name="Graphic 3">
            <a:extLst>
              <a:ext uri="{FF2B5EF4-FFF2-40B4-BE49-F238E27FC236}">
                <a16:creationId xmlns:a16="http://schemas.microsoft.com/office/drawing/2014/main" id="{B6330ACC-78EB-FC5F-5C2A-8B5675C18EA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251999" y="5994868"/>
            <a:ext cx="2513783" cy="504001"/>
          </a:xfrm>
          <a:prstGeom prst="rect">
            <a:avLst/>
          </a:prstGeom>
        </p:spPr>
      </p:pic>
      <p:sp>
        <p:nvSpPr>
          <p:cNvPr id="5" name="Title 1">
            <a:extLst>
              <a:ext uri="{FF2B5EF4-FFF2-40B4-BE49-F238E27FC236}">
                <a16:creationId xmlns:a16="http://schemas.microsoft.com/office/drawing/2014/main" id="{DA7063AE-6E1D-5238-0128-A6997065D01F}"/>
              </a:ext>
            </a:extLst>
          </p:cNvPr>
          <p:cNvSpPr txBox="1">
            <a:spLocks/>
          </p:cNvSpPr>
          <p:nvPr/>
        </p:nvSpPr>
        <p:spPr>
          <a:xfrm>
            <a:off x="785795" y="179203"/>
            <a:ext cx="10515600" cy="86732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GB" sz="2800" b="1" dirty="0">
                <a:latin typeface="Georgia" panose="02040502050405020303" pitchFamily="18" charset="0"/>
              </a:rPr>
              <a:t>References </a:t>
            </a:r>
          </a:p>
        </p:txBody>
      </p:sp>
      <p:sp>
        <p:nvSpPr>
          <p:cNvPr id="7" name="Content Placeholder 2">
            <a:extLst>
              <a:ext uri="{FF2B5EF4-FFF2-40B4-BE49-F238E27FC236}">
                <a16:creationId xmlns:a16="http://schemas.microsoft.com/office/drawing/2014/main" id="{13C74C72-DCAA-078B-D83A-15E1262D106E}"/>
              </a:ext>
            </a:extLst>
          </p:cNvPr>
          <p:cNvSpPr txBox="1">
            <a:spLocks/>
          </p:cNvSpPr>
          <p:nvPr/>
        </p:nvSpPr>
        <p:spPr>
          <a:xfrm>
            <a:off x="584283" y="832551"/>
            <a:ext cx="10515600" cy="86732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n-GB" sz="4900" dirty="0">
              <a:latin typeface="Lato" panose="020F0502020204030203" pitchFamily="34" charset="0"/>
              <a:ea typeface="Lato" panose="020F0502020204030203" pitchFamily="34" charset="0"/>
              <a:cs typeface="Lato" panose="020F0502020204030203" pitchFamily="34" charset="0"/>
            </a:endParaRPr>
          </a:p>
        </p:txBody>
      </p:sp>
      <p:sp>
        <p:nvSpPr>
          <p:cNvPr id="8" name="TextBox 7">
            <a:extLst>
              <a:ext uri="{FF2B5EF4-FFF2-40B4-BE49-F238E27FC236}">
                <a16:creationId xmlns:a16="http://schemas.microsoft.com/office/drawing/2014/main" id="{09704866-8AC9-3314-9193-FF89A9A56A7E}"/>
              </a:ext>
            </a:extLst>
          </p:cNvPr>
          <p:cNvSpPr txBox="1"/>
          <p:nvPr/>
        </p:nvSpPr>
        <p:spPr>
          <a:xfrm>
            <a:off x="1092117" y="1715233"/>
            <a:ext cx="7993755" cy="3139321"/>
          </a:xfrm>
          <a:prstGeom prst="rect">
            <a:avLst/>
          </a:prstGeom>
          <a:noFill/>
        </p:spPr>
        <p:txBody>
          <a:bodyPr wrap="square">
            <a:spAutoFit/>
          </a:bodyPr>
          <a:lstStyle/>
          <a:p>
            <a:r>
              <a:rPr lang="en-GB" b="1" i="0" dirty="0">
                <a:solidFill>
                  <a:srgbClr val="444444"/>
                </a:solidFill>
                <a:effectLst/>
                <a:latin typeface="Inter"/>
              </a:rPr>
              <a:t>Datasets</a:t>
            </a:r>
          </a:p>
          <a:p>
            <a:r>
              <a:rPr lang="en-GB" u="sng" dirty="0">
                <a:solidFill>
                  <a:srgbClr val="444444"/>
                </a:solidFill>
                <a:latin typeface="Inter"/>
              </a:rPr>
              <a:t>Crown Court</a:t>
            </a:r>
            <a:endParaRPr lang="en-GB" b="0" i="0" u="sng" dirty="0">
              <a:solidFill>
                <a:srgbClr val="444444"/>
              </a:solidFill>
              <a:effectLst/>
              <a:latin typeface="Inter"/>
            </a:endParaRPr>
          </a:p>
          <a:p>
            <a:r>
              <a:rPr lang="en-GB" b="0" i="0" dirty="0">
                <a:solidFill>
                  <a:srgbClr val="444444"/>
                </a:solidFill>
                <a:effectLst/>
                <a:latin typeface="Inter"/>
              </a:rPr>
              <a:t>Ministry of Justice, released 08 May 2024, ONS SRS Metadata Catalogue, dataset, Ministry of Justice Data First Crown Court Iteration 2 - England and Wales, </a:t>
            </a:r>
            <a:r>
              <a:rPr lang="en-GB" b="0" i="0" dirty="0">
                <a:solidFill>
                  <a:srgbClr val="444444"/>
                </a:solidFill>
                <a:effectLst/>
                <a:latin typeface="Inter"/>
                <a:hlinkClick r:id="rId7"/>
              </a:rPr>
              <a:t>https://doi.org/10.57906/v08y-hb84</a:t>
            </a:r>
            <a:endParaRPr lang="en-GB" b="0" i="0" dirty="0">
              <a:solidFill>
                <a:srgbClr val="444444"/>
              </a:solidFill>
              <a:effectLst/>
              <a:latin typeface="Inter"/>
            </a:endParaRPr>
          </a:p>
          <a:p>
            <a:endParaRPr lang="en-GB" dirty="0">
              <a:solidFill>
                <a:srgbClr val="444444"/>
              </a:solidFill>
              <a:latin typeface="Inter"/>
            </a:endParaRPr>
          </a:p>
          <a:p>
            <a:r>
              <a:rPr lang="en-GB" b="0" i="0" u="sng" dirty="0">
                <a:solidFill>
                  <a:srgbClr val="444444"/>
                </a:solidFill>
                <a:effectLst/>
                <a:latin typeface="Inter"/>
              </a:rPr>
              <a:t>Magistrate’s courts</a:t>
            </a:r>
          </a:p>
          <a:p>
            <a:r>
              <a:rPr lang="en-GB" b="0" i="0" dirty="0">
                <a:solidFill>
                  <a:srgbClr val="444444"/>
                </a:solidFill>
                <a:effectLst/>
                <a:latin typeface="Inter"/>
              </a:rPr>
              <a:t>Ministry of Justice, released 21 May 2024, ONS SRS Metadata Catalogue, dataset, Ministry of Justice Data First Magistrates Court Iteration 2 - England and Wales, </a:t>
            </a:r>
            <a:r>
              <a:rPr lang="en-GB" b="0" i="0" dirty="0">
                <a:solidFill>
                  <a:srgbClr val="444444"/>
                </a:solidFill>
                <a:effectLst/>
                <a:latin typeface="Inter"/>
                <a:hlinkClick r:id="rId8"/>
              </a:rPr>
              <a:t>https://doi.org/10.57906/1yrt-zd35</a:t>
            </a:r>
            <a:endParaRPr lang="en-GB" b="0" i="0" dirty="0">
              <a:solidFill>
                <a:srgbClr val="444444"/>
              </a:solidFill>
              <a:effectLst/>
              <a:latin typeface="Inter"/>
            </a:endParaRPr>
          </a:p>
          <a:p>
            <a:endParaRPr lang="en-GB" dirty="0"/>
          </a:p>
        </p:txBody>
      </p:sp>
    </p:spTree>
    <p:extLst>
      <p:ext uri="{BB962C8B-B14F-4D97-AF65-F5344CB8AC3E}">
        <p14:creationId xmlns:p14="http://schemas.microsoft.com/office/powerpoint/2010/main" val="29401886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5">
            <a:extLst>
              <a:ext uri="{FF2B5EF4-FFF2-40B4-BE49-F238E27FC236}">
                <a16:creationId xmlns:a16="http://schemas.microsoft.com/office/drawing/2014/main" id="{878B536C-E340-4F6A-9A93-2A1430E0FF03}"/>
              </a:ext>
            </a:extLst>
          </p:cNvPr>
          <p:cNvGrpSpPr/>
          <p:nvPr/>
        </p:nvGrpSpPr>
        <p:grpSpPr>
          <a:xfrm>
            <a:off x="8235741" y="3032894"/>
            <a:ext cx="3650856" cy="3542392"/>
            <a:chOff x="8235741" y="3032894"/>
            <a:chExt cx="3650856" cy="3542392"/>
          </a:xfrm>
          <a:solidFill>
            <a:schemeClr val="bg1">
              <a:lumMod val="95000"/>
            </a:schemeClr>
          </a:solidFill>
        </p:grpSpPr>
        <p:sp>
          <p:nvSpPr>
            <p:cNvPr id="27" name="Oval 26">
              <a:extLst>
                <a:ext uri="{FF2B5EF4-FFF2-40B4-BE49-F238E27FC236}">
                  <a16:creationId xmlns:a16="http://schemas.microsoft.com/office/drawing/2014/main" id="{1936E453-3838-4CF5-93B0-5F3987E19E92}"/>
                </a:ext>
              </a:extLst>
            </p:cNvPr>
            <p:cNvSpPr/>
            <p:nvPr/>
          </p:nvSpPr>
          <p:spPr>
            <a:xfrm>
              <a:off x="11382597" y="6071286"/>
              <a:ext cx="504000" cy="504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Oval 27">
              <a:extLst>
                <a:ext uri="{FF2B5EF4-FFF2-40B4-BE49-F238E27FC236}">
                  <a16:creationId xmlns:a16="http://schemas.microsoft.com/office/drawing/2014/main" id="{4D53E65F-43D3-4376-8110-95BC9C120043}"/>
                </a:ext>
              </a:extLst>
            </p:cNvPr>
            <p:cNvSpPr/>
            <p:nvPr/>
          </p:nvSpPr>
          <p:spPr>
            <a:xfrm>
              <a:off x="11382596" y="4552090"/>
              <a:ext cx="504000" cy="504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Oval 28">
              <a:extLst>
                <a:ext uri="{FF2B5EF4-FFF2-40B4-BE49-F238E27FC236}">
                  <a16:creationId xmlns:a16="http://schemas.microsoft.com/office/drawing/2014/main" id="{F91A734B-6B54-47B7-81A6-008713EFCB4E}"/>
                </a:ext>
              </a:extLst>
            </p:cNvPr>
            <p:cNvSpPr>
              <a:spLocks/>
            </p:cNvSpPr>
            <p:nvPr/>
          </p:nvSpPr>
          <p:spPr>
            <a:xfrm>
              <a:off x="8235741" y="6071286"/>
              <a:ext cx="504000" cy="504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Oval 29">
              <a:extLst>
                <a:ext uri="{FF2B5EF4-FFF2-40B4-BE49-F238E27FC236}">
                  <a16:creationId xmlns:a16="http://schemas.microsoft.com/office/drawing/2014/main" id="{748290EF-7F86-43B5-8797-F5C11865852C}"/>
                </a:ext>
              </a:extLst>
            </p:cNvPr>
            <p:cNvSpPr/>
            <p:nvPr/>
          </p:nvSpPr>
          <p:spPr>
            <a:xfrm>
              <a:off x="11382596" y="3792492"/>
              <a:ext cx="504000" cy="504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Oval 30">
              <a:extLst>
                <a:ext uri="{FF2B5EF4-FFF2-40B4-BE49-F238E27FC236}">
                  <a16:creationId xmlns:a16="http://schemas.microsoft.com/office/drawing/2014/main" id="{770463C5-D507-40F5-B41E-46AD0C23F00D}"/>
                </a:ext>
              </a:extLst>
            </p:cNvPr>
            <p:cNvSpPr/>
            <p:nvPr/>
          </p:nvSpPr>
          <p:spPr>
            <a:xfrm>
              <a:off x="9022455" y="6071286"/>
              <a:ext cx="504000" cy="504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Oval 31">
              <a:extLst>
                <a:ext uri="{FF2B5EF4-FFF2-40B4-BE49-F238E27FC236}">
                  <a16:creationId xmlns:a16="http://schemas.microsoft.com/office/drawing/2014/main" id="{CB0BD2A9-B709-4EFD-A0F2-0CCFDBD2B1C6}"/>
                </a:ext>
              </a:extLst>
            </p:cNvPr>
            <p:cNvSpPr/>
            <p:nvPr/>
          </p:nvSpPr>
          <p:spPr>
            <a:xfrm>
              <a:off x="9809169" y="6071286"/>
              <a:ext cx="504000" cy="504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Oval 32">
              <a:extLst>
                <a:ext uri="{FF2B5EF4-FFF2-40B4-BE49-F238E27FC236}">
                  <a16:creationId xmlns:a16="http://schemas.microsoft.com/office/drawing/2014/main" id="{1548CD78-CA5B-40CF-AD48-9EE657E00743}"/>
                </a:ext>
              </a:extLst>
            </p:cNvPr>
            <p:cNvSpPr/>
            <p:nvPr/>
          </p:nvSpPr>
          <p:spPr>
            <a:xfrm>
              <a:off x="9809169" y="5311688"/>
              <a:ext cx="504000" cy="504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Oval 33">
              <a:extLst>
                <a:ext uri="{FF2B5EF4-FFF2-40B4-BE49-F238E27FC236}">
                  <a16:creationId xmlns:a16="http://schemas.microsoft.com/office/drawing/2014/main" id="{3BB85183-D729-4EE5-BE46-C48425B18607}"/>
                </a:ext>
              </a:extLst>
            </p:cNvPr>
            <p:cNvSpPr/>
            <p:nvPr/>
          </p:nvSpPr>
          <p:spPr>
            <a:xfrm>
              <a:off x="11382596" y="5311688"/>
              <a:ext cx="504000" cy="504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Oval 34">
              <a:extLst>
                <a:ext uri="{FF2B5EF4-FFF2-40B4-BE49-F238E27FC236}">
                  <a16:creationId xmlns:a16="http://schemas.microsoft.com/office/drawing/2014/main" id="{7E7F1E68-F47A-4515-8BA3-D7CF52249161}"/>
                </a:ext>
              </a:extLst>
            </p:cNvPr>
            <p:cNvSpPr/>
            <p:nvPr/>
          </p:nvSpPr>
          <p:spPr>
            <a:xfrm>
              <a:off x="10595883" y="6071286"/>
              <a:ext cx="504000" cy="504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Oval 35">
              <a:extLst>
                <a:ext uri="{FF2B5EF4-FFF2-40B4-BE49-F238E27FC236}">
                  <a16:creationId xmlns:a16="http://schemas.microsoft.com/office/drawing/2014/main" id="{94B91B8B-9C4B-4FB5-9FE4-A31A65B832DD}"/>
                </a:ext>
              </a:extLst>
            </p:cNvPr>
            <p:cNvSpPr/>
            <p:nvPr/>
          </p:nvSpPr>
          <p:spPr>
            <a:xfrm>
              <a:off x="9809169" y="4557579"/>
              <a:ext cx="504000" cy="504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Oval 36">
              <a:extLst>
                <a:ext uri="{FF2B5EF4-FFF2-40B4-BE49-F238E27FC236}">
                  <a16:creationId xmlns:a16="http://schemas.microsoft.com/office/drawing/2014/main" id="{84331C40-FE3B-4809-855F-F9EB405FF528}"/>
                </a:ext>
              </a:extLst>
            </p:cNvPr>
            <p:cNvSpPr/>
            <p:nvPr/>
          </p:nvSpPr>
          <p:spPr>
            <a:xfrm>
              <a:off x="10595883" y="3792492"/>
              <a:ext cx="504000" cy="504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Oval 37">
              <a:extLst>
                <a:ext uri="{FF2B5EF4-FFF2-40B4-BE49-F238E27FC236}">
                  <a16:creationId xmlns:a16="http://schemas.microsoft.com/office/drawing/2014/main" id="{4A647192-40ED-41CC-906D-4486A5707D7E}"/>
                </a:ext>
              </a:extLst>
            </p:cNvPr>
            <p:cNvSpPr/>
            <p:nvPr/>
          </p:nvSpPr>
          <p:spPr>
            <a:xfrm>
              <a:off x="10595883" y="4552090"/>
              <a:ext cx="504000" cy="504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Oval 38">
              <a:extLst>
                <a:ext uri="{FF2B5EF4-FFF2-40B4-BE49-F238E27FC236}">
                  <a16:creationId xmlns:a16="http://schemas.microsoft.com/office/drawing/2014/main" id="{3AD0AE9B-E31D-44BD-885F-B4D8AC89BC22}"/>
                </a:ext>
              </a:extLst>
            </p:cNvPr>
            <p:cNvSpPr/>
            <p:nvPr/>
          </p:nvSpPr>
          <p:spPr>
            <a:xfrm>
              <a:off x="10595883" y="5311688"/>
              <a:ext cx="504000" cy="504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Oval 39">
              <a:extLst>
                <a:ext uri="{FF2B5EF4-FFF2-40B4-BE49-F238E27FC236}">
                  <a16:creationId xmlns:a16="http://schemas.microsoft.com/office/drawing/2014/main" id="{887CC933-7AC7-4DE3-AF00-70F5A7485755}"/>
                </a:ext>
              </a:extLst>
            </p:cNvPr>
            <p:cNvSpPr/>
            <p:nvPr/>
          </p:nvSpPr>
          <p:spPr>
            <a:xfrm>
              <a:off x="11382596" y="3032894"/>
              <a:ext cx="504000" cy="504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Oval 40">
              <a:extLst>
                <a:ext uri="{FF2B5EF4-FFF2-40B4-BE49-F238E27FC236}">
                  <a16:creationId xmlns:a16="http://schemas.microsoft.com/office/drawing/2014/main" id="{72FE7341-C89B-4393-BB41-35979379FCC5}"/>
                </a:ext>
              </a:extLst>
            </p:cNvPr>
            <p:cNvSpPr/>
            <p:nvPr/>
          </p:nvSpPr>
          <p:spPr>
            <a:xfrm>
              <a:off x="9022455" y="5311688"/>
              <a:ext cx="504000" cy="504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2" name="TextBox 21">
            <a:extLst>
              <a:ext uri="{FF2B5EF4-FFF2-40B4-BE49-F238E27FC236}">
                <a16:creationId xmlns:a16="http://schemas.microsoft.com/office/drawing/2014/main" id="{40F326AB-8143-4BF7-A36F-B8C15409C223}"/>
              </a:ext>
            </a:extLst>
          </p:cNvPr>
          <p:cNvSpPr txBox="1"/>
          <p:nvPr/>
        </p:nvSpPr>
        <p:spPr>
          <a:xfrm>
            <a:off x="814962" y="501276"/>
            <a:ext cx="10903027" cy="523220"/>
          </a:xfrm>
          <a:prstGeom prst="rect">
            <a:avLst/>
          </a:prstGeom>
          <a:noFill/>
        </p:spPr>
        <p:txBody>
          <a:bodyPr wrap="square" rtlCol="0">
            <a:spAutoFit/>
          </a:bodyPr>
          <a:lstStyle/>
          <a:p>
            <a:r>
              <a:rPr lang="en-GB" sz="2800" b="1" dirty="0">
                <a:latin typeface="Georgia" panose="02040502050405020303" pitchFamily="18" charset="0"/>
                <a:ea typeface="Cambria" panose="02040503050406030204" pitchFamily="18" charset="0"/>
                <a:cs typeface="Segoe UI Semibold" panose="020B0702040204020203" pitchFamily="34" charset="0"/>
              </a:rPr>
              <a:t>Why ethnicity and the Criminal Justice System?</a:t>
            </a:r>
          </a:p>
        </p:txBody>
      </p:sp>
      <p:pic>
        <p:nvPicPr>
          <p:cNvPr id="9" name="Picture 8">
            <a:extLst>
              <a:ext uri="{FF2B5EF4-FFF2-40B4-BE49-F238E27FC236}">
                <a16:creationId xmlns:a16="http://schemas.microsoft.com/office/drawing/2014/main" id="{12DAE6D8-36BE-4FC3-BA72-C94EC2C3D9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59121" y="5868901"/>
            <a:ext cx="2476562" cy="629968"/>
          </a:xfrm>
          <a:prstGeom prst="rect">
            <a:avLst/>
          </a:prstGeom>
        </p:spPr>
      </p:pic>
      <p:pic>
        <p:nvPicPr>
          <p:cNvPr id="16" name="Picture 15" descr="Logo&#10;&#10;Description automatically generated">
            <a:extLst>
              <a:ext uri="{FF2B5EF4-FFF2-40B4-BE49-F238E27FC236}">
                <a16:creationId xmlns:a16="http://schemas.microsoft.com/office/drawing/2014/main" id="{B6182A99-4ED2-468A-9658-72B228A8C77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6976" y="5740627"/>
            <a:ext cx="2242145" cy="795600"/>
          </a:xfrm>
          <a:prstGeom prst="rect">
            <a:avLst/>
          </a:prstGeom>
        </p:spPr>
      </p:pic>
      <p:sp>
        <p:nvSpPr>
          <p:cNvPr id="10" name="TextBox 9">
            <a:extLst>
              <a:ext uri="{FF2B5EF4-FFF2-40B4-BE49-F238E27FC236}">
                <a16:creationId xmlns:a16="http://schemas.microsoft.com/office/drawing/2014/main" id="{93017767-6FEC-4A6C-B17B-5D962CE29113}"/>
              </a:ext>
            </a:extLst>
          </p:cNvPr>
          <p:cNvSpPr txBox="1"/>
          <p:nvPr/>
        </p:nvSpPr>
        <p:spPr>
          <a:xfrm>
            <a:off x="543519" y="1244780"/>
            <a:ext cx="10394539" cy="4616648"/>
          </a:xfrm>
          <a:prstGeom prst="rect">
            <a:avLst/>
          </a:prstGeom>
          <a:noFill/>
          <a:ln w="9525">
            <a:noFill/>
          </a:ln>
        </p:spPr>
        <p:txBody>
          <a:bodyPr wrap="square">
            <a:spAutoFit/>
          </a:bodyPr>
          <a:lstStyle/>
          <a:p>
            <a:pPr marL="285750" indent="-285750">
              <a:lnSpc>
                <a:spcPct val="90000"/>
              </a:lnSpc>
              <a:spcBef>
                <a:spcPts val="750"/>
              </a:spcBef>
              <a:buFont typeface="Arial" panose="020B0604020202020204" pitchFamily="34" charset="0"/>
              <a:buChar char="•"/>
            </a:pPr>
            <a:r>
              <a:rPr lang="en-GB" sz="2000" b="1" dirty="0">
                <a:latin typeface="Lato" panose="020F0502020204030203" pitchFamily="34" charset="0"/>
                <a:ea typeface="Lato" panose="020F0502020204030203" pitchFamily="34" charset="0"/>
                <a:cs typeface="Lato" panose="020F0502020204030203" pitchFamily="34" charset="0"/>
              </a:rPr>
              <a:t>Identify and address ethnic inequalities</a:t>
            </a:r>
            <a:r>
              <a:rPr lang="en-GB" sz="2000" dirty="0">
                <a:latin typeface="Lato" panose="020F0502020204030203" pitchFamily="34" charset="0"/>
                <a:ea typeface="Lato" panose="020F0502020204030203" pitchFamily="34" charset="0"/>
                <a:cs typeface="Lato" panose="020F0502020204030203" pitchFamily="34" charset="0"/>
              </a:rPr>
              <a:t>:</a:t>
            </a:r>
          </a:p>
          <a:p>
            <a:pPr marL="742950" lvl="1" indent="-285750">
              <a:lnSpc>
                <a:spcPct val="90000"/>
              </a:lnSpc>
              <a:spcBef>
                <a:spcPts val="750"/>
              </a:spcBef>
              <a:buFont typeface="Arial" panose="020B0604020202020204" pitchFamily="34" charset="0"/>
              <a:buChar char="•"/>
            </a:pPr>
            <a:r>
              <a:rPr lang="en-GB" sz="2000" i="1" dirty="0">
                <a:latin typeface="Lato" panose="020F0502020204030203" pitchFamily="34" charset="0"/>
                <a:ea typeface="Lato" panose="020F0502020204030203" pitchFamily="34" charset="0"/>
                <a:cs typeface="Lato" panose="020F0502020204030203" pitchFamily="34" charset="0"/>
              </a:rPr>
              <a:t>Ethnic minority people make up 27% of prisoners compared to 13% of population     (Sturge, 2023). Black individuals more than four times as likely to be stopped and searched, 2.2 times as likely to be </a:t>
            </a:r>
            <a:r>
              <a:rPr lang="en-GB" sz="2000" i="1" dirty="0" err="1">
                <a:latin typeface="Lato" panose="020F0502020204030203" pitchFamily="34" charset="0"/>
                <a:ea typeface="Lato" panose="020F0502020204030203" pitchFamily="34" charset="0"/>
                <a:cs typeface="Lato" panose="020F0502020204030203" pitchFamily="34" charset="0"/>
              </a:rPr>
              <a:t>arrestedand</a:t>
            </a:r>
            <a:r>
              <a:rPr lang="en-GB" sz="2000" i="1" dirty="0">
                <a:latin typeface="Lato" panose="020F0502020204030203" pitchFamily="34" charset="0"/>
                <a:ea typeface="Lato" panose="020F0502020204030203" pitchFamily="34" charset="0"/>
                <a:cs typeface="Lato" panose="020F0502020204030203" pitchFamily="34" charset="0"/>
              </a:rPr>
              <a:t> receive 23% longer custodial sentences than white individuals (HM Government, 2024a; 2024b; MoJ, 2024).</a:t>
            </a:r>
            <a:endParaRPr lang="en-GB" sz="2000" dirty="0">
              <a:latin typeface="Lato" panose="020F0502020204030203" pitchFamily="34" charset="0"/>
              <a:ea typeface="Lato" panose="020F0502020204030203" pitchFamily="34" charset="0"/>
              <a:cs typeface="Lato" panose="020F0502020204030203" pitchFamily="34" charset="0"/>
            </a:endParaRPr>
          </a:p>
          <a:p>
            <a:pPr marL="285750" indent="-285750">
              <a:lnSpc>
                <a:spcPct val="90000"/>
              </a:lnSpc>
              <a:spcBef>
                <a:spcPts val="750"/>
              </a:spcBef>
              <a:buFont typeface="Arial" panose="020B0604020202020204" pitchFamily="34" charset="0"/>
              <a:buChar char="•"/>
            </a:pPr>
            <a:r>
              <a:rPr lang="en-GB" sz="2000" b="1" dirty="0">
                <a:latin typeface="Lato" panose="020F0502020204030203" pitchFamily="34" charset="0"/>
                <a:ea typeface="Lato" panose="020F0502020204030203" pitchFamily="34" charset="0"/>
                <a:cs typeface="Lato" panose="020F0502020204030203" pitchFamily="34" charset="0"/>
              </a:rPr>
              <a:t>Build public trust and accountability</a:t>
            </a:r>
            <a:r>
              <a:rPr lang="en-GB" sz="2000" dirty="0">
                <a:latin typeface="Lato" panose="020F0502020204030203" pitchFamily="34" charset="0"/>
                <a:ea typeface="Lato" panose="020F0502020204030203" pitchFamily="34" charset="0"/>
                <a:cs typeface="Lato" panose="020F0502020204030203" pitchFamily="34" charset="0"/>
              </a:rPr>
              <a:t>: </a:t>
            </a:r>
          </a:p>
          <a:p>
            <a:pPr marL="742950" lvl="1" indent="-285750">
              <a:lnSpc>
                <a:spcPct val="90000"/>
              </a:lnSpc>
              <a:spcBef>
                <a:spcPts val="750"/>
              </a:spcBef>
              <a:buFont typeface="Arial" panose="020B0604020202020204" pitchFamily="34" charset="0"/>
              <a:buChar char="•"/>
            </a:pPr>
            <a:r>
              <a:rPr lang="en-GB" sz="2000" i="1" dirty="0">
                <a:latin typeface="Lato" panose="020F0502020204030203" pitchFamily="34" charset="0"/>
                <a:ea typeface="Lato" panose="020F0502020204030203" pitchFamily="34" charset="0"/>
                <a:cs typeface="Lato" panose="020F0502020204030203" pitchFamily="34" charset="0"/>
              </a:rPr>
              <a:t>Only 49% of black Caribbean and white and black Caribbean people express confidence in the police, compared to 68% of population (HM Government, 2024c). Met police found to be institutionally racist (Casey, 2023).</a:t>
            </a:r>
          </a:p>
          <a:p>
            <a:pPr marL="285750" indent="-285750">
              <a:lnSpc>
                <a:spcPct val="90000"/>
              </a:lnSpc>
              <a:spcBef>
                <a:spcPts val="750"/>
              </a:spcBef>
              <a:buFont typeface="Arial" panose="020B0604020202020204" pitchFamily="34" charset="0"/>
              <a:buChar char="•"/>
            </a:pPr>
            <a:r>
              <a:rPr lang="en-GB" sz="2000" b="1" dirty="0">
                <a:latin typeface="Lato" panose="020F0502020204030203" pitchFamily="34" charset="0"/>
                <a:ea typeface="Lato" panose="020F0502020204030203" pitchFamily="34" charset="0"/>
                <a:cs typeface="Lato" panose="020F0502020204030203" pitchFamily="34" charset="0"/>
              </a:rPr>
              <a:t>Inform fair and effective policy-making</a:t>
            </a:r>
            <a:r>
              <a:rPr lang="en-GB" sz="2000" dirty="0">
                <a:latin typeface="Lato" panose="020F0502020204030203" pitchFamily="34" charset="0"/>
                <a:ea typeface="Lato" panose="020F0502020204030203" pitchFamily="34" charset="0"/>
                <a:cs typeface="Lato" panose="020F0502020204030203" pitchFamily="34" charset="0"/>
              </a:rPr>
              <a:t>: </a:t>
            </a:r>
          </a:p>
          <a:p>
            <a:pPr marL="742950" lvl="1" indent="-285750">
              <a:lnSpc>
                <a:spcPct val="90000"/>
              </a:lnSpc>
              <a:spcBef>
                <a:spcPts val="750"/>
              </a:spcBef>
              <a:buFont typeface="Arial" panose="020B0604020202020204" pitchFamily="34" charset="0"/>
              <a:buChar char="•"/>
            </a:pPr>
            <a:r>
              <a:rPr lang="en-GB" sz="2000" i="1" dirty="0">
                <a:latin typeface="Lato" panose="020F0502020204030203" pitchFamily="34" charset="0"/>
                <a:ea typeface="Lato" panose="020F0502020204030203" pitchFamily="34" charset="0"/>
                <a:cs typeface="Lato" panose="020F0502020204030203" pitchFamily="34" charset="0"/>
              </a:rPr>
              <a:t>‘Explain or reform’: evidence-based explanations for ethnic disparities underpinned by improvements in CJS data(Lammy, 2017).</a:t>
            </a:r>
          </a:p>
          <a:p>
            <a:pPr marL="285750" indent="-285750">
              <a:lnSpc>
                <a:spcPct val="90000"/>
              </a:lnSpc>
              <a:spcBef>
                <a:spcPts val="750"/>
              </a:spcBef>
              <a:buFont typeface="Arial" panose="020B0604020202020204" pitchFamily="34" charset="0"/>
              <a:buChar char="•"/>
            </a:pPr>
            <a:endParaRPr lang="en-GB" sz="2000" i="1" u="none" strike="noStrike" baseline="0" dirty="0">
              <a:solidFill>
                <a:srgbClr val="000000"/>
              </a:solidFill>
              <a:latin typeface="Lato" panose="020F0502020204030203" pitchFamily="34" charset="0"/>
              <a:ea typeface="Lato" panose="020F0502020204030203" pitchFamily="34" charset="0"/>
              <a:cs typeface="Lato" panose="020F0502020204030203" pitchFamily="34" charset="0"/>
            </a:endParaRPr>
          </a:p>
          <a:p>
            <a:endParaRPr lang="en-GB" sz="2000" b="1" dirty="0">
              <a:latin typeface="Lato" panose="020F0502020204030203" pitchFamily="34" charset="0"/>
              <a:ea typeface="Lato" panose="020F0502020204030203" pitchFamily="34" charset="0"/>
              <a:cs typeface="Lato" panose="020F0502020204030203" pitchFamily="34" charset="0"/>
            </a:endParaRPr>
          </a:p>
        </p:txBody>
      </p:sp>
      <p:pic>
        <p:nvPicPr>
          <p:cNvPr id="2" name="Picture 1">
            <a:extLst>
              <a:ext uri="{FF2B5EF4-FFF2-40B4-BE49-F238E27FC236}">
                <a16:creationId xmlns:a16="http://schemas.microsoft.com/office/drawing/2014/main" id="{E0CFB9A4-035E-09BD-26CC-7C15C1611F37}"/>
              </a:ext>
            </a:extLst>
          </p:cNvPr>
          <p:cNvPicPr>
            <a:picLocks noChangeAspect="1"/>
          </p:cNvPicPr>
          <p:nvPr/>
        </p:nvPicPr>
        <p:blipFill rotWithShape="1">
          <a:blip r:embed="rId5"/>
          <a:srcRect l="17406" t="12312" r="64687" b="80437"/>
          <a:stretch/>
        </p:blipFill>
        <p:spPr>
          <a:xfrm>
            <a:off x="5151651" y="5868901"/>
            <a:ext cx="1964987" cy="515566"/>
          </a:xfrm>
          <a:prstGeom prst="rect">
            <a:avLst/>
          </a:prstGeom>
        </p:spPr>
      </p:pic>
    </p:spTree>
    <p:extLst>
      <p:ext uri="{BB962C8B-B14F-4D97-AF65-F5344CB8AC3E}">
        <p14:creationId xmlns:p14="http://schemas.microsoft.com/office/powerpoint/2010/main" val="16752564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F233E4-B6AE-748A-1D7F-7467114479B9}"/>
              </a:ext>
            </a:extLst>
          </p:cNvPr>
          <p:cNvSpPr>
            <a:spLocks noGrp="1"/>
          </p:cNvSpPr>
          <p:nvPr>
            <p:ph type="title"/>
          </p:nvPr>
        </p:nvSpPr>
        <p:spPr/>
        <p:txBody>
          <a:bodyPr/>
          <a:lstStyle/>
          <a:p>
            <a:endParaRPr lang="en-GB" dirty="0"/>
          </a:p>
        </p:txBody>
      </p:sp>
      <p:sp>
        <p:nvSpPr>
          <p:cNvPr id="3" name="Content Placeholder 2">
            <a:extLst>
              <a:ext uri="{FF2B5EF4-FFF2-40B4-BE49-F238E27FC236}">
                <a16:creationId xmlns:a16="http://schemas.microsoft.com/office/drawing/2014/main" id="{F9297DEA-B8A8-8121-49D6-45BF5E970C27}"/>
              </a:ext>
            </a:extLst>
          </p:cNvPr>
          <p:cNvSpPr>
            <a:spLocks noGrp="1"/>
          </p:cNvSpPr>
          <p:nvPr>
            <p:ph idx="1"/>
          </p:nvPr>
        </p:nvSpPr>
        <p:spPr>
          <a:xfrm>
            <a:off x="838200" y="2506662"/>
            <a:ext cx="10515600" cy="4351338"/>
          </a:xfrm>
        </p:spPr>
        <p:txBody>
          <a:bodyPr/>
          <a:lstStyle/>
          <a:p>
            <a:pPr marL="0" indent="0">
              <a:buNone/>
            </a:pPr>
            <a:r>
              <a:rPr lang="en-GB" sz="3600" b="1" dirty="0">
                <a:latin typeface="Georgia" panose="02040502050405020303" pitchFamily="18" charset="0"/>
                <a:ea typeface="Cambria" panose="02040503050406030204" pitchFamily="18" charset="0"/>
                <a:cs typeface="Segoe UI Semibold" panose="020B0702040204020203" pitchFamily="34" charset="0"/>
              </a:rPr>
              <a:t>The Data First criminal justice datasets</a:t>
            </a:r>
          </a:p>
          <a:p>
            <a:endParaRPr lang="en-GB" dirty="0"/>
          </a:p>
        </p:txBody>
      </p:sp>
    </p:spTree>
    <p:extLst>
      <p:ext uri="{BB962C8B-B14F-4D97-AF65-F5344CB8AC3E}">
        <p14:creationId xmlns:p14="http://schemas.microsoft.com/office/powerpoint/2010/main" val="19430232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5">
            <a:extLst>
              <a:ext uri="{FF2B5EF4-FFF2-40B4-BE49-F238E27FC236}">
                <a16:creationId xmlns:a16="http://schemas.microsoft.com/office/drawing/2014/main" id="{878B536C-E340-4F6A-9A93-2A1430E0FF03}"/>
              </a:ext>
            </a:extLst>
          </p:cNvPr>
          <p:cNvGrpSpPr/>
          <p:nvPr/>
        </p:nvGrpSpPr>
        <p:grpSpPr>
          <a:xfrm>
            <a:off x="8235741" y="3032894"/>
            <a:ext cx="3650856" cy="3542392"/>
            <a:chOff x="8235741" y="3032894"/>
            <a:chExt cx="3650856" cy="3542392"/>
          </a:xfrm>
          <a:solidFill>
            <a:schemeClr val="bg1">
              <a:lumMod val="95000"/>
            </a:schemeClr>
          </a:solidFill>
        </p:grpSpPr>
        <p:sp>
          <p:nvSpPr>
            <p:cNvPr id="27" name="Oval 26">
              <a:extLst>
                <a:ext uri="{FF2B5EF4-FFF2-40B4-BE49-F238E27FC236}">
                  <a16:creationId xmlns:a16="http://schemas.microsoft.com/office/drawing/2014/main" id="{1936E453-3838-4CF5-93B0-5F3987E19E92}"/>
                </a:ext>
              </a:extLst>
            </p:cNvPr>
            <p:cNvSpPr/>
            <p:nvPr/>
          </p:nvSpPr>
          <p:spPr>
            <a:xfrm>
              <a:off x="11382597" y="6071286"/>
              <a:ext cx="504000" cy="504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Oval 27">
              <a:extLst>
                <a:ext uri="{FF2B5EF4-FFF2-40B4-BE49-F238E27FC236}">
                  <a16:creationId xmlns:a16="http://schemas.microsoft.com/office/drawing/2014/main" id="{4D53E65F-43D3-4376-8110-95BC9C120043}"/>
                </a:ext>
              </a:extLst>
            </p:cNvPr>
            <p:cNvSpPr/>
            <p:nvPr/>
          </p:nvSpPr>
          <p:spPr>
            <a:xfrm>
              <a:off x="11382596" y="4552090"/>
              <a:ext cx="504000" cy="504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Oval 28">
              <a:extLst>
                <a:ext uri="{FF2B5EF4-FFF2-40B4-BE49-F238E27FC236}">
                  <a16:creationId xmlns:a16="http://schemas.microsoft.com/office/drawing/2014/main" id="{F91A734B-6B54-47B7-81A6-008713EFCB4E}"/>
                </a:ext>
              </a:extLst>
            </p:cNvPr>
            <p:cNvSpPr>
              <a:spLocks/>
            </p:cNvSpPr>
            <p:nvPr/>
          </p:nvSpPr>
          <p:spPr>
            <a:xfrm>
              <a:off x="8235741" y="6071286"/>
              <a:ext cx="504000" cy="504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Oval 29">
              <a:extLst>
                <a:ext uri="{FF2B5EF4-FFF2-40B4-BE49-F238E27FC236}">
                  <a16:creationId xmlns:a16="http://schemas.microsoft.com/office/drawing/2014/main" id="{748290EF-7F86-43B5-8797-F5C11865852C}"/>
                </a:ext>
              </a:extLst>
            </p:cNvPr>
            <p:cNvSpPr/>
            <p:nvPr/>
          </p:nvSpPr>
          <p:spPr>
            <a:xfrm>
              <a:off x="11382596" y="3792492"/>
              <a:ext cx="504000" cy="504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Oval 30">
              <a:extLst>
                <a:ext uri="{FF2B5EF4-FFF2-40B4-BE49-F238E27FC236}">
                  <a16:creationId xmlns:a16="http://schemas.microsoft.com/office/drawing/2014/main" id="{770463C5-D507-40F5-B41E-46AD0C23F00D}"/>
                </a:ext>
              </a:extLst>
            </p:cNvPr>
            <p:cNvSpPr/>
            <p:nvPr/>
          </p:nvSpPr>
          <p:spPr>
            <a:xfrm>
              <a:off x="9022455" y="6071286"/>
              <a:ext cx="504000" cy="504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Oval 31">
              <a:extLst>
                <a:ext uri="{FF2B5EF4-FFF2-40B4-BE49-F238E27FC236}">
                  <a16:creationId xmlns:a16="http://schemas.microsoft.com/office/drawing/2014/main" id="{CB0BD2A9-B709-4EFD-A0F2-0CCFDBD2B1C6}"/>
                </a:ext>
              </a:extLst>
            </p:cNvPr>
            <p:cNvSpPr/>
            <p:nvPr/>
          </p:nvSpPr>
          <p:spPr>
            <a:xfrm>
              <a:off x="9809169" y="6071286"/>
              <a:ext cx="504000" cy="504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Oval 32">
              <a:extLst>
                <a:ext uri="{FF2B5EF4-FFF2-40B4-BE49-F238E27FC236}">
                  <a16:creationId xmlns:a16="http://schemas.microsoft.com/office/drawing/2014/main" id="{1548CD78-CA5B-40CF-AD48-9EE657E00743}"/>
                </a:ext>
              </a:extLst>
            </p:cNvPr>
            <p:cNvSpPr/>
            <p:nvPr/>
          </p:nvSpPr>
          <p:spPr>
            <a:xfrm>
              <a:off x="9809169" y="5311688"/>
              <a:ext cx="504000" cy="504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Oval 33">
              <a:extLst>
                <a:ext uri="{FF2B5EF4-FFF2-40B4-BE49-F238E27FC236}">
                  <a16:creationId xmlns:a16="http://schemas.microsoft.com/office/drawing/2014/main" id="{3BB85183-D729-4EE5-BE46-C48425B18607}"/>
                </a:ext>
              </a:extLst>
            </p:cNvPr>
            <p:cNvSpPr/>
            <p:nvPr/>
          </p:nvSpPr>
          <p:spPr>
            <a:xfrm>
              <a:off x="11382596" y="5311688"/>
              <a:ext cx="504000" cy="504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Oval 34">
              <a:extLst>
                <a:ext uri="{FF2B5EF4-FFF2-40B4-BE49-F238E27FC236}">
                  <a16:creationId xmlns:a16="http://schemas.microsoft.com/office/drawing/2014/main" id="{7E7F1E68-F47A-4515-8BA3-D7CF52249161}"/>
                </a:ext>
              </a:extLst>
            </p:cNvPr>
            <p:cNvSpPr/>
            <p:nvPr/>
          </p:nvSpPr>
          <p:spPr>
            <a:xfrm>
              <a:off x="10595883" y="6071286"/>
              <a:ext cx="504000" cy="504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Oval 35">
              <a:extLst>
                <a:ext uri="{FF2B5EF4-FFF2-40B4-BE49-F238E27FC236}">
                  <a16:creationId xmlns:a16="http://schemas.microsoft.com/office/drawing/2014/main" id="{94B91B8B-9C4B-4FB5-9FE4-A31A65B832DD}"/>
                </a:ext>
              </a:extLst>
            </p:cNvPr>
            <p:cNvSpPr/>
            <p:nvPr/>
          </p:nvSpPr>
          <p:spPr>
            <a:xfrm>
              <a:off x="9809169" y="4557579"/>
              <a:ext cx="504000" cy="504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Oval 36">
              <a:extLst>
                <a:ext uri="{FF2B5EF4-FFF2-40B4-BE49-F238E27FC236}">
                  <a16:creationId xmlns:a16="http://schemas.microsoft.com/office/drawing/2014/main" id="{84331C40-FE3B-4809-855F-F9EB405FF528}"/>
                </a:ext>
              </a:extLst>
            </p:cNvPr>
            <p:cNvSpPr/>
            <p:nvPr/>
          </p:nvSpPr>
          <p:spPr>
            <a:xfrm>
              <a:off x="10595883" y="3792492"/>
              <a:ext cx="504000" cy="504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Oval 37">
              <a:extLst>
                <a:ext uri="{FF2B5EF4-FFF2-40B4-BE49-F238E27FC236}">
                  <a16:creationId xmlns:a16="http://schemas.microsoft.com/office/drawing/2014/main" id="{4A647192-40ED-41CC-906D-4486A5707D7E}"/>
                </a:ext>
              </a:extLst>
            </p:cNvPr>
            <p:cNvSpPr/>
            <p:nvPr/>
          </p:nvSpPr>
          <p:spPr>
            <a:xfrm>
              <a:off x="10595883" y="4552090"/>
              <a:ext cx="504000" cy="504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Oval 38">
              <a:extLst>
                <a:ext uri="{FF2B5EF4-FFF2-40B4-BE49-F238E27FC236}">
                  <a16:creationId xmlns:a16="http://schemas.microsoft.com/office/drawing/2014/main" id="{3AD0AE9B-E31D-44BD-885F-B4D8AC89BC22}"/>
                </a:ext>
              </a:extLst>
            </p:cNvPr>
            <p:cNvSpPr/>
            <p:nvPr/>
          </p:nvSpPr>
          <p:spPr>
            <a:xfrm>
              <a:off x="10595883" y="5311688"/>
              <a:ext cx="504000" cy="504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Oval 39">
              <a:extLst>
                <a:ext uri="{FF2B5EF4-FFF2-40B4-BE49-F238E27FC236}">
                  <a16:creationId xmlns:a16="http://schemas.microsoft.com/office/drawing/2014/main" id="{887CC933-7AC7-4DE3-AF00-70F5A7485755}"/>
                </a:ext>
              </a:extLst>
            </p:cNvPr>
            <p:cNvSpPr/>
            <p:nvPr/>
          </p:nvSpPr>
          <p:spPr>
            <a:xfrm>
              <a:off x="11382596" y="3032894"/>
              <a:ext cx="504000" cy="504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Oval 40">
              <a:extLst>
                <a:ext uri="{FF2B5EF4-FFF2-40B4-BE49-F238E27FC236}">
                  <a16:creationId xmlns:a16="http://schemas.microsoft.com/office/drawing/2014/main" id="{72FE7341-C89B-4393-BB41-35979379FCC5}"/>
                </a:ext>
              </a:extLst>
            </p:cNvPr>
            <p:cNvSpPr/>
            <p:nvPr/>
          </p:nvSpPr>
          <p:spPr>
            <a:xfrm>
              <a:off x="9022455" y="5311688"/>
              <a:ext cx="504000" cy="504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2" name="TextBox 21">
            <a:extLst>
              <a:ext uri="{FF2B5EF4-FFF2-40B4-BE49-F238E27FC236}">
                <a16:creationId xmlns:a16="http://schemas.microsoft.com/office/drawing/2014/main" id="{40F326AB-8143-4BF7-A36F-B8C15409C223}"/>
              </a:ext>
            </a:extLst>
          </p:cNvPr>
          <p:cNvSpPr txBox="1"/>
          <p:nvPr/>
        </p:nvSpPr>
        <p:spPr>
          <a:xfrm>
            <a:off x="649592" y="622617"/>
            <a:ext cx="10903027" cy="523220"/>
          </a:xfrm>
          <a:prstGeom prst="rect">
            <a:avLst/>
          </a:prstGeom>
          <a:noFill/>
        </p:spPr>
        <p:txBody>
          <a:bodyPr wrap="square" rtlCol="0">
            <a:spAutoFit/>
          </a:bodyPr>
          <a:lstStyle/>
          <a:p>
            <a:r>
              <a:rPr lang="en-GB" sz="2800" b="1" dirty="0">
                <a:latin typeface="Georgia" panose="02040502050405020303" pitchFamily="18" charset="0"/>
                <a:ea typeface="Cambria" panose="02040503050406030204" pitchFamily="18" charset="0"/>
                <a:cs typeface="Segoe UI Semibold" panose="020B0702040204020203" pitchFamily="34" charset="0"/>
              </a:rPr>
              <a:t>Data First Datasets</a:t>
            </a:r>
          </a:p>
        </p:txBody>
      </p:sp>
      <p:pic>
        <p:nvPicPr>
          <p:cNvPr id="9" name="Picture 8">
            <a:extLst>
              <a:ext uri="{FF2B5EF4-FFF2-40B4-BE49-F238E27FC236}">
                <a16:creationId xmlns:a16="http://schemas.microsoft.com/office/drawing/2014/main" id="{12DAE6D8-36BE-4FC3-BA72-C94EC2C3D9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59121" y="5868901"/>
            <a:ext cx="2476562" cy="629968"/>
          </a:xfrm>
          <a:prstGeom prst="rect">
            <a:avLst/>
          </a:prstGeom>
        </p:spPr>
      </p:pic>
      <p:pic>
        <p:nvPicPr>
          <p:cNvPr id="16" name="Picture 15" descr="Logo&#10;&#10;Description automatically generated">
            <a:extLst>
              <a:ext uri="{FF2B5EF4-FFF2-40B4-BE49-F238E27FC236}">
                <a16:creationId xmlns:a16="http://schemas.microsoft.com/office/drawing/2014/main" id="{B6182A99-4ED2-468A-9658-72B228A8C77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6976" y="5740627"/>
            <a:ext cx="2242145" cy="795600"/>
          </a:xfrm>
          <a:prstGeom prst="rect">
            <a:avLst/>
          </a:prstGeom>
        </p:spPr>
      </p:pic>
      <p:pic>
        <p:nvPicPr>
          <p:cNvPr id="2" name="Picture 1">
            <a:extLst>
              <a:ext uri="{FF2B5EF4-FFF2-40B4-BE49-F238E27FC236}">
                <a16:creationId xmlns:a16="http://schemas.microsoft.com/office/drawing/2014/main" id="{E0CFB9A4-035E-09BD-26CC-7C15C1611F37}"/>
              </a:ext>
            </a:extLst>
          </p:cNvPr>
          <p:cNvPicPr>
            <a:picLocks noChangeAspect="1"/>
          </p:cNvPicPr>
          <p:nvPr/>
        </p:nvPicPr>
        <p:blipFill rotWithShape="1">
          <a:blip r:embed="rId5"/>
          <a:srcRect l="17406" t="12312" r="64687" b="80437"/>
          <a:stretch/>
        </p:blipFill>
        <p:spPr>
          <a:xfrm>
            <a:off x="5151651" y="5868901"/>
            <a:ext cx="1964987" cy="515566"/>
          </a:xfrm>
          <a:prstGeom prst="rect">
            <a:avLst/>
          </a:prstGeom>
        </p:spPr>
      </p:pic>
      <p:pic>
        <p:nvPicPr>
          <p:cNvPr id="6" name="Picture 5">
            <a:extLst>
              <a:ext uri="{FF2B5EF4-FFF2-40B4-BE49-F238E27FC236}">
                <a16:creationId xmlns:a16="http://schemas.microsoft.com/office/drawing/2014/main" id="{BCB8B127-660F-E4FF-C16D-B6DE815C6143}"/>
              </a:ext>
            </a:extLst>
          </p:cNvPr>
          <p:cNvPicPr>
            <a:picLocks noChangeAspect="1"/>
          </p:cNvPicPr>
          <p:nvPr/>
        </p:nvPicPr>
        <p:blipFill>
          <a:blip r:embed="rId6"/>
          <a:srcRect t="20463" b="14423"/>
          <a:stretch/>
        </p:blipFill>
        <p:spPr>
          <a:xfrm>
            <a:off x="268440" y="1304085"/>
            <a:ext cx="10972800" cy="4465617"/>
          </a:xfrm>
          <a:prstGeom prst="rect">
            <a:avLst/>
          </a:prstGeom>
        </p:spPr>
      </p:pic>
    </p:spTree>
    <p:extLst>
      <p:ext uri="{BB962C8B-B14F-4D97-AF65-F5344CB8AC3E}">
        <p14:creationId xmlns:p14="http://schemas.microsoft.com/office/powerpoint/2010/main" val="22965122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2711" y="464445"/>
            <a:ext cx="11128648" cy="775844"/>
          </a:xfrm>
        </p:spPr>
        <p:txBody>
          <a:bodyPr>
            <a:noAutofit/>
          </a:bodyPr>
          <a:lstStyle/>
          <a:p>
            <a:pPr algn="ctr"/>
            <a:r>
              <a:rPr lang="en-GB" sz="2800" b="1" dirty="0">
                <a:latin typeface="Georgia" panose="02040502050405020303" pitchFamily="18" charset="0"/>
              </a:rPr>
              <a:t>Data First criminal courts overview</a:t>
            </a:r>
          </a:p>
        </p:txBody>
      </p:sp>
      <p:pic>
        <p:nvPicPr>
          <p:cNvPr id="3" name="Picture 2">
            <a:extLst>
              <a:ext uri="{FF2B5EF4-FFF2-40B4-BE49-F238E27FC236}">
                <a16:creationId xmlns:a16="http://schemas.microsoft.com/office/drawing/2014/main" id="{3618A8CA-3FDB-DB61-F2EC-BC3F66A7B9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59121" y="5868901"/>
            <a:ext cx="2476562" cy="629968"/>
          </a:xfrm>
          <a:prstGeom prst="rect">
            <a:avLst/>
          </a:prstGeom>
        </p:spPr>
      </p:pic>
      <p:pic>
        <p:nvPicPr>
          <p:cNvPr id="4" name="Picture 3" descr="Logo&#10;&#10;Description automatically generated">
            <a:extLst>
              <a:ext uri="{FF2B5EF4-FFF2-40B4-BE49-F238E27FC236}">
                <a16:creationId xmlns:a16="http://schemas.microsoft.com/office/drawing/2014/main" id="{9A4AB959-23D6-5790-06A3-81BA16FB7CA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6976" y="5740627"/>
            <a:ext cx="2242145" cy="795600"/>
          </a:xfrm>
          <a:prstGeom prst="rect">
            <a:avLst/>
          </a:prstGeom>
        </p:spPr>
      </p:pic>
      <p:pic>
        <p:nvPicPr>
          <p:cNvPr id="12" name="Picture 11">
            <a:extLst>
              <a:ext uri="{FF2B5EF4-FFF2-40B4-BE49-F238E27FC236}">
                <a16:creationId xmlns:a16="http://schemas.microsoft.com/office/drawing/2014/main" id="{C0631AAF-41DA-973D-C420-AED6707E076F}"/>
              </a:ext>
            </a:extLst>
          </p:cNvPr>
          <p:cNvPicPr>
            <a:picLocks noChangeAspect="1"/>
          </p:cNvPicPr>
          <p:nvPr/>
        </p:nvPicPr>
        <p:blipFill rotWithShape="1">
          <a:blip r:embed="rId5"/>
          <a:srcRect l="17406" t="12312" r="64687" b="80437"/>
          <a:stretch/>
        </p:blipFill>
        <p:spPr>
          <a:xfrm>
            <a:off x="5151651" y="5868901"/>
            <a:ext cx="1964987" cy="515566"/>
          </a:xfrm>
          <a:prstGeom prst="rect">
            <a:avLst/>
          </a:prstGeom>
        </p:spPr>
      </p:pic>
      <p:pic>
        <p:nvPicPr>
          <p:cNvPr id="6" name="Picture 5">
            <a:extLst>
              <a:ext uri="{FF2B5EF4-FFF2-40B4-BE49-F238E27FC236}">
                <a16:creationId xmlns:a16="http://schemas.microsoft.com/office/drawing/2014/main" id="{80047806-2BA7-1CE5-6A51-A6CBBF581AEA}"/>
              </a:ext>
            </a:extLst>
          </p:cNvPr>
          <p:cNvPicPr>
            <a:picLocks noChangeAspect="1"/>
          </p:cNvPicPr>
          <p:nvPr/>
        </p:nvPicPr>
        <p:blipFill>
          <a:blip r:embed="rId6"/>
          <a:stretch>
            <a:fillRect/>
          </a:stretch>
        </p:blipFill>
        <p:spPr>
          <a:xfrm>
            <a:off x="637670" y="1387174"/>
            <a:ext cx="9723963" cy="4444369"/>
          </a:xfrm>
          <a:prstGeom prst="rect">
            <a:avLst/>
          </a:prstGeom>
        </p:spPr>
      </p:pic>
      <p:sp>
        <p:nvSpPr>
          <p:cNvPr id="7" name="TextBox 6">
            <a:extLst>
              <a:ext uri="{FF2B5EF4-FFF2-40B4-BE49-F238E27FC236}">
                <a16:creationId xmlns:a16="http://schemas.microsoft.com/office/drawing/2014/main" id="{66356D69-EB95-ACCE-3651-2C7D163EDDBB}"/>
              </a:ext>
            </a:extLst>
          </p:cNvPr>
          <p:cNvSpPr txBox="1"/>
          <p:nvPr/>
        </p:nvSpPr>
        <p:spPr>
          <a:xfrm>
            <a:off x="916914" y="5297837"/>
            <a:ext cx="11834990" cy="800219"/>
          </a:xfrm>
          <a:prstGeom prst="rect">
            <a:avLst/>
          </a:prstGeom>
          <a:noFill/>
        </p:spPr>
        <p:txBody>
          <a:bodyPr wrap="square" rtlCol="0">
            <a:spAutoFit/>
          </a:bodyPr>
          <a:lstStyle/>
          <a:p>
            <a:pPr lvl="0">
              <a:defRPr/>
            </a:pPr>
            <a:r>
              <a:rPr lang="en-GB" sz="1400" dirty="0">
                <a:solidFill>
                  <a:prstClr val="black"/>
                </a:solidFill>
                <a:ea typeface="Lato" panose="020F0502020204030203" pitchFamily="34" charset="0"/>
                <a:cs typeface="Lato" panose="020F0502020204030203" pitchFamily="34" charset="0"/>
              </a:rPr>
              <a:t>Source: LIBRA,  Period: </a:t>
            </a:r>
            <a:r>
              <a:rPr lang="en-GB" sz="1400" dirty="0">
                <a:ea typeface="Lato" panose="020F0502020204030203" pitchFamily="34" charset="0"/>
                <a:cs typeface="Lato" panose="020F0502020204030203" pitchFamily="34" charset="0"/>
              </a:rPr>
              <a:t>2011 to 31/3/2023         </a:t>
            </a:r>
            <a:r>
              <a:rPr lang="en-GB" sz="1400" dirty="0">
                <a:solidFill>
                  <a:prstClr val="black"/>
                </a:solidFill>
                <a:ea typeface="Lato" panose="020F0502020204030203" pitchFamily="34" charset="0"/>
                <a:cs typeface="Lato" panose="020F0502020204030203" pitchFamily="34" charset="0"/>
              </a:rPr>
              <a:t>Source: </a:t>
            </a:r>
            <a:r>
              <a:rPr lang="en-GB" sz="1400" dirty="0" err="1">
                <a:solidFill>
                  <a:prstClr val="black"/>
                </a:solidFill>
                <a:ea typeface="Lato" panose="020F0502020204030203" pitchFamily="34" charset="0"/>
                <a:cs typeface="Lato" panose="020F0502020204030203" pitchFamily="34" charset="0"/>
              </a:rPr>
              <a:t>Xhibit</a:t>
            </a:r>
            <a:r>
              <a:rPr lang="en-GB" sz="1400" dirty="0">
                <a:solidFill>
                  <a:prstClr val="black"/>
                </a:solidFill>
                <a:ea typeface="Lato" panose="020F0502020204030203" pitchFamily="34" charset="0"/>
                <a:cs typeface="Lato" panose="020F0502020204030203" pitchFamily="34" charset="0"/>
              </a:rPr>
              <a:t>,  Period: </a:t>
            </a:r>
            <a:r>
              <a:rPr lang="en-GB" sz="1400" dirty="0">
                <a:ea typeface="Lato" panose="020F0502020204030203" pitchFamily="34" charset="0"/>
                <a:cs typeface="Lato" panose="020F0502020204030203" pitchFamily="34" charset="0"/>
              </a:rPr>
              <a:t>2013 to 31/3/2023</a:t>
            </a:r>
            <a:endParaRPr lang="en-US" sz="1400" dirty="0">
              <a:ea typeface="Lato" panose="020F0502020204030203" pitchFamily="34" charset="0"/>
              <a:cs typeface="Lato" panose="020F0502020204030203" pitchFamily="34" charset="0"/>
            </a:endParaRPr>
          </a:p>
          <a:p>
            <a:pPr lvl="0">
              <a:defRPr/>
            </a:pPr>
            <a:r>
              <a:rPr lang="en-GB" sz="1400" dirty="0">
                <a:solidFill>
                  <a:prstClr val="black"/>
                </a:solidFill>
                <a:ea typeface="Lato" panose="020F0502020204030203" pitchFamily="34" charset="0"/>
                <a:cs typeface="Lato" panose="020F0502020204030203" pitchFamily="34" charset="0"/>
              </a:rPr>
              <a:t>For further details see </a:t>
            </a:r>
            <a:r>
              <a:rPr lang="en-GB" sz="1400" dirty="0">
                <a:solidFill>
                  <a:prstClr val="black"/>
                </a:solidFill>
                <a:ea typeface="Lato" panose="020F0502020204030203" pitchFamily="34" charset="0"/>
                <a:cs typeface="Lato" panose="020F0502020204030203" pitchFamily="34" charset="0"/>
                <a:hlinkClick r:id="rId7"/>
              </a:rPr>
              <a:t>the data catalogues on GOV.UK</a:t>
            </a:r>
            <a:endParaRPr lang="en-GB" sz="1400" dirty="0">
              <a:solidFill>
                <a:prstClr val="black"/>
              </a:solidFill>
              <a:ea typeface="Lato" panose="020F0502020204030203" pitchFamily="34" charset="0"/>
              <a:cs typeface="Lato" panose="020F0502020204030203" pitchFamily="34" charset="0"/>
            </a:endParaRPr>
          </a:p>
          <a:p>
            <a:endParaRPr lang="en-GB" dirty="0"/>
          </a:p>
        </p:txBody>
      </p:sp>
    </p:spTree>
    <p:extLst>
      <p:ext uri="{BB962C8B-B14F-4D97-AF65-F5344CB8AC3E}">
        <p14:creationId xmlns:p14="http://schemas.microsoft.com/office/powerpoint/2010/main" val="37253292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4B0298-28F4-BA7A-4B78-7A1F27704997}"/>
            </a:ext>
          </a:extLst>
        </p:cNvPr>
        <p:cNvGrpSpPr/>
        <p:nvPr/>
      </p:nvGrpSpPr>
      <p:grpSpPr>
        <a:xfrm>
          <a:off x="0" y="0"/>
          <a:ext cx="0" cy="0"/>
          <a:chOff x="0" y="0"/>
          <a:chExt cx="0" cy="0"/>
        </a:xfrm>
      </p:grpSpPr>
      <p:grpSp>
        <p:nvGrpSpPr>
          <p:cNvPr id="26" name="Group 25">
            <a:extLst>
              <a:ext uri="{FF2B5EF4-FFF2-40B4-BE49-F238E27FC236}">
                <a16:creationId xmlns:a16="http://schemas.microsoft.com/office/drawing/2014/main" id="{B27485B5-2118-E119-6495-A134826741BA}"/>
              </a:ext>
            </a:extLst>
          </p:cNvPr>
          <p:cNvGrpSpPr/>
          <p:nvPr/>
        </p:nvGrpSpPr>
        <p:grpSpPr>
          <a:xfrm>
            <a:off x="8235741" y="3032894"/>
            <a:ext cx="3650856" cy="3542392"/>
            <a:chOff x="8235741" y="3032894"/>
            <a:chExt cx="3650856" cy="3542392"/>
          </a:xfrm>
          <a:solidFill>
            <a:schemeClr val="bg1">
              <a:lumMod val="95000"/>
            </a:schemeClr>
          </a:solidFill>
        </p:grpSpPr>
        <p:sp>
          <p:nvSpPr>
            <p:cNvPr id="27" name="Oval 26">
              <a:extLst>
                <a:ext uri="{FF2B5EF4-FFF2-40B4-BE49-F238E27FC236}">
                  <a16:creationId xmlns:a16="http://schemas.microsoft.com/office/drawing/2014/main" id="{45CF0449-90FF-4460-52FE-DDAA266F4360}"/>
                </a:ext>
              </a:extLst>
            </p:cNvPr>
            <p:cNvSpPr/>
            <p:nvPr/>
          </p:nvSpPr>
          <p:spPr>
            <a:xfrm>
              <a:off x="11382597" y="6071286"/>
              <a:ext cx="504000" cy="504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Oval 27">
              <a:extLst>
                <a:ext uri="{FF2B5EF4-FFF2-40B4-BE49-F238E27FC236}">
                  <a16:creationId xmlns:a16="http://schemas.microsoft.com/office/drawing/2014/main" id="{50EDF6BC-83B5-617E-BCE8-EBC23F3B5349}"/>
                </a:ext>
              </a:extLst>
            </p:cNvPr>
            <p:cNvSpPr/>
            <p:nvPr/>
          </p:nvSpPr>
          <p:spPr>
            <a:xfrm>
              <a:off x="11382596" y="4552090"/>
              <a:ext cx="504000" cy="504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Oval 28">
              <a:extLst>
                <a:ext uri="{FF2B5EF4-FFF2-40B4-BE49-F238E27FC236}">
                  <a16:creationId xmlns:a16="http://schemas.microsoft.com/office/drawing/2014/main" id="{6CDC2838-FB7E-1099-4298-38B30DA87220}"/>
                </a:ext>
              </a:extLst>
            </p:cNvPr>
            <p:cNvSpPr>
              <a:spLocks/>
            </p:cNvSpPr>
            <p:nvPr/>
          </p:nvSpPr>
          <p:spPr>
            <a:xfrm>
              <a:off x="8235741" y="6071286"/>
              <a:ext cx="504000" cy="504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Oval 29">
              <a:extLst>
                <a:ext uri="{FF2B5EF4-FFF2-40B4-BE49-F238E27FC236}">
                  <a16:creationId xmlns:a16="http://schemas.microsoft.com/office/drawing/2014/main" id="{70061E33-4C44-9E9C-B91A-CD35943A0155}"/>
                </a:ext>
              </a:extLst>
            </p:cNvPr>
            <p:cNvSpPr/>
            <p:nvPr/>
          </p:nvSpPr>
          <p:spPr>
            <a:xfrm>
              <a:off x="11382596" y="3792492"/>
              <a:ext cx="504000" cy="504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Oval 30">
              <a:extLst>
                <a:ext uri="{FF2B5EF4-FFF2-40B4-BE49-F238E27FC236}">
                  <a16:creationId xmlns:a16="http://schemas.microsoft.com/office/drawing/2014/main" id="{9FCE8677-40EB-389E-6CF8-A39E1AA56A61}"/>
                </a:ext>
              </a:extLst>
            </p:cNvPr>
            <p:cNvSpPr/>
            <p:nvPr/>
          </p:nvSpPr>
          <p:spPr>
            <a:xfrm>
              <a:off x="9022455" y="6071286"/>
              <a:ext cx="504000" cy="504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Oval 31">
              <a:extLst>
                <a:ext uri="{FF2B5EF4-FFF2-40B4-BE49-F238E27FC236}">
                  <a16:creationId xmlns:a16="http://schemas.microsoft.com/office/drawing/2014/main" id="{939824F1-964B-B825-2F66-27C05134676E}"/>
                </a:ext>
              </a:extLst>
            </p:cNvPr>
            <p:cNvSpPr/>
            <p:nvPr/>
          </p:nvSpPr>
          <p:spPr>
            <a:xfrm>
              <a:off x="9809169" y="6071286"/>
              <a:ext cx="504000" cy="504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Oval 32">
              <a:extLst>
                <a:ext uri="{FF2B5EF4-FFF2-40B4-BE49-F238E27FC236}">
                  <a16:creationId xmlns:a16="http://schemas.microsoft.com/office/drawing/2014/main" id="{DE5760A4-CA3F-B589-B0A3-7141CEDE67DC}"/>
                </a:ext>
              </a:extLst>
            </p:cNvPr>
            <p:cNvSpPr/>
            <p:nvPr/>
          </p:nvSpPr>
          <p:spPr>
            <a:xfrm>
              <a:off x="9809169" y="5311688"/>
              <a:ext cx="504000" cy="504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Oval 33">
              <a:extLst>
                <a:ext uri="{FF2B5EF4-FFF2-40B4-BE49-F238E27FC236}">
                  <a16:creationId xmlns:a16="http://schemas.microsoft.com/office/drawing/2014/main" id="{BFE8C3FA-0C85-9BF8-DBC0-EC0785582719}"/>
                </a:ext>
              </a:extLst>
            </p:cNvPr>
            <p:cNvSpPr/>
            <p:nvPr/>
          </p:nvSpPr>
          <p:spPr>
            <a:xfrm>
              <a:off x="11382596" y="5311688"/>
              <a:ext cx="504000" cy="504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Oval 34">
              <a:extLst>
                <a:ext uri="{FF2B5EF4-FFF2-40B4-BE49-F238E27FC236}">
                  <a16:creationId xmlns:a16="http://schemas.microsoft.com/office/drawing/2014/main" id="{D2A2DF57-9B9A-FED5-28AB-00507F460176}"/>
                </a:ext>
              </a:extLst>
            </p:cNvPr>
            <p:cNvSpPr/>
            <p:nvPr/>
          </p:nvSpPr>
          <p:spPr>
            <a:xfrm>
              <a:off x="10595883" y="6071286"/>
              <a:ext cx="504000" cy="504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Oval 35">
              <a:extLst>
                <a:ext uri="{FF2B5EF4-FFF2-40B4-BE49-F238E27FC236}">
                  <a16:creationId xmlns:a16="http://schemas.microsoft.com/office/drawing/2014/main" id="{506893FF-262E-5B65-F6E8-D911258433D5}"/>
                </a:ext>
              </a:extLst>
            </p:cNvPr>
            <p:cNvSpPr/>
            <p:nvPr/>
          </p:nvSpPr>
          <p:spPr>
            <a:xfrm>
              <a:off x="9809169" y="4557579"/>
              <a:ext cx="504000" cy="504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Oval 36">
              <a:extLst>
                <a:ext uri="{FF2B5EF4-FFF2-40B4-BE49-F238E27FC236}">
                  <a16:creationId xmlns:a16="http://schemas.microsoft.com/office/drawing/2014/main" id="{F863142B-A100-D839-872C-DC1301C6721E}"/>
                </a:ext>
              </a:extLst>
            </p:cNvPr>
            <p:cNvSpPr/>
            <p:nvPr/>
          </p:nvSpPr>
          <p:spPr>
            <a:xfrm>
              <a:off x="10595883" y="3792492"/>
              <a:ext cx="504000" cy="504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Oval 37">
              <a:extLst>
                <a:ext uri="{FF2B5EF4-FFF2-40B4-BE49-F238E27FC236}">
                  <a16:creationId xmlns:a16="http://schemas.microsoft.com/office/drawing/2014/main" id="{ED982F64-DE9B-9C45-94CF-5207004CCCB6}"/>
                </a:ext>
              </a:extLst>
            </p:cNvPr>
            <p:cNvSpPr/>
            <p:nvPr/>
          </p:nvSpPr>
          <p:spPr>
            <a:xfrm>
              <a:off x="10595883" y="4552090"/>
              <a:ext cx="504000" cy="504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Oval 38">
              <a:extLst>
                <a:ext uri="{FF2B5EF4-FFF2-40B4-BE49-F238E27FC236}">
                  <a16:creationId xmlns:a16="http://schemas.microsoft.com/office/drawing/2014/main" id="{A59A9627-F90E-38F0-E5F0-FFA80F83107C}"/>
                </a:ext>
              </a:extLst>
            </p:cNvPr>
            <p:cNvSpPr/>
            <p:nvPr/>
          </p:nvSpPr>
          <p:spPr>
            <a:xfrm>
              <a:off x="10595883" y="5311688"/>
              <a:ext cx="504000" cy="504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Oval 39">
              <a:extLst>
                <a:ext uri="{FF2B5EF4-FFF2-40B4-BE49-F238E27FC236}">
                  <a16:creationId xmlns:a16="http://schemas.microsoft.com/office/drawing/2014/main" id="{24A77A8A-619A-9B7D-52D8-4CF320B89C11}"/>
                </a:ext>
              </a:extLst>
            </p:cNvPr>
            <p:cNvSpPr/>
            <p:nvPr/>
          </p:nvSpPr>
          <p:spPr>
            <a:xfrm>
              <a:off x="11382596" y="3032894"/>
              <a:ext cx="504000" cy="504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Oval 40">
              <a:extLst>
                <a:ext uri="{FF2B5EF4-FFF2-40B4-BE49-F238E27FC236}">
                  <a16:creationId xmlns:a16="http://schemas.microsoft.com/office/drawing/2014/main" id="{0B502480-39A9-31BE-6A43-DC15B7BFACEE}"/>
                </a:ext>
              </a:extLst>
            </p:cNvPr>
            <p:cNvSpPr/>
            <p:nvPr/>
          </p:nvSpPr>
          <p:spPr>
            <a:xfrm>
              <a:off x="9022455" y="5311688"/>
              <a:ext cx="504000" cy="504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2" name="TextBox 21">
            <a:extLst>
              <a:ext uri="{FF2B5EF4-FFF2-40B4-BE49-F238E27FC236}">
                <a16:creationId xmlns:a16="http://schemas.microsoft.com/office/drawing/2014/main" id="{C446E6E5-0ECF-F0CC-0411-F63FBBB57DCF}"/>
              </a:ext>
            </a:extLst>
          </p:cNvPr>
          <p:cNvSpPr txBox="1"/>
          <p:nvPr/>
        </p:nvSpPr>
        <p:spPr>
          <a:xfrm>
            <a:off x="2308139" y="371990"/>
            <a:ext cx="10903027" cy="523220"/>
          </a:xfrm>
          <a:prstGeom prst="rect">
            <a:avLst/>
          </a:prstGeom>
          <a:noFill/>
        </p:spPr>
        <p:txBody>
          <a:bodyPr wrap="square" rtlCol="0">
            <a:spAutoFit/>
          </a:bodyPr>
          <a:lstStyle/>
          <a:p>
            <a:r>
              <a:rPr lang="en-GB" sz="2800" b="1" dirty="0">
                <a:latin typeface="Georgia" panose="02040502050405020303" pitchFamily="18" charset="0"/>
              </a:rPr>
              <a:t>Ethnicity classifications</a:t>
            </a:r>
            <a:endParaRPr lang="en-GB" sz="2800" b="1" dirty="0">
              <a:solidFill>
                <a:srgbClr val="FF0000"/>
              </a:solidFill>
              <a:highlight>
                <a:srgbClr val="FFFF00"/>
              </a:highlight>
              <a:latin typeface="Georgia" panose="02040502050405020303" pitchFamily="18" charset="0"/>
              <a:ea typeface="Cambria" panose="02040503050406030204" pitchFamily="18" charset="0"/>
              <a:cs typeface="Segoe UI Semibold" panose="020B0702040204020203" pitchFamily="34" charset="0"/>
            </a:endParaRPr>
          </a:p>
        </p:txBody>
      </p:sp>
      <p:pic>
        <p:nvPicPr>
          <p:cNvPr id="9" name="Picture 8">
            <a:extLst>
              <a:ext uri="{FF2B5EF4-FFF2-40B4-BE49-F238E27FC236}">
                <a16:creationId xmlns:a16="http://schemas.microsoft.com/office/drawing/2014/main" id="{047EF4AF-A641-58CD-8A41-5896995F79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26455" y="5709849"/>
            <a:ext cx="2476562" cy="629968"/>
          </a:xfrm>
          <a:prstGeom prst="rect">
            <a:avLst/>
          </a:prstGeom>
        </p:spPr>
      </p:pic>
      <p:pic>
        <p:nvPicPr>
          <p:cNvPr id="16" name="Picture 15" descr="Logo&#10;&#10;Description automatically generated">
            <a:extLst>
              <a:ext uri="{FF2B5EF4-FFF2-40B4-BE49-F238E27FC236}">
                <a16:creationId xmlns:a16="http://schemas.microsoft.com/office/drawing/2014/main" id="{E1ABDEE8-0348-7086-D06B-63EC60DB8EC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6976" y="5740627"/>
            <a:ext cx="2242145" cy="795600"/>
          </a:xfrm>
          <a:prstGeom prst="rect">
            <a:avLst/>
          </a:prstGeom>
        </p:spPr>
      </p:pic>
      <p:pic>
        <p:nvPicPr>
          <p:cNvPr id="2" name="Picture 1">
            <a:extLst>
              <a:ext uri="{FF2B5EF4-FFF2-40B4-BE49-F238E27FC236}">
                <a16:creationId xmlns:a16="http://schemas.microsoft.com/office/drawing/2014/main" id="{464DDB37-7DBC-FD82-B693-FE29F2C7D1D8}"/>
              </a:ext>
            </a:extLst>
          </p:cNvPr>
          <p:cNvPicPr>
            <a:picLocks noChangeAspect="1"/>
          </p:cNvPicPr>
          <p:nvPr/>
        </p:nvPicPr>
        <p:blipFill rotWithShape="1">
          <a:blip r:embed="rId5"/>
          <a:srcRect l="17406" t="12312" r="64687" b="80437"/>
          <a:stretch/>
        </p:blipFill>
        <p:spPr>
          <a:xfrm>
            <a:off x="7377935" y="5820802"/>
            <a:ext cx="1964987" cy="515566"/>
          </a:xfrm>
          <a:prstGeom prst="rect">
            <a:avLst/>
          </a:prstGeom>
        </p:spPr>
      </p:pic>
      <p:sp>
        <p:nvSpPr>
          <p:cNvPr id="7" name="TextBox 6">
            <a:extLst>
              <a:ext uri="{FF2B5EF4-FFF2-40B4-BE49-F238E27FC236}">
                <a16:creationId xmlns:a16="http://schemas.microsoft.com/office/drawing/2014/main" id="{B0417661-CFEC-11D1-CA46-FA5953D54A8D}"/>
              </a:ext>
            </a:extLst>
          </p:cNvPr>
          <p:cNvSpPr txBox="1"/>
          <p:nvPr/>
        </p:nvSpPr>
        <p:spPr>
          <a:xfrm>
            <a:off x="1687182" y="1212363"/>
            <a:ext cx="1543877" cy="607539"/>
          </a:xfrm>
          <a:prstGeom prst="rect">
            <a:avLst/>
          </a:prstGeom>
          <a:noFill/>
        </p:spPr>
        <p:txBody>
          <a:bodyPr wrap="square">
            <a:spAutoFit/>
          </a:bodyPr>
          <a:lstStyle/>
          <a:p>
            <a:pPr>
              <a:lnSpc>
                <a:spcPct val="107000"/>
              </a:lnSpc>
              <a:spcAft>
                <a:spcPts val="0"/>
              </a:spcAft>
            </a:pPr>
            <a:r>
              <a:rPr lang="en-GB" sz="1600" b="1" u="sng" dirty="0">
                <a:effectLst/>
                <a:latin typeface="+mn-lt"/>
              </a:rPr>
              <a:t>Self-defined</a:t>
            </a:r>
            <a:r>
              <a:rPr lang="en-GB" sz="1600" b="1" u="sng" baseline="0" dirty="0">
                <a:effectLst/>
                <a:latin typeface="+mn-lt"/>
              </a:rPr>
              <a:t> ethnicity</a:t>
            </a:r>
            <a:endParaRPr lang="en-GB" sz="1600" b="1" u="sng" dirty="0">
              <a:effectLst/>
              <a:latin typeface="+mn-lt"/>
              <a:ea typeface="Calibri" panose="020F050202020403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0794FB91-8F56-D7FF-6553-6FA028FA92A4}"/>
              </a:ext>
            </a:extLst>
          </p:cNvPr>
          <p:cNvSpPr txBox="1"/>
          <p:nvPr/>
        </p:nvSpPr>
        <p:spPr>
          <a:xfrm>
            <a:off x="7087519" y="1004275"/>
            <a:ext cx="1344268" cy="871008"/>
          </a:xfrm>
          <a:prstGeom prst="rect">
            <a:avLst/>
          </a:prstGeom>
          <a:noFill/>
        </p:spPr>
        <p:txBody>
          <a:bodyPr wrap="square">
            <a:spAutoFit/>
          </a:bodyPr>
          <a:lstStyle/>
          <a:p>
            <a:pPr>
              <a:lnSpc>
                <a:spcPct val="107000"/>
              </a:lnSpc>
              <a:spcAft>
                <a:spcPts val="0"/>
              </a:spcAft>
            </a:pPr>
            <a:r>
              <a:rPr lang="en-GB" sz="1600" b="1" u="sng" dirty="0">
                <a:effectLst/>
                <a:latin typeface="+mn-lt"/>
                <a:ea typeface="Calibri" panose="020F0502020204030204" pitchFamily="34" charset="0"/>
                <a:cs typeface="Times New Roman" panose="02020603050405020304" pitchFamily="18" charset="0"/>
              </a:rPr>
              <a:t>Police defined </a:t>
            </a:r>
          </a:p>
          <a:p>
            <a:pPr>
              <a:lnSpc>
                <a:spcPct val="107000"/>
              </a:lnSpc>
              <a:spcAft>
                <a:spcPts val="0"/>
              </a:spcAft>
            </a:pPr>
            <a:r>
              <a:rPr lang="en-GB" sz="1600" b="1" u="sng" dirty="0">
                <a:effectLst/>
                <a:latin typeface="+mn-lt"/>
                <a:ea typeface="Calibri" panose="020F0502020204030204" pitchFamily="34" charset="0"/>
                <a:cs typeface="Times New Roman" panose="02020603050405020304" pitchFamily="18" charset="0"/>
              </a:rPr>
              <a:t>ethnicity </a:t>
            </a:r>
          </a:p>
        </p:txBody>
      </p:sp>
      <p:sp>
        <p:nvSpPr>
          <p:cNvPr id="12" name="TextBox 11">
            <a:extLst>
              <a:ext uri="{FF2B5EF4-FFF2-40B4-BE49-F238E27FC236}">
                <a16:creationId xmlns:a16="http://schemas.microsoft.com/office/drawing/2014/main" id="{16175EC5-3F88-2E9D-75B9-4A462EE83F69}"/>
              </a:ext>
            </a:extLst>
          </p:cNvPr>
          <p:cNvSpPr txBox="1"/>
          <p:nvPr/>
        </p:nvSpPr>
        <p:spPr>
          <a:xfrm>
            <a:off x="7116638" y="2218916"/>
            <a:ext cx="4461751" cy="3139321"/>
          </a:xfrm>
          <a:prstGeom prst="rect">
            <a:avLst/>
          </a:prstGeom>
          <a:noFill/>
        </p:spPr>
        <p:txBody>
          <a:bodyPr wrap="square">
            <a:spAutoFit/>
          </a:bodyPr>
          <a:lstStyle/>
          <a:p>
            <a:pPr lvl="1" indent="-342900">
              <a:buFont typeface="Arial" panose="020B0604020202020204" pitchFamily="34" charset="0"/>
              <a:buChar char="•"/>
            </a:pPr>
            <a:r>
              <a:rPr lang="en-GB" dirty="0"/>
              <a:t>90% or more self-identifying as Asian, Black and white recorded by Police in same category.</a:t>
            </a:r>
          </a:p>
          <a:p>
            <a:pPr lvl="1" indent="-342900">
              <a:buFont typeface="Arial" panose="020B0604020202020204" pitchFamily="34" charset="0"/>
              <a:buChar char="•"/>
            </a:pPr>
            <a:endParaRPr lang="en-GB" dirty="0"/>
          </a:p>
          <a:p>
            <a:pPr lvl="1" indent="-342900">
              <a:buFont typeface="Arial" panose="020B0604020202020204" pitchFamily="34" charset="0"/>
              <a:buChar char="•"/>
            </a:pPr>
            <a:r>
              <a:rPr lang="en-GB" dirty="0"/>
              <a:t>75% of Chinese recorded in the other group, 13% in the Asian group.</a:t>
            </a:r>
          </a:p>
          <a:p>
            <a:pPr lvl="1" indent="-342900">
              <a:buFont typeface="Arial" panose="020B0604020202020204" pitchFamily="34" charset="0"/>
              <a:buChar char="•"/>
            </a:pPr>
            <a:endParaRPr lang="en-GB" dirty="0"/>
          </a:p>
          <a:p>
            <a:pPr lvl="1" indent="-342900">
              <a:buFont typeface="Arial" panose="020B0604020202020204" pitchFamily="34" charset="0"/>
              <a:buChar char="•"/>
            </a:pPr>
            <a:r>
              <a:rPr lang="en-GB" dirty="0"/>
              <a:t>40% of white and black African and white and black Caribbean groups recorded in black group, 30% to the other group.</a:t>
            </a:r>
          </a:p>
        </p:txBody>
      </p:sp>
      <p:sp>
        <p:nvSpPr>
          <p:cNvPr id="14" name="TextBox 13">
            <a:extLst>
              <a:ext uri="{FF2B5EF4-FFF2-40B4-BE49-F238E27FC236}">
                <a16:creationId xmlns:a16="http://schemas.microsoft.com/office/drawing/2014/main" id="{72DF72C8-19FE-EE40-EC91-9A25A11EFC5E}"/>
              </a:ext>
            </a:extLst>
          </p:cNvPr>
          <p:cNvSpPr txBox="1"/>
          <p:nvPr/>
        </p:nvSpPr>
        <p:spPr>
          <a:xfrm>
            <a:off x="4743258" y="6494595"/>
            <a:ext cx="6639338" cy="307777"/>
          </a:xfrm>
          <a:prstGeom prst="rect">
            <a:avLst/>
          </a:prstGeom>
          <a:noFill/>
        </p:spPr>
        <p:txBody>
          <a:bodyPr wrap="square">
            <a:spAutoFit/>
          </a:bodyPr>
          <a:lstStyle/>
          <a:p>
            <a:r>
              <a:rPr lang="en-GB" sz="1400" dirty="0"/>
              <a:t>Crown Court 2013-20</a:t>
            </a:r>
          </a:p>
        </p:txBody>
      </p:sp>
      <p:pic>
        <p:nvPicPr>
          <p:cNvPr id="4" name="Picture 3">
            <a:extLst>
              <a:ext uri="{FF2B5EF4-FFF2-40B4-BE49-F238E27FC236}">
                <a16:creationId xmlns:a16="http://schemas.microsoft.com/office/drawing/2014/main" id="{1AF1A90A-4F40-3C74-E238-8229A8D79F1F}"/>
              </a:ext>
            </a:extLst>
          </p:cNvPr>
          <p:cNvPicPr>
            <a:picLocks noChangeAspect="1"/>
          </p:cNvPicPr>
          <p:nvPr/>
        </p:nvPicPr>
        <p:blipFill>
          <a:blip r:embed="rId6"/>
          <a:srcRect l="31743" t="9699" r="31525" b="5573"/>
          <a:stretch/>
        </p:blipFill>
        <p:spPr>
          <a:xfrm>
            <a:off x="3108234" y="1306877"/>
            <a:ext cx="3651771" cy="5268409"/>
          </a:xfrm>
          <a:prstGeom prst="rect">
            <a:avLst/>
          </a:prstGeom>
        </p:spPr>
      </p:pic>
    </p:spTree>
    <p:extLst>
      <p:ext uri="{BB962C8B-B14F-4D97-AF65-F5344CB8AC3E}">
        <p14:creationId xmlns:p14="http://schemas.microsoft.com/office/powerpoint/2010/main" val="5609796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5604E8-313B-4A26-2E18-568D72A65B18}"/>
            </a:ext>
          </a:extLst>
        </p:cNvPr>
        <p:cNvGrpSpPr/>
        <p:nvPr/>
      </p:nvGrpSpPr>
      <p:grpSpPr>
        <a:xfrm>
          <a:off x="0" y="0"/>
          <a:ext cx="0" cy="0"/>
          <a:chOff x="0" y="0"/>
          <a:chExt cx="0" cy="0"/>
        </a:xfrm>
      </p:grpSpPr>
      <p:grpSp>
        <p:nvGrpSpPr>
          <p:cNvPr id="26" name="Group 25">
            <a:extLst>
              <a:ext uri="{FF2B5EF4-FFF2-40B4-BE49-F238E27FC236}">
                <a16:creationId xmlns:a16="http://schemas.microsoft.com/office/drawing/2014/main" id="{C079E2B7-F049-6318-F67A-C9A94F12B72D}"/>
              </a:ext>
            </a:extLst>
          </p:cNvPr>
          <p:cNvGrpSpPr/>
          <p:nvPr/>
        </p:nvGrpSpPr>
        <p:grpSpPr>
          <a:xfrm>
            <a:off x="8235741" y="3032894"/>
            <a:ext cx="3650856" cy="3542392"/>
            <a:chOff x="8235741" y="3032894"/>
            <a:chExt cx="3650856" cy="3542392"/>
          </a:xfrm>
          <a:solidFill>
            <a:schemeClr val="bg1">
              <a:lumMod val="95000"/>
            </a:schemeClr>
          </a:solidFill>
        </p:grpSpPr>
        <p:sp>
          <p:nvSpPr>
            <p:cNvPr id="27" name="Oval 26">
              <a:extLst>
                <a:ext uri="{FF2B5EF4-FFF2-40B4-BE49-F238E27FC236}">
                  <a16:creationId xmlns:a16="http://schemas.microsoft.com/office/drawing/2014/main" id="{41CDAAFD-2CAF-4A0C-C338-CC3BC73400CA}"/>
                </a:ext>
              </a:extLst>
            </p:cNvPr>
            <p:cNvSpPr/>
            <p:nvPr/>
          </p:nvSpPr>
          <p:spPr>
            <a:xfrm>
              <a:off x="11382597" y="6071286"/>
              <a:ext cx="504000" cy="504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Oval 27">
              <a:extLst>
                <a:ext uri="{FF2B5EF4-FFF2-40B4-BE49-F238E27FC236}">
                  <a16:creationId xmlns:a16="http://schemas.microsoft.com/office/drawing/2014/main" id="{96873283-28DB-31F7-8566-B57493173D6D}"/>
                </a:ext>
              </a:extLst>
            </p:cNvPr>
            <p:cNvSpPr/>
            <p:nvPr/>
          </p:nvSpPr>
          <p:spPr>
            <a:xfrm>
              <a:off x="11382596" y="4552090"/>
              <a:ext cx="504000" cy="504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Oval 28">
              <a:extLst>
                <a:ext uri="{FF2B5EF4-FFF2-40B4-BE49-F238E27FC236}">
                  <a16:creationId xmlns:a16="http://schemas.microsoft.com/office/drawing/2014/main" id="{F7837788-C676-9776-B52F-21FD09FC03DC}"/>
                </a:ext>
              </a:extLst>
            </p:cNvPr>
            <p:cNvSpPr>
              <a:spLocks/>
            </p:cNvSpPr>
            <p:nvPr/>
          </p:nvSpPr>
          <p:spPr>
            <a:xfrm>
              <a:off x="8235741" y="6071286"/>
              <a:ext cx="504000" cy="504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Oval 29">
              <a:extLst>
                <a:ext uri="{FF2B5EF4-FFF2-40B4-BE49-F238E27FC236}">
                  <a16:creationId xmlns:a16="http://schemas.microsoft.com/office/drawing/2014/main" id="{F6F93B4D-8B8C-003D-BAC8-E83CBDA9E379}"/>
                </a:ext>
              </a:extLst>
            </p:cNvPr>
            <p:cNvSpPr/>
            <p:nvPr/>
          </p:nvSpPr>
          <p:spPr>
            <a:xfrm>
              <a:off x="11382596" y="3792492"/>
              <a:ext cx="504000" cy="504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Oval 30">
              <a:extLst>
                <a:ext uri="{FF2B5EF4-FFF2-40B4-BE49-F238E27FC236}">
                  <a16:creationId xmlns:a16="http://schemas.microsoft.com/office/drawing/2014/main" id="{F992FE8D-3A2F-59C5-751B-EB95DDD22640}"/>
                </a:ext>
              </a:extLst>
            </p:cNvPr>
            <p:cNvSpPr/>
            <p:nvPr/>
          </p:nvSpPr>
          <p:spPr>
            <a:xfrm>
              <a:off x="9022455" y="6071286"/>
              <a:ext cx="504000" cy="504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Oval 31">
              <a:extLst>
                <a:ext uri="{FF2B5EF4-FFF2-40B4-BE49-F238E27FC236}">
                  <a16:creationId xmlns:a16="http://schemas.microsoft.com/office/drawing/2014/main" id="{5C04C919-CDDE-2206-04CF-06FBED64EEBC}"/>
                </a:ext>
              </a:extLst>
            </p:cNvPr>
            <p:cNvSpPr/>
            <p:nvPr/>
          </p:nvSpPr>
          <p:spPr>
            <a:xfrm>
              <a:off x="9809169" y="6071286"/>
              <a:ext cx="504000" cy="504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Oval 32">
              <a:extLst>
                <a:ext uri="{FF2B5EF4-FFF2-40B4-BE49-F238E27FC236}">
                  <a16:creationId xmlns:a16="http://schemas.microsoft.com/office/drawing/2014/main" id="{BBE6C520-37F7-F756-7EF6-0583AEA46D7B}"/>
                </a:ext>
              </a:extLst>
            </p:cNvPr>
            <p:cNvSpPr/>
            <p:nvPr/>
          </p:nvSpPr>
          <p:spPr>
            <a:xfrm>
              <a:off x="9809169" y="5311688"/>
              <a:ext cx="504000" cy="504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Oval 33">
              <a:extLst>
                <a:ext uri="{FF2B5EF4-FFF2-40B4-BE49-F238E27FC236}">
                  <a16:creationId xmlns:a16="http://schemas.microsoft.com/office/drawing/2014/main" id="{8E617C9B-5292-7730-D299-B22BB7BADA1D}"/>
                </a:ext>
              </a:extLst>
            </p:cNvPr>
            <p:cNvSpPr/>
            <p:nvPr/>
          </p:nvSpPr>
          <p:spPr>
            <a:xfrm>
              <a:off x="11382596" y="5311688"/>
              <a:ext cx="504000" cy="504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Oval 34">
              <a:extLst>
                <a:ext uri="{FF2B5EF4-FFF2-40B4-BE49-F238E27FC236}">
                  <a16:creationId xmlns:a16="http://schemas.microsoft.com/office/drawing/2014/main" id="{31BC1098-E931-8D2F-D0AF-E5A04D8D561C}"/>
                </a:ext>
              </a:extLst>
            </p:cNvPr>
            <p:cNvSpPr/>
            <p:nvPr/>
          </p:nvSpPr>
          <p:spPr>
            <a:xfrm>
              <a:off x="10595883" y="6071286"/>
              <a:ext cx="504000" cy="504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Oval 35">
              <a:extLst>
                <a:ext uri="{FF2B5EF4-FFF2-40B4-BE49-F238E27FC236}">
                  <a16:creationId xmlns:a16="http://schemas.microsoft.com/office/drawing/2014/main" id="{E42F9D04-6F63-4228-DF29-E69A08AB531E}"/>
                </a:ext>
              </a:extLst>
            </p:cNvPr>
            <p:cNvSpPr/>
            <p:nvPr/>
          </p:nvSpPr>
          <p:spPr>
            <a:xfrm>
              <a:off x="9809169" y="4557579"/>
              <a:ext cx="504000" cy="504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Oval 36">
              <a:extLst>
                <a:ext uri="{FF2B5EF4-FFF2-40B4-BE49-F238E27FC236}">
                  <a16:creationId xmlns:a16="http://schemas.microsoft.com/office/drawing/2014/main" id="{DBABBF47-1B93-F066-9837-95C62DA8A53D}"/>
                </a:ext>
              </a:extLst>
            </p:cNvPr>
            <p:cNvSpPr/>
            <p:nvPr/>
          </p:nvSpPr>
          <p:spPr>
            <a:xfrm>
              <a:off x="10595883" y="3792492"/>
              <a:ext cx="504000" cy="504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Oval 37">
              <a:extLst>
                <a:ext uri="{FF2B5EF4-FFF2-40B4-BE49-F238E27FC236}">
                  <a16:creationId xmlns:a16="http://schemas.microsoft.com/office/drawing/2014/main" id="{9955A95C-C683-E93A-7E1A-EA10E8983B59}"/>
                </a:ext>
              </a:extLst>
            </p:cNvPr>
            <p:cNvSpPr/>
            <p:nvPr/>
          </p:nvSpPr>
          <p:spPr>
            <a:xfrm>
              <a:off x="10595883" y="4552090"/>
              <a:ext cx="504000" cy="504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Oval 38">
              <a:extLst>
                <a:ext uri="{FF2B5EF4-FFF2-40B4-BE49-F238E27FC236}">
                  <a16:creationId xmlns:a16="http://schemas.microsoft.com/office/drawing/2014/main" id="{DA6DCA36-66BA-F80E-4F7C-BECFBFB80146}"/>
                </a:ext>
              </a:extLst>
            </p:cNvPr>
            <p:cNvSpPr/>
            <p:nvPr/>
          </p:nvSpPr>
          <p:spPr>
            <a:xfrm>
              <a:off x="10595883" y="5311688"/>
              <a:ext cx="504000" cy="504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Oval 39">
              <a:extLst>
                <a:ext uri="{FF2B5EF4-FFF2-40B4-BE49-F238E27FC236}">
                  <a16:creationId xmlns:a16="http://schemas.microsoft.com/office/drawing/2014/main" id="{A6C24218-545C-7690-BCCB-A0BB14DF5D26}"/>
                </a:ext>
              </a:extLst>
            </p:cNvPr>
            <p:cNvSpPr/>
            <p:nvPr/>
          </p:nvSpPr>
          <p:spPr>
            <a:xfrm>
              <a:off x="11382596" y="3032894"/>
              <a:ext cx="504000" cy="504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Oval 40">
              <a:extLst>
                <a:ext uri="{FF2B5EF4-FFF2-40B4-BE49-F238E27FC236}">
                  <a16:creationId xmlns:a16="http://schemas.microsoft.com/office/drawing/2014/main" id="{04EE177D-0A75-E6BB-FF28-D414015A4AF9}"/>
                </a:ext>
              </a:extLst>
            </p:cNvPr>
            <p:cNvSpPr/>
            <p:nvPr/>
          </p:nvSpPr>
          <p:spPr>
            <a:xfrm>
              <a:off x="9022455" y="5311688"/>
              <a:ext cx="504000" cy="504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2" name="TextBox 21">
            <a:extLst>
              <a:ext uri="{FF2B5EF4-FFF2-40B4-BE49-F238E27FC236}">
                <a16:creationId xmlns:a16="http://schemas.microsoft.com/office/drawing/2014/main" id="{1B2827D5-62D2-4D4A-CACC-E3401B7AD4D8}"/>
              </a:ext>
            </a:extLst>
          </p:cNvPr>
          <p:cNvSpPr txBox="1"/>
          <p:nvPr/>
        </p:nvSpPr>
        <p:spPr>
          <a:xfrm>
            <a:off x="508687" y="539398"/>
            <a:ext cx="10903027" cy="523220"/>
          </a:xfrm>
          <a:prstGeom prst="rect">
            <a:avLst/>
          </a:prstGeom>
          <a:noFill/>
        </p:spPr>
        <p:txBody>
          <a:bodyPr wrap="square" rtlCol="0">
            <a:spAutoFit/>
          </a:bodyPr>
          <a:lstStyle/>
          <a:p>
            <a:pPr algn="ctr"/>
            <a:r>
              <a:rPr lang="en-GB" sz="2800" b="1" dirty="0">
                <a:latin typeface="Georgia" panose="02040502050405020303" pitchFamily="18" charset="0"/>
              </a:rPr>
              <a:t>Ethnicity coverage (1) </a:t>
            </a:r>
            <a:endParaRPr lang="en-GB" sz="2800" b="1" dirty="0">
              <a:latin typeface="Georgia" panose="02040502050405020303" pitchFamily="18" charset="0"/>
              <a:ea typeface="Cambria" panose="02040503050406030204" pitchFamily="18" charset="0"/>
              <a:cs typeface="Segoe UI Semibold" panose="020B0702040204020203" pitchFamily="34" charset="0"/>
            </a:endParaRPr>
          </a:p>
        </p:txBody>
      </p:sp>
      <p:pic>
        <p:nvPicPr>
          <p:cNvPr id="9" name="Picture 8">
            <a:extLst>
              <a:ext uri="{FF2B5EF4-FFF2-40B4-BE49-F238E27FC236}">
                <a16:creationId xmlns:a16="http://schemas.microsoft.com/office/drawing/2014/main" id="{5EB0DAC2-7924-80F6-18C2-11EAE5AE1E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59121" y="5868901"/>
            <a:ext cx="2476562" cy="629968"/>
          </a:xfrm>
          <a:prstGeom prst="rect">
            <a:avLst/>
          </a:prstGeom>
        </p:spPr>
      </p:pic>
      <p:pic>
        <p:nvPicPr>
          <p:cNvPr id="16" name="Picture 15" descr="Logo&#10;&#10;Description automatically generated">
            <a:extLst>
              <a:ext uri="{FF2B5EF4-FFF2-40B4-BE49-F238E27FC236}">
                <a16:creationId xmlns:a16="http://schemas.microsoft.com/office/drawing/2014/main" id="{9C91DCB6-69D8-C0E8-F37C-577104352BD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6976" y="5740627"/>
            <a:ext cx="2242145" cy="795600"/>
          </a:xfrm>
          <a:prstGeom prst="rect">
            <a:avLst/>
          </a:prstGeom>
        </p:spPr>
      </p:pic>
      <p:sp>
        <p:nvSpPr>
          <p:cNvPr id="10" name="TextBox 9">
            <a:extLst>
              <a:ext uri="{FF2B5EF4-FFF2-40B4-BE49-F238E27FC236}">
                <a16:creationId xmlns:a16="http://schemas.microsoft.com/office/drawing/2014/main" id="{32D5BAB4-F491-9718-149F-105E9B98916B}"/>
              </a:ext>
            </a:extLst>
          </p:cNvPr>
          <p:cNvSpPr txBox="1"/>
          <p:nvPr/>
        </p:nvSpPr>
        <p:spPr>
          <a:xfrm>
            <a:off x="880688" y="1604640"/>
            <a:ext cx="8933487" cy="4200124"/>
          </a:xfrm>
          <a:prstGeom prst="rect">
            <a:avLst/>
          </a:prstGeom>
          <a:noFill/>
          <a:ln w="9525">
            <a:noFill/>
          </a:ln>
        </p:spPr>
        <p:txBody>
          <a:bodyPr wrap="square">
            <a:spAutoFit/>
          </a:bodyPr>
          <a:lstStyle/>
          <a:p>
            <a:pPr marL="800100" lvl="1" indent="-342900">
              <a:buFont typeface="Arial" panose="020B0604020202020204" pitchFamily="34" charset="0"/>
              <a:buChar char="•"/>
            </a:pPr>
            <a:r>
              <a:rPr lang="en-US" sz="2400" dirty="0">
                <a:latin typeface="Lato" panose="020F0502020204030203" pitchFamily="34" charset="0"/>
                <a:ea typeface="Lato" panose="020F0502020204030203" pitchFamily="34" charset="0"/>
                <a:cs typeface="Lato" panose="020F0502020204030203" pitchFamily="34" charset="0"/>
              </a:rPr>
              <a:t>65% of defendants in magistrates’  courts had missing self-identified ethnicity, 63% had missing police-defined ethnicity. </a:t>
            </a:r>
          </a:p>
          <a:p>
            <a:pPr marL="800100" lvl="1" indent="-342900">
              <a:buFont typeface="Arial" panose="020B0604020202020204" pitchFamily="34" charset="0"/>
              <a:buChar char="•"/>
            </a:pPr>
            <a:r>
              <a:rPr lang="en-US" sz="2400" dirty="0">
                <a:latin typeface="Lato" panose="020F0502020204030203" pitchFamily="34" charset="0"/>
                <a:ea typeface="Lato" panose="020F0502020204030203" pitchFamily="34" charset="0"/>
                <a:cs typeface="Lato" panose="020F0502020204030203" pitchFamily="34" charset="0"/>
              </a:rPr>
              <a:t>24% of defendants in the Crown Court had missing ethnicity.</a:t>
            </a:r>
          </a:p>
          <a:p>
            <a:pPr marL="800100" lvl="1" indent="-342900">
              <a:buFont typeface="Arial" panose="020B0604020202020204" pitchFamily="34" charset="0"/>
              <a:buChar char="•"/>
            </a:pPr>
            <a:r>
              <a:rPr lang="en-US" sz="2400" dirty="0">
                <a:latin typeface="Lato" panose="020F0502020204030203" pitchFamily="34" charset="0"/>
                <a:ea typeface="Lato" panose="020F0502020204030203" pitchFamily="34" charset="0"/>
                <a:cs typeface="Lato" panose="020F0502020204030203" pitchFamily="34" charset="0"/>
              </a:rPr>
              <a:t>There is variation in the recording of ethnicity across defendant and case characteristics (e.g. year, age, gender, court, offence type).</a:t>
            </a:r>
          </a:p>
          <a:p>
            <a:pPr>
              <a:lnSpc>
                <a:spcPct val="90000"/>
              </a:lnSpc>
              <a:spcBef>
                <a:spcPts val="750"/>
              </a:spcBef>
            </a:pPr>
            <a:endParaRPr lang="en-GB" sz="2200" b="0" i="0" u="none" strike="noStrike" baseline="0" dirty="0">
              <a:solidFill>
                <a:srgbClr val="000000"/>
              </a:solidFill>
              <a:latin typeface="Lato" panose="020F0502020204030203" pitchFamily="34" charset="0"/>
              <a:ea typeface="Lato" panose="020F0502020204030203" pitchFamily="34" charset="0"/>
              <a:cs typeface="Lato" panose="020F0502020204030203" pitchFamily="34" charset="0"/>
            </a:endParaRPr>
          </a:p>
          <a:p>
            <a:pPr marL="285750" indent="-285750">
              <a:lnSpc>
                <a:spcPct val="90000"/>
              </a:lnSpc>
              <a:spcBef>
                <a:spcPts val="750"/>
              </a:spcBef>
              <a:buFont typeface="Arial" panose="020B0604020202020204" pitchFamily="34" charset="0"/>
              <a:buChar char="•"/>
            </a:pPr>
            <a:endParaRPr lang="en-GB" sz="2200" b="0" i="0" u="none" strike="noStrike" baseline="0" dirty="0">
              <a:solidFill>
                <a:srgbClr val="000000"/>
              </a:solidFill>
              <a:latin typeface="Lato" panose="020F0502020204030203" pitchFamily="34" charset="0"/>
              <a:ea typeface="Lato" panose="020F0502020204030203" pitchFamily="34" charset="0"/>
              <a:cs typeface="Lato" panose="020F0502020204030203" pitchFamily="34" charset="0"/>
            </a:endParaRPr>
          </a:p>
          <a:p>
            <a:endParaRPr lang="en-GB" sz="2200" b="1" dirty="0">
              <a:latin typeface="Lato" panose="020F0502020204030203" pitchFamily="34" charset="0"/>
              <a:ea typeface="Lato" panose="020F0502020204030203" pitchFamily="34" charset="0"/>
              <a:cs typeface="Lato" panose="020F0502020204030203" pitchFamily="34" charset="0"/>
            </a:endParaRPr>
          </a:p>
        </p:txBody>
      </p:sp>
      <p:pic>
        <p:nvPicPr>
          <p:cNvPr id="2" name="Picture 1">
            <a:extLst>
              <a:ext uri="{FF2B5EF4-FFF2-40B4-BE49-F238E27FC236}">
                <a16:creationId xmlns:a16="http://schemas.microsoft.com/office/drawing/2014/main" id="{4C2366C9-6FD4-2DF0-8402-865098DD9A66}"/>
              </a:ext>
            </a:extLst>
          </p:cNvPr>
          <p:cNvPicPr>
            <a:picLocks noChangeAspect="1"/>
          </p:cNvPicPr>
          <p:nvPr/>
        </p:nvPicPr>
        <p:blipFill rotWithShape="1">
          <a:blip r:embed="rId5"/>
          <a:srcRect l="17406" t="12312" r="64687" b="80437"/>
          <a:stretch/>
        </p:blipFill>
        <p:spPr>
          <a:xfrm>
            <a:off x="5151651" y="5868901"/>
            <a:ext cx="1964987" cy="515566"/>
          </a:xfrm>
          <a:prstGeom prst="rect">
            <a:avLst/>
          </a:prstGeom>
        </p:spPr>
      </p:pic>
    </p:spTree>
    <p:extLst>
      <p:ext uri="{BB962C8B-B14F-4D97-AF65-F5344CB8AC3E}">
        <p14:creationId xmlns:p14="http://schemas.microsoft.com/office/powerpoint/2010/main" val="20267789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BD98DF-2D1B-CC3D-E1A2-46BE90DA988F}"/>
            </a:ext>
          </a:extLst>
        </p:cNvPr>
        <p:cNvGrpSpPr/>
        <p:nvPr/>
      </p:nvGrpSpPr>
      <p:grpSpPr>
        <a:xfrm>
          <a:off x="0" y="0"/>
          <a:ext cx="0" cy="0"/>
          <a:chOff x="0" y="0"/>
          <a:chExt cx="0" cy="0"/>
        </a:xfrm>
      </p:grpSpPr>
      <p:grpSp>
        <p:nvGrpSpPr>
          <p:cNvPr id="26" name="Group 25">
            <a:extLst>
              <a:ext uri="{FF2B5EF4-FFF2-40B4-BE49-F238E27FC236}">
                <a16:creationId xmlns:a16="http://schemas.microsoft.com/office/drawing/2014/main" id="{AA1EE513-5B59-F182-A733-3C520FB79BB2}"/>
              </a:ext>
            </a:extLst>
          </p:cNvPr>
          <p:cNvGrpSpPr/>
          <p:nvPr/>
        </p:nvGrpSpPr>
        <p:grpSpPr>
          <a:xfrm>
            <a:off x="8235741" y="3032894"/>
            <a:ext cx="3650856" cy="3542392"/>
            <a:chOff x="8235741" y="3032894"/>
            <a:chExt cx="3650856" cy="3542392"/>
          </a:xfrm>
          <a:solidFill>
            <a:schemeClr val="bg1">
              <a:lumMod val="95000"/>
            </a:schemeClr>
          </a:solidFill>
        </p:grpSpPr>
        <p:sp>
          <p:nvSpPr>
            <p:cNvPr id="27" name="Oval 26">
              <a:extLst>
                <a:ext uri="{FF2B5EF4-FFF2-40B4-BE49-F238E27FC236}">
                  <a16:creationId xmlns:a16="http://schemas.microsoft.com/office/drawing/2014/main" id="{1204EC2A-86D6-BAC6-9C4D-BD9FF4F3B64E}"/>
                </a:ext>
              </a:extLst>
            </p:cNvPr>
            <p:cNvSpPr/>
            <p:nvPr/>
          </p:nvSpPr>
          <p:spPr>
            <a:xfrm>
              <a:off x="11382597" y="6071286"/>
              <a:ext cx="504000" cy="504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Oval 27">
              <a:extLst>
                <a:ext uri="{FF2B5EF4-FFF2-40B4-BE49-F238E27FC236}">
                  <a16:creationId xmlns:a16="http://schemas.microsoft.com/office/drawing/2014/main" id="{22990E7E-A35D-AB98-88F0-C38D5D4E6BB8}"/>
                </a:ext>
              </a:extLst>
            </p:cNvPr>
            <p:cNvSpPr/>
            <p:nvPr/>
          </p:nvSpPr>
          <p:spPr>
            <a:xfrm>
              <a:off x="11382596" y="4552090"/>
              <a:ext cx="504000" cy="504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Oval 28">
              <a:extLst>
                <a:ext uri="{FF2B5EF4-FFF2-40B4-BE49-F238E27FC236}">
                  <a16:creationId xmlns:a16="http://schemas.microsoft.com/office/drawing/2014/main" id="{D91A3DCB-B82D-105D-6C7F-45A61E96C875}"/>
                </a:ext>
              </a:extLst>
            </p:cNvPr>
            <p:cNvSpPr>
              <a:spLocks/>
            </p:cNvSpPr>
            <p:nvPr/>
          </p:nvSpPr>
          <p:spPr>
            <a:xfrm>
              <a:off x="8235741" y="6071286"/>
              <a:ext cx="504000" cy="504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Oval 29">
              <a:extLst>
                <a:ext uri="{FF2B5EF4-FFF2-40B4-BE49-F238E27FC236}">
                  <a16:creationId xmlns:a16="http://schemas.microsoft.com/office/drawing/2014/main" id="{F00139A4-310D-4431-7BC2-8DB94F4C8FB4}"/>
                </a:ext>
              </a:extLst>
            </p:cNvPr>
            <p:cNvSpPr/>
            <p:nvPr/>
          </p:nvSpPr>
          <p:spPr>
            <a:xfrm>
              <a:off x="11382596" y="3792492"/>
              <a:ext cx="504000" cy="504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Oval 30">
              <a:extLst>
                <a:ext uri="{FF2B5EF4-FFF2-40B4-BE49-F238E27FC236}">
                  <a16:creationId xmlns:a16="http://schemas.microsoft.com/office/drawing/2014/main" id="{D963A29F-E05C-33AD-541D-48168EB3B536}"/>
                </a:ext>
              </a:extLst>
            </p:cNvPr>
            <p:cNvSpPr/>
            <p:nvPr/>
          </p:nvSpPr>
          <p:spPr>
            <a:xfrm>
              <a:off x="9022455" y="6071286"/>
              <a:ext cx="504000" cy="504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Oval 31">
              <a:extLst>
                <a:ext uri="{FF2B5EF4-FFF2-40B4-BE49-F238E27FC236}">
                  <a16:creationId xmlns:a16="http://schemas.microsoft.com/office/drawing/2014/main" id="{D964F58D-6AA1-785F-4518-98049009295D}"/>
                </a:ext>
              </a:extLst>
            </p:cNvPr>
            <p:cNvSpPr/>
            <p:nvPr/>
          </p:nvSpPr>
          <p:spPr>
            <a:xfrm>
              <a:off x="9809169" y="6071286"/>
              <a:ext cx="504000" cy="504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Oval 32">
              <a:extLst>
                <a:ext uri="{FF2B5EF4-FFF2-40B4-BE49-F238E27FC236}">
                  <a16:creationId xmlns:a16="http://schemas.microsoft.com/office/drawing/2014/main" id="{ABC9728D-971D-0318-2077-8284E68FCEBC}"/>
                </a:ext>
              </a:extLst>
            </p:cNvPr>
            <p:cNvSpPr/>
            <p:nvPr/>
          </p:nvSpPr>
          <p:spPr>
            <a:xfrm>
              <a:off x="9809169" y="5311688"/>
              <a:ext cx="504000" cy="504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Oval 33">
              <a:extLst>
                <a:ext uri="{FF2B5EF4-FFF2-40B4-BE49-F238E27FC236}">
                  <a16:creationId xmlns:a16="http://schemas.microsoft.com/office/drawing/2014/main" id="{0C90249B-17EF-8A12-7C1B-2DA0C7186518}"/>
                </a:ext>
              </a:extLst>
            </p:cNvPr>
            <p:cNvSpPr/>
            <p:nvPr/>
          </p:nvSpPr>
          <p:spPr>
            <a:xfrm>
              <a:off x="11382596" y="5311688"/>
              <a:ext cx="504000" cy="504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Oval 34">
              <a:extLst>
                <a:ext uri="{FF2B5EF4-FFF2-40B4-BE49-F238E27FC236}">
                  <a16:creationId xmlns:a16="http://schemas.microsoft.com/office/drawing/2014/main" id="{0FF87871-71DE-EB24-5F48-7191D0147F18}"/>
                </a:ext>
              </a:extLst>
            </p:cNvPr>
            <p:cNvSpPr/>
            <p:nvPr/>
          </p:nvSpPr>
          <p:spPr>
            <a:xfrm>
              <a:off x="10595883" y="6071286"/>
              <a:ext cx="504000" cy="504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Oval 35">
              <a:extLst>
                <a:ext uri="{FF2B5EF4-FFF2-40B4-BE49-F238E27FC236}">
                  <a16:creationId xmlns:a16="http://schemas.microsoft.com/office/drawing/2014/main" id="{A1639CE0-923D-BE04-212A-E9866B1FD494}"/>
                </a:ext>
              </a:extLst>
            </p:cNvPr>
            <p:cNvSpPr/>
            <p:nvPr/>
          </p:nvSpPr>
          <p:spPr>
            <a:xfrm>
              <a:off x="9809169" y="4557579"/>
              <a:ext cx="504000" cy="504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Oval 36">
              <a:extLst>
                <a:ext uri="{FF2B5EF4-FFF2-40B4-BE49-F238E27FC236}">
                  <a16:creationId xmlns:a16="http://schemas.microsoft.com/office/drawing/2014/main" id="{17443C5C-CD01-D4B4-59D1-789E428AB2C9}"/>
                </a:ext>
              </a:extLst>
            </p:cNvPr>
            <p:cNvSpPr/>
            <p:nvPr/>
          </p:nvSpPr>
          <p:spPr>
            <a:xfrm>
              <a:off x="10595883" y="3792492"/>
              <a:ext cx="504000" cy="504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Oval 37">
              <a:extLst>
                <a:ext uri="{FF2B5EF4-FFF2-40B4-BE49-F238E27FC236}">
                  <a16:creationId xmlns:a16="http://schemas.microsoft.com/office/drawing/2014/main" id="{E270F90A-ABC2-C114-D353-B79B291CBDE2}"/>
                </a:ext>
              </a:extLst>
            </p:cNvPr>
            <p:cNvSpPr/>
            <p:nvPr/>
          </p:nvSpPr>
          <p:spPr>
            <a:xfrm>
              <a:off x="10595883" y="4552090"/>
              <a:ext cx="504000" cy="504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Oval 38">
              <a:extLst>
                <a:ext uri="{FF2B5EF4-FFF2-40B4-BE49-F238E27FC236}">
                  <a16:creationId xmlns:a16="http://schemas.microsoft.com/office/drawing/2014/main" id="{1D2200F8-97AB-BDDF-E0FC-52BEC0E42391}"/>
                </a:ext>
              </a:extLst>
            </p:cNvPr>
            <p:cNvSpPr/>
            <p:nvPr/>
          </p:nvSpPr>
          <p:spPr>
            <a:xfrm>
              <a:off x="10595883" y="5311688"/>
              <a:ext cx="504000" cy="504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Oval 39">
              <a:extLst>
                <a:ext uri="{FF2B5EF4-FFF2-40B4-BE49-F238E27FC236}">
                  <a16:creationId xmlns:a16="http://schemas.microsoft.com/office/drawing/2014/main" id="{B3CFDD71-4FF2-A15A-647A-2C0034523473}"/>
                </a:ext>
              </a:extLst>
            </p:cNvPr>
            <p:cNvSpPr/>
            <p:nvPr/>
          </p:nvSpPr>
          <p:spPr>
            <a:xfrm>
              <a:off x="11382596" y="3032894"/>
              <a:ext cx="504000" cy="504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Oval 40">
              <a:extLst>
                <a:ext uri="{FF2B5EF4-FFF2-40B4-BE49-F238E27FC236}">
                  <a16:creationId xmlns:a16="http://schemas.microsoft.com/office/drawing/2014/main" id="{CACF5179-5B29-2C65-2418-A05F7EE19CDB}"/>
                </a:ext>
              </a:extLst>
            </p:cNvPr>
            <p:cNvSpPr/>
            <p:nvPr/>
          </p:nvSpPr>
          <p:spPr>
            <a:xfrm>
              <a:off x="9022455" y="5311688"/>
              <a:ext cx="504000" cy="504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2" name="TextBox 21">
            <a:extLst>
              <a:ext uri="{FF2B5EF4-FFF2-40B4-BE49-F238E27FC236}">
                <a16:creationId xmlns:a16="http://schemas.microsoft.com/office/drawing/2014/main" id="{1D996EB6-D8B6-FD42-624D-55C480977416}"/>
              </a:ext>
            </a:extLst>
          </p:cNvPr>
          <p:cNvSpPr txBox="1"/>
          <p:nvPr/>
        </p:nvSpPr>
        <p:spPr>
          <a:xfrm>
            <a:off x="508687" y="539398"/>
            <a:ext cx="10903027" cy="523220"/>
          </a:xfrm>
          <a:prstGeom prst="rect">
            <a:avLst/>
          </a:prstGeom>
          <a:noFill/>
        </p:spPr>
        <p:txBody>
          <a:bodyPr wrap="square" rtlCol="0">
            <a:spAutoFit/>
          </a:bodyPr>
          <a:lstStyle/>
          <a:p>
            <a:pPr algn="ctr"/>
            <a:r>
              <a:rPr lang="en-GB" sz="2800" b="1" dirty="0">
                <a:latin typeface="Georgia" panose="02040502050405020303" pitchFamily="18" charset="0"/>
              </a:rPr>
              <a:t>Ethnicity coverage (2) </a:t>
            </a:r>
            <a:endParaRPr lang="en-GB" sz="2800" b="1" dirty="0">
              <a:latin typeface="Georgia" panose="02040502050405020303" pitchFamily="18" charset="0"/>
              <a:ea typeface="Cambria" panose="02040503050406030204" pitchFamily="18" charset="0"/>
              <a:cs typeface="Segoe UI Semibold" panose="020B0702040204020203" pitchFamily="34" charset="0"/>
            </a:endParaRPr>
          </a:p>
        </p:txBody>
      </p:sp>
      <p:pic>
        <p:nvPicPr>
          <p:cNvPr id="9" name="Picture 8">
            <a:extLst>
              <a:ext uri="{FF2B5EF4-FFF2-40B4-BE49-F238E27FC236}">
                <a16:creationId xmlns:a16="http://schemas.microsoft.com/office/drawing/2014/main" id="{AAAD39AF-E8E9-DBAA-B0B3-3919FE48262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59121" y="5868901"/>
            <a:ext cx="2476562" cy="629968"/>
          </a:xfrm>
          <a:prstGeom prst="rect">
            <a:avLst/>
          </a:prstGeom>
        </p:spPr>
      </p:pic>
      <p:pic>
        <p:nvPicPr>
          <p:cNvPr id="16" name="Picture 15" descr="Logo&#10;&#10;Description automatically generated">
            <a:extLst>
              <a:ext uri="{FF2B5EF4-FFF2-40B4-BE49-F238E27FC236}">
                <a16:creationId xmlns:a16="http://schemas.microsoft.com/office/drawing/2014/main" id="{B067A83F-F483-6C9E-4686-EC0951B64EE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6976" y="5740627"/>
            <a:ext cx="2242145" cy="795600"/>
          </a:xfrm>
          <a:prstGeom prst="rect">
            <a:avLst/>
          </a:prstGeom>
        </p:spPr>
      </p:pic>
      <p:pic>
        <p:nvPicPr>
          <p:cNvPr id="5" name="Picture 4" descr="Graphical user interface, application&#10;&#10;Description automatically generated">
            <a:extLst>
              <a:ext uri="{FF2B5EF4-FFF2-40B4-BE49-F238E27FC236}">
                <a16:creationId xmlns:a16="http://schemas.microsoft.com/office/drawing/2014/main" id="{F89593CE-A929-3B0D-0F4B-212A91E2953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01002" y="1208628"/>
            <a:ext cx="4180403" cy="821540"/>
          </a:xfrm>
          <a:prstGeom prst="rect">
            <a:avLst/>
          </a:prstGeom>
        </p:spPr>
      </p:pic>
      <p:sp>
        <p:nvSpPr>
          <p:cNvPr id="6" name="Rectangle 5">
            <a:extLst>
              <a:ext uri="{FF2B5EF4-FFF2-40B4-BE49-F238E27FC236}">
                <a16:creationId xmlns:a16="http://schemas.microsoft.com/office/drawing/2014/main" id="{215B7878-C87E-A960-D532-9A4AC5B4D3DB}"/>
              </a:ext>
            </a:extLst>
          </p:cNvPr>
          <p:cNvSpPr/>
          <p:nvPr/>
        </p:nvSpPr>
        <p:spPr>
          <a:xfrm>
            <a:off x="1153068" y="1982846"/>
            <a:ext cx="2142831" cy="300082"/>
          </a:xfrm>
          <a:prstGeom prst="rect">
            <a:avLst/>
          </a:prstGeom>
        </p:spPr>
        <p:txBody>
          <a:bodyPr wrap="none">
            <a:spAutoFit/>
          </a:bodyPr>
          <a:lstStyle/>
          <a:p>
            <a:r>
              <a:rPr lang="en-GB" sz="1350" dirty="0"/>
              <a:t>magistrates’ courts 2011-20</a:t>
            </a:r>
          </a:p>
        </p:txBody>
      </p:sp>
      <p:sp>
        <p:nvSpPr>
          <p:cNvPr id="7" name="Rectangle 6">
            <a:extLst>
              <a:ext uri="{FF2B5EF4-FFF2-40B4-BE49-F238E27FC236}">
                <a16:creationId xmlns:a16="http://schemas.microsoft.com/office/drawing/2014/main" id="{583A464A-A492-AA78-2653-A0BCA7C641F1}"/>
              </a:ext>
            </a:extLst>
          </p:cNvPr>
          <p:cNvSpPr/>
          <p:nvPr/>
        </p:nvSpPr>
        <p:spPr>
          <a:xfrm>
            <a:off x="8441291" y="1882869"/>
            <a:ext cx="1673728" cy="300082"/>
          </a:xfrm>
          <a:prstGeom prst="rect">
            <a:avLst/>
          </a:prstGeom>
        </p:spPr>
        <p:txBody>
          <a:bodyPr wrap="none">
            <a:spAutoFit/>
          </a:bodyPr>
          <a:lstStyle/>
          <a:p>
            <a:r>
              <a:rPr lang="en-GB" sz="1350" dirty="0"/>
              <a:t>Crown court 2013-20</a:t>
            </a:r>
          </a:p>
        </p:txBody>
      </p:sp>
      <p:pic>
        <p:nvPicPr>
          <p:cNvPr id="8" name="Picture 7">
            <a:extLst>
              <a:ext uri="{FF2B5EF4-FFF2-40B4-BE49-F238E27FC236}">
                <a16:creationId xmlns:a16="http://schemas.microsoft.com/office/drawing/2014/main" id="{BEB7B656-73B6-E8EA-9CA9-B182AA253087}"/>
              </a:ext>
            </a:extLst>
          </p:cNvPr>
          <p:cNvPicPr/>
          <p:nvPr/>
        </p:nvPicPr>
        <p:blipFill>
          <a:blip r:embed="rId6">
            <a:extLst>
              <a:ext uri="{28A0092B-C50C-407E-A947-70E740481C1C}">
                <a14:useLocalDpi xmlns:a14="http://schemas.microsoft.com/office/drawing/2010/main" val="0"/>
              </a:ext>
            </a:extLst>
          </a:blip>
          <a:stretch>
            <a:fillRect/>
          </a:stretch>
        </p:blipFill>
        <p:spPr>
          <a:xfrm>
            <a:off x="6356522" y="2155449"/>
            <a:ext cx="5530074" cy="4571025"/>
          </a:xfrm>
          <a:prstGeom prst="rect">
            <a:avLst/>
          </a:prstGeom>
        </p:spPr>
      </p:pic>
      <p:pic>
        <p:nvPicPr>
          <p:cNvPr id="11" name="Content Placeholder 8">
            <a:extLst>
              <a:ext uri="{FF2B5EF4-FFF2-40B4-BE49-F238E27FC236}">
                <a16:creationId xmlns:a16="http://schemas.microsoft.com/office/drawing/2014/main" id="{FFF67530-A2F5-8FBB-ED75-69B78472B2B5}"/>
              </a:ext>
            </a:extLst>
          </p:cNvPr>
          <p:cNvPicPr>
            <a:picLocks/>
          </p:cNvPicPr>
          <p:nvPr/>
        </p:nvPicPr>
        <p:blipFill>
          <a:blip r:embed="rId7">
            <a:extLst>
              <a:ext uri="{28A0092B-C50C-407E-A947-70E740481C1C}">
                <a14:useLocalDpi xmlns:a14="http://schemas.microsoft.com/office/drawing/2010/main" val="0"/>
              </a:ext>
            </a:extLst>
          </a:blip>
          <a:stretch>
            <a:fillRect/>
          </a:stretch>
        </p:blipFill>
        <p:spPr>
          <a:xfrm>
            <a:off x="89242" y="2240156"/>
            <a:ext cx="5984566" cy="4611851"/>
          </a:xfrm>
          <a:prstGeom prst="rect">
            <a:avLst/>
          </a:prstGeom>
        </p:spPr>
      </p:pic>
    </p:spTree>
    <p:extLst>
      <p:ext uri="{BB962C8B-B14F-4D97-AF65-F5344CB8AC3E}">
        <p14:creationId xmlns:p14="http://schemas.microsoft.com/office/powerpoint/2010/main" val="15663399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C18258-1526-A98F-9ED5-0DD8AE335C01}"/>
              </a:ext>
            </a:extLst>
          </p:cNvPr>
          <p:cNvSpPr>
            <a:spLocks noGrp="1"/>
          </p:cNvSpPr>
          <p:nvPr>
            <p:ph type="title"/>
          </p:nvPr>
        </p:nvSpPr>
        <p:spPr/>
        <p:txBody>
          <a:bodyPr/>
          <a:lstStyle/>
          <a:p>
            <a:endParaRPr lang="en-GB" dirty="0"/>
          </a:p>
        </p:txBody>
      </p:sp>
      <p:sp>
        <p:nvSpPr>
          <p:cNvPr id="3" name="Content Placeholder 2">
            <a:extLst>
              <a:ext uri="{FF2B5EF4-FFF2-40B4-BE49-F238E27FC236}">
                <a16:creationId xmlns:a16="http://schemas.microsoft.com/office/drawing/2014/main" id="{5CE2C8B8-F1B5-5354-2A88-5372A598ACD2}"/>
              </a:ext>
            </a:extLst>
          </p:cNvPr>
          <p:cNvSpPr>
            <a:spLocks noGrp="1"/>
          </p:cNvSpPr>
          <p:nvPr>
            <p:ph idx="1"/>
          </p:nvPr>
        </p:nvSpPr>
        <p:spPr>
          <a:xfrm>
            <a:off x="1221525" y="2387393"/>
            <a:ext cx="10515600" cy="4351338"/>
          </a:xfrm>
        </p:spPr>
        <p:txBody>
          <a:bodyPr>
            <a:normAutofit/>
          </a:bodyPr>
          <a:lstStyle/>
          <a:p>
            <a:pPr marL="0" indent="0">
              <a:buNone/>
            </a:pPr>
            <a:r>
              <a:rPr lang="en-GB" sz="3600" b="1" dirty="0">
                <a:latin typeface="Georgia" panose="02040502050405020303" pitchFamily="18" charset="0"/>
              </a:rPr>
              <a:t>Research insights: Ethnic Disparities in the Criminal Justice System</a:t>
            </a:r>
          </a:p>
        </p:txBody>
      </p:sp>
    </p:spTree>
    <p:extLst>
      <p:ext uri="{BB962C8B-B14F-4D97-AF65-F5344CB8AC3E}">
        <p14:creationId xmlns:p14="http://schemas.microsoft.com/office/powerpoint/2010/main" val="326890804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TaxCatchAll xmlns="b0981e6f-52f3-40ac-b3a5-7f76cc7539d2" xsi:nil="true"/>
    <_ip_UnifiedCompliancePolicyProperties xmlns="http://schemas.microsoft.com/sharepoint/v3" xsi:nil="true"/>
    <lcf76f155ced4ddcb4097134ff3c332f xmlns="08ae39de-3828-4cc0-932a-325af8f56847">
      <Terms xmlns="http://schemas.microsoft.com/office/infopath/2007/PartnerControls"/>
    </lcf76f155ced4ddcb4097134ff3c332f>
    <SharedWithUsers xmlns="b0981e6f-52f3-40ac-b3a5-7f76cc7539d2">
      <UserInfo>
        <DisplayName/>
        <AccountId xsi:nil="true"/>
        <AccountType/>
      </UserInfo>
    </SharedWithUser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E2C8EFA6C1EBFD4B936F0F2EBE1AA9C8" ma:contentTypeVersion="20" ma:contentTypeDescription="Create a new document." ma:contentTypeScope="" ma:versionID="e9c22bd0517154646bab781ff2a701b1">
  <xsd:schema xmlns:xsd="http://www.w3.org/2001/XMLSchema" xmlns:xs="http://www.w3.org/2001/XMLSchema" xmlns:p="http://schemas.microsoft.com/office/2006/metadata/properties" xmlns:ns1="http://schemas.microsoft.com/sharepoint/v3" xmlns:ns2="08ae39de-3828-4cc0-932a-325af8f56847" xmlns:ns3="b0981e6f-52f3-40ac-b3a5-7f76cc7539d2" targetNamespace="http://schemas.microsoft.com/office/2006/metadata/properties" ma:root="true" ma:fieldsID="517fb9d802daee9a235bcbc0157e22a7" ns1:_="" ns2:_="" ns3:_="">
    <xsd:import namespace="http://schemas.microsoft.com/sharepoint/v3"/>
    <xsd:import namespace="08ae39de-3828-4cc0-932a-325af8f56847"/>
    <xsd:import namespace="b0981e6f-52f3-40ac-b3a5-7f76cc7539d2"/>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element ref="ns2:MediaServiceLocation" minOccurs="0"/>
                <xsd:element ref="ns1:_ip_UnifiedCompliancePolicyProperties" minOccurs="0"/>
                <xsd:element ref="ns1:_ip_UnifiedCompliancePolicyUIAc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6" nillable="true" ma:displayName="Unified Compliance Policy Properties" ma:hidden="true" ma:internalName="_ip_UnifiedCompliancePolicyProperties">
      <xsd:simpleType>
        <xsd:restriction base="dms:Note"/>
      </xsd:simpleType>
    </xsd:element>
    <xsd:element name="_ip_UnifiedCompliancePolicyUIAction" ma:index="27"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8ae39de-3828-4cc0-932a-325af8f5684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LengthInSeconds" ma:index="19" nillable="true" ma:displayName="MediaLengthInSeconds" ma:hidden="true"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cbf2f534-9c3d-494b-83fb-768e807180cb"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element name="MediaServiceLocation" ma:index="25"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0981e6f-52f3-40ac-b3a5-7f76cc7539d2"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de9fef9c-b668-4da6-8590-81b5de9e0a58}" ma:internalName="TaxCatchAll" ma:showField="CatchAllData" ma:web="b0981e6f-52f3-40ac-b3a5-7f76cc7539d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B14BD06-6306-4A4C-B892-61F3A87C02F1}">
  <ds:schemaRefs>
    <ds:schemaRef ds:uri="http://schemas.microsoft.com/office/2006/documentManagement/types"/>
    <ds:schemaRef ds:uri="http://purl.org/dc/dcmitype/"/>
    <ds:schemaRef ds:uri="http://purl.org/dc/elements/1.1/"/>
    <ds:schemaRef ds:uri="664af518-f71e-4a69-837b-9e32b7992cb1"/>
    <ds:schemaRef ds:uri="http://schemas.openxmlformats.org/package/2006/metadata/core-properties"/>
    <ds:schemaRef ds:uri="http://schemas.microsoft.com/office/2006/metadata/properties"/>
    <ds:schemaRef ds:uri="http://www.w3.org/XML/1998/namespace"/>
    <ds:schemaRef ds:uri="http://purl.org/dc/terms/"/>
    <ds:schemaRef ds:uri="2e60d199-071c-49f2-b544-8cfc0b401ae7"/>
    <ds:schemaRef ds:uri="http://schemas.microsoft.com/office/infopath/2007/PartnerControls"/>
  </ds:schemaRefs>
</ds:datastoreItem>
</file>

<file path=customXml/itemProps2.xml><?xml version="1.0" encoding="utf-8"?>
<ds:datastoreItem xmlns:ds="http://schemas.openxmlformats.org/officeDocument/2006/customXml" ds:itemID="{CFB42F16-EA7C-4EA6-AE3F-D7355B86D8AF}"/>
</file>

<file path=customXml/itemProps3.xml><?xml version="1.0" encoding="utf-8"?>
<ds:datastoreItem xmlns:ds="http://schemas.openxmlformats.org/officeDocument/2006/customXml" ds:itemID="{DD5007A2-30C7-43A3-B0E1-EAADA704A9D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18799</TotalTime>
  <Words>1309</Words>
  <Application>Microsoft Office PowerPoint</Application>
  <PresentationFormat>Widescreen</PresentationFormat>
  <Paragraphs>123</Paragraphs>
  <Slides>19</Slides>
  <Notes>17</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19</vt:i4>
      </vt:variant>
    </vt:vector>
  </HeadingPairs>
  <TitlesOfParts>
    <vt:vector size="28" baseType="lpstr">
      <vt:lpstr>Georgia</vt:lpstr>
      <vt:lpstr>Calibri Light</vt:lpstr>
      <vt:lpstr>Inter</vt:lpstr>
      <vt:lpstr>Arial</vt:lpstr>
      <vt:lpstr>Calibri</vt:lpstr>
      <vt:lpstr>Lato</vt:lpstr>
      <vt:lpstr>Aptos</vt:lpstr>
      <vt:lpstr>Franklin Gothic Book</vt:lpstr>
      <vt:lpstr>Office Theme</vt:lpstr>
      <vt:lpstr>PowerPoint Presentation</vt:lpstr>
      <vt:lpstr>PowerPoint Presentation</vt:lpstr>
      <vt:lpstr>PowerPoint Presentation</vt:lpstr>
      <vt:lpstr>PowerPoint Presentation</vt:lpstr>
      <vt:lpstr>Data First criminal courts overview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Elizabeth Waind - UKRI</dc:creator>
  <cp:lastModifiedBy>Kitty Lymperopoulou</cp:lastModifiedBy>
  <cp:revision>429</cp:revision>
  <dcterms:created xsi:type="dcterms:W3CDTF">2019-06-11T12:09:02Z</dcterms:created>
  <dcterms:modified xsi:type="dcterms:W3CDTF">2025-09-11T18:14:06Z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0x010100E2C8EFA6C1EBFD4B936F0F2EBE1AA9C8</vt:lpwstr>
  </property>
  <property fmtid="{D5CDD505-2E9C-101B-9397-08002B2CF9AE}" pid="4" name="MediaServiceImageTags">
    <vt:lpwstr/>
  </property>
</Properties>
</file>