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ink/ink1.xml" ContentType="application/inkml+xml"/>
  <Override PartName="/ppt/theme/theme1.xml" ContentType="application/vnd.openxmlformats-officedocument.theme+xml"/>
  <Override PartName="/ppt/ink/ink10.xml" ContentType="application/inkml+xml"/>
  <Override PartName="/ppt/theme/theme2.xml" ContentType="application/vnd.openxmlformats-officedocument.theme+xml"/>
  <Override PartName="/ppt/ink/ink12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13.xml" ContentType="application/inkml+xml"/>
  <Override PartName="/ppt/ink/ink14.xml" ContentType="application/inkml+xml"/>
  <Override PartName="/ppt/ink/ink11.xml" ContentType="application/inkml+xml"/>
  <Override PartName="/ppt/ink/ink9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4" r:id="rId5"/>
    <p:sldId id="269" r:id="rId6"/>
    <p:sldId id="264" r:id="rId7"/>
    <p:sldId id="259" r:id="rId8"/>
    <p:sldId id="277" r:id="rId9"/>
    <p:sldId id="275" r:id="rId10"/>
    <p:sldId id="260" r:id="rId11"/>
    <p:sldId id="271" r:id="rId12"/>
    <p:sldId id="261" r:id="rId13"/>
    <p:sldId id="272" r:id="rId14"/>
    <p:sldId id="266" r:id="rId15"/>
    <p:sldId id="276" r:id="rId16"/>
    <p:sldId id="262" r:id="rId17"/>
    <p:sldId id="263" r:id="rId18"/>
    <p:sldId id="27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7918" autoAdjust="0"/>
  </p:normalViewPr>
  <p:slideViewPr>
    <p:cSldViewPr snapToGrid="0">
      <p:cViewPr varScale="1">
        <p:scale>
          <a:sx n="75" d="100"/>
          <a:sy n="75" d="100"/>
        </p:scale>
        <p:origin x="19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1:35.90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481 60 24575,'-28'-2'0,"1"-1"0,-47-11 0,16 3 0,4-1 0,36 7 0,-1 1 0,0 0 0,1 2 0,-1 0 0,-34 1 0,49 2 0,0 0 0,0-1 0,-1 1 0,1 1 0,0-1 0,0 1 0,0-1 0,1 1 0,-1 0 0,0 0 0,1 1 0,-1-1 0,1 1 0,0 0 0,0 0 0,0 0 0,0 0 0,0 1 0,1-1 0,-1 1 0,1-1 0,0 1 0,0 0 0,0 0 0,1 0 0,-1 0 0,1 0 0,0 0 0,0 0 0,0 9 0,-1 2 0,0 1 0,1-1 0,1 1 0,1-1 0,0 1 0,0-1 0,2 1 0,0-1 0,6 17 0,-1-10 0,1 0 0,2-1 0,0 0 0,1-1 0,20 26 0,3 2 0,3-1 0,2-1 0,2-3 0,2-1 0,2-3 0,52 36 0,-89-69 0,0-2 0,0 1 0,1-1 0,-1-1 0,1 0 0,0 0 0,0-1 0,0 0 0,0 0 0,0-1 0,1-1 0,16-1 0,-10-1 0,1 0 0,-1-1 0,1-1 0,-1-1 0,0-1 0,22-10 0,-33 13 0,-2 0 0,1 0 0,0-1 0,0 1 0,-1-1 0,0 0 0,0 0 0,0-1 0,0 1 0,-1-1 0,0 0 0,0 0 0,0 0 0,0 0 0,-1-1 0,0 1 0,0-1 0,0 1 0,-1-1 0,0 0 0,1-7 0,1-14 0,-2-1 0,-1 0 0,-4-35 0,1 17 0,2 20 0,-1 1 0,-1-1 0,-13-47 0,12 61 0,1 1 0,-2 0 0,0 1 0,0-1 0,-1 1 0,0 0 0,0 0 0,-1 1 0,-1 0 0,-15-16 0,0 5-120,12 9-18,-1 1 0,0 0-1,0 0 1,-1 1-1,0 0 1,-1 2 0,1-1-1,-26-8 1,16 11-6688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30.06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0,'1367'0,"-1340"0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34.04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68,'108'2,"122"-5,-135-12,-68 9,-1 2,30-2,-32 5,39 0,102-16,-83 7,1 4,144 7,-81 2,-89-4,79 2,-123 0,0 1,1 0,-1 1,0 1,0 0,0 0,18 10,-30-14,-1 1,1-1,-1 0,1 0,-1 0,1 1,-1-1,1 0,-1 0,1 1,-1-1,1 0,-1 1,1-1,-1 1,0-1,1 1,-1-1,0 1,1-1,-1 1,0-1,0 1,1-1,-1 1,0-1,0 1,0-1,0 1,0 0,0-1,0 1,0-1,0 1,0-1,0 1,0 0,-7 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42.0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0,'479'0,"-455"1,0 2,42 9,-41-6,1-2,30 2,-49-6,-4 0,-1-1,1 1,0 0,0 0,-1 1,1-1,0 0,0 1,-1 0,1 0,0-1,-1 1,1 1,-1-1,1 0,-1 1,0-1,0 1,1 0,1 2,3 9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46.31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0,'1252'0,"-1218"0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51.42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97,'7'-1,"0"0,-1 0,1 0,0-1,-1 0,12-6,7-1,44-11,0 4,1 2,1 4,0 2,138 5,420 4,-601-1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1:46.64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226 102 24575,'-7'2'0,"0"0"0,0 1 0,0 0 0,0 0 0,1 1 0,-1 0 0,1 0 0,0 0 0,-8 8 0,7-7 0,-40 26 0,36-24 0,1 0 0,0 0 0,-1 1 0,2 0 0,-10 10 0,16-14 0,0 0 0,0 0 0,0 1 0,1-1 0,-1 1 0,1 0 0,1 0 0,-1 0 0,0 0 0,1 0 0,0 0 0,0 0 0,1 0 0,0 1 0,0-1 0,0 6 0,1-5 0,1-1 0,0 1 0,0-1 0,0 0 0,0 0 0,1 0 0,0 0 0,0 0 0,0-1 0,0 1 0,1-1 0,0 0 0,0 0 0,0 0 0,0 0 0,1-1 0,5 3 0,22 23 0,23 38 0,-36-43 0,0 0 0,1-2 0,27 23 0,-40-40 0,0-1 0,0 0 0,1-1 0,-1 1 0,1-2 0,0 1 0,-1-1 0,1 0 0,1 0 0,-1-1 0,0 0 0,0-1 0,0 0 0,0 0 0,15-2 0,-13 0 0,0 1 0,0-1 0,0-1 0,0 0 0,-1 0 0,1-1 0,-1 0 0,0-1 0,0 0 0,-1 0 0,1-1 0,10-9 0,28-37 0,62-90 0,-85 110 0,-19 23 0,0-1 0,0 0 0,-1 0 0,0 0 0,-1 0 0,0 0 0,-1-1 0,0 1 0,0-1 0,-1 0 0,-1 1 0,0-1 0,0 0 0,-1 0 0,0 1 0,-1-1 0,-1 1 0,1-1 0,-5-10 0,2 15 0,0-1 0,0 1 0,-1 0 0,0 1 0,0-1 0,0 1 0,-1 0 0,1 1 0,-1 0 0,0 0 0,-1 0 0,1 1 0,-9-3 0,-43-26 0,50 26 0,1 1 0,-1 0 0,0 1 0,0 0 0,-1 0 0,1 1 0,-1 0 0,0 1 0,1 0 0,-18-1 0,-11 1 0,-57 4 0,36 1 0,27-3-1365,3 1-5461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1:53.12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547 162 24575,'-7'-1'0,"0"0"0,0-1 0,0 1 0,0-1 0,0 0 0,-11-7 0,-5 0 0,-16-5 0,-12-5 0,-58-13 0,94 29 0,1 0 0,-1 1 0,1 0 0,-1 2 0,0-1 0,1 2 0,-1 0 0,1 0 0,-18 5 0,27-4 0,0-1 0,0 1 0,0 1 0,0-1 0,0 0 0,0 1 0,0 0 0,1 0 0,0 1 0,-1-1 0,1 1 0,1 0 0,-1 0 0,1 0 0,-1 1 0,1-1 0,0 1 0,1 0 0,-1-1 0,1 1 0,0 1 0,0-1 0,-2 9 0,0 8 0,2 0 0,0 0 0,1 0 0,3 36 0,0-17 0,-1-29 0,0 1 0,1-1 0,0 1 0,1-1 0,0 0 0,1 0 0,1 0 0,0-1 0,0 0 0,1 1 0,1-2 0,14 20 0,-15-22 0,0-1 0,1 0 0,0 0 0,1-1 0,-1 0 0,1 0 0,0-1 0,1 0 0,-1 0 0,1-1 0,0 0 0,0 0 0,0-1 0,1 0 0,-1-1 0,20 2 0,-4-2 0,1-1 0,-1-1 0,1-2 0,41-7 0,-57 7 0,0-1 0,-1 0 0,1-1 0,-1 0 0,1 0 0,-1-1 0,-1 0 0,1-1 0,-1 0 0,0-1 0,0 1 0,0-1 0,-1-1 0,9-11 0,17-30 0,-2-2 0,-2-1 0,35-90 0,-57 127 0,-1 0 0,-1 0 0,0 0 0,-1-1 0,4-27 0,-8 39 0,0 0 0,0 1 0,0-1 0,-1 0 0,1 1 0,-1-1 0,0 1 0,0-1 0,0 1 0,0-1 0,-1 1 0,0 0 0,1 0 0,-1 0 0,0-1 0,-1 2 0,1-1 0,0 0 0,-1 0 0,1 1 0,-1 0 0,0-1 0,0 1 0,0 0 0,0 0 0,0 1 0,-1-1 0,1 1 0,0-1 0,-1 1 0,-3-1 0,-18-4-1365,2 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1:56.66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587 1 24575,'-25'1'0,"1"2"0,-41 9 0,13-2 0,5-1 0,1 2 0,1 3 0,-51 21 0,82-28 0,0 1 0,1 1 0,0 0 0,1 0 0,0 1 0,-19 21 0,-5 4 0,33-32 0,-1 0 0,1 0 0,0 0 0,-1 0 0,2 1 0,-1 0 0,0-1 0,1 1 0,0 0 0,-1 0 0,2 0 0,-1 0 0,0 1 0,1-1 0,0 1 0,0-1 0,-1 7 0,3-7 0,-1 0 0,1 1 0,0-1 0,0 0 0,1 0 0,-1 1 0,1-1 0,0 0 0,0 0 0,0-1 0,0 1 0,1 0 0,0-1 0,-1 1 0,1-1 0,0 0 0,7 5 0,-1-1 0,0 0 0,1-1 0,-1-1 0,1 0 0,0 0 0,0-1 0,1 0 0,0 0 0,-1-1 0,1-1 0,0 0 0,15 1 0,18-1 0,80-6 0,-43 0 0,-52 4 0,-17 1 0,0-1 0,1 0 0,-1-1 0,0-1 0,0 0 0,14-4 0,-22 5 0,-1-1 0,1 0 0,-1 0 0,0 0 0,1 0 0,-1 0 0,0-1 0,0 0 0,-1 1 0,1-1 0,0 0 0,-1 0 0,0 0 0,0-1 0,0 1 0,0 0 0,0-1 0,-1 0 0,0 1 0,1-1 0,-1 0 0,-1 1 0,1-1 0,0-5 0,3-30 0,-2 0 0,-2-1 0,-9-69 0,9 106-59,0 0 0,-1 0-1,1 0 1,-1 0-1,0-1 1,0 1 0,0 0-1,0 0 1,0 1 0,-1-1-1,1 0 1,-1 0 0,0 1-1,0-1 1,0 1-1,0-1 1,0 1 0,-1 0-1,1 0 1,0 0 0,-1 0-1,-3-2 1,-14-4-6767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2:34.77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418 421 24575,'2'-26'0,"0"1"0,10-38 0,2-26 0,-13 69 0,1 1 0,0 1 0,-2 0 0,0-1 0,-4-21 0,4 36 0,-1 1 0,1-1 0,-1 0 0,0 1 0,-1-1 0,1 1 0,-1-1 0,1 1 0,-1 0 0,0 0 0,0-1 0,0 1 0,-1 1 0,1-1 0,-1 0 0,1 1 0,-1-1 0,0 1 0,0 0 0,0 0 0,-1 0 0,1 0 0,0 0 0,-1 1 0,1-1 0,-6 0 0,-15-2 0,-1 2 0,1 0 0,0 2 0,-38 3 0,1 0 0,56-3 0,0 0 0,-1 0 0,1 1 0,0-1 0,0 1 0,0 0 0,0 1 0,0-1 0,0 1 0,0 0 0,0 0 0,1 0 0,-1 1 0,1 0 0,-1 0 0,1 0 0,0 0 0,0 1 0,1-1 0,-1 1 0,1 0 0,0 0 0,-1 1 0,2-1 0,-1 0 0,1 1 0,-1 0 0,1 0 0,0-1 0,1 1 0,-2 9 0,-8 28 0,2 1 0,1 1 0,3-1 0,2 1 0,1 0 0,8 76 0,-5-114 0,0-1 0,0 1 0,1-1 0,-1 1 0,1-1 0,1 0 0,-1 1 0,1-1 0,0-1 0,0 1 0,0 0 0,1-1 0,-1 1 0,1-1 0,0 0 0,1-1 0,-1 1 0,0 0 0,1-1 0,0 0 0,5 2 0,11 5 0,0-1 0,1-1 0,41 10 0,-61-18 0,20 5 0,0 0 0,0-2 0,0-1 0,1 0 0,-1-2 0,1-1 0,-1 0 0,43-9 0,-61 8 5,0 0-1,0 0 1,0 0-1,0 0 0,0-1 1,0 1-1,-1-1 1,1 0-1,-1 0 1,0 0-1,0-1 0,0 1 1,0-1-1,-1 0 1,1 1-1,-1-1 1,0 0-1,0-1 1,-1 1-1,1 0 0,-1 0 1,0-1-1,0 1 1,0-1-1,0 1 1,-1-5-1,1 1-97,-1 1 0,0 0 1,-1-1-1,0 1 0,0 0 0,0 0 0,-1 0 0,0-1 1,0 2-1,-1-1 0,0 0 0,0 0 0,0 1 1,-1 0-1,-6-8 0,-4-1-6733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2:42.6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316 66 24575,'-2'3'0,"0"0"0,0-1 0,0 1 0,0 0 0,-1-1 0,1 1 0,-1-1 0,1 0 0,-1 1 0,0-1 0,0-1 0,0 1 0,-6 2 0,-7 7 0,-11 10 0,-6 5 0,-32 33 0,56-50 0,0 1 0,1 0 0,0 1 0,0 0 0,2 0 0,-1 1 0,-8 21 0,-10 21 0,18-42 0,1 1 0,0 0 0,1 0 0,0 1 0,-3 17 0,7-27 0,1 0 0,-1-1 0,1 1 0,0 0 0,1 0 0,-1 0 0,1 0 0,-1-1 0,1 1 0,0 0 0,1-1 0,-1 1 0,0-1 0,1 1 0,0-1 0,0 0 0,0 1 0,0-1 0,1 0 0,-1-1 0,1 1 0,0 0 0,0-1 0,4 4 0,8 4 0,1 0 0,1-1 0,-1 0 0,1-1 0,1-1 0,-1-1 0,1-1 0,0 0 0,0-1 0,1-1 0,-1-1 0,1-1 0,0 0 0,-1-1 0,29-4 0,-40 3 0,1-1 0,-1 1 0,0-1 0,1-1 0,-1 1 0,0-1 0,-1 0 0,1-1 0,0 1 0,-1-2 0,0 1 0,9-8 0,-6 3 0,-1 0 0,0 0 0,-1-1 0,0 0 0,0 0 0,-1 0 0,5-13 0,2-7 0,-3 0 0,0-1 0,-2-1 0,7-60 0,-13 77 0,0 0 0,-1 0 0,-1-1 0,0 1 0,-6-30 0,5 39 0,-1 0 0,0 0 0,0 0 0,0 1 0,-1-1 0,0 1 0,0 0 0,0-1 0,-1 1 0,1 1 0,-1-1 0,0 1 0,-1-1 0,1 1 0,-1 0 0,0 1 0,-9-6 0,-18-11-97,21 13-44,1 0 0,-1 1 0,0 0 0,-1 0 1,1 2-1,-1-1 0,0 2 0,-16-4 0,3 4-6685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2:54.9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448 222 24575,'-2'-9'0,"0"1"0,0 0 0,-1 0 0,0 0 0,-1 0 0,0 1 0,0-1 0,0 1 0,-1 0 0,0 0 0,-11-11 0,-11-19 0,22 30 0,0 1 0,-1 0 0,0 0 0,0 0 0,0 1 0,-1 0 0,0 0 0,0 0 0,0 1 0,0 0 0,-1 1 0,1-1 0,-1 1 0,0 1 0,0 0 0,0 0 0,-10-1 0,11 2 0,-1-1 0,1 2 0,-1-1 0,0 1 0,1 0 0,-1 1 0,0 0 0,1 0 0,0 1 0,-1 0 0,1 0 0,0 0 0,0 1 0,0 0 0,0 1 0,0-1 0,1 1 0,-11 9 0,8-4 0,0 1 0,1 0 0,0 0 0,0 1 0,2 0 0,-1 0 0,1 1 0,1 0 0,0 0 0,-4 13 0,8-21 0,0 0 0,0 0 0,0 1 0,1-1 0,0 0 0,-1 1 0,1-1 0,1 0 0,-1 1 0,1-1 0,-1 0 0,1 0 0,1 1 0,-1-1 0,0 0 0,1 0 0,0 0 0,0 0 0,0-1 0,0 1 0,1 0 0,0-1 0,-1 0 0,1 0 0,1 0 0,-1 0 0,0 0 0,1 0 0,-1-1 0,1 1 0,0-1 0,-1 0 0,6 1 0,34 17 0,59 35 0,-93-49 9,1 0-1,0-1 1,0-1-1,1 0 1,-1 0 0,1-1-1,0 0 1,0-1-1,0 0 1,0 0-1,0-2 1,0 1-1,20-3 1,-24 1-68,-1 0-1,1 0 1,-1-1-1,0 0 1,0 0 0,0 0-1,0-1 1,0 0-1,-1 0 1,1-1 0,-1 0-1,0 1 1,0-2-1,0 1 1,0-1 0,-1 1-1,0-1 1,0 0-1,0-1 1,0 1 0,-1-1-1,0 0 1,0 1-1,3-12 1,0-5-6767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3:32:59.89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455 70 24575,'-3'-2'0,"1"1"0,0 0 0,-1-1 0,1 1 0,0-1 0,0 0 0,0 0 0,0 0 0,0 0 0,-1-2 0,-16-14 0,8 13 0,0 0 0,0 1 0,0 0 0,-1 1 0,0 0 0,0 1 0,0 0 0,0 1 0,0 0 0,0 1 0,0 0 0,0 1 0,0 0 0,0 1 0,0 1 0,1 0 0,-1 0 0,1 1 0,-1 1 0,1 0 0,1 0 0,-1 1 0,1 0 0,0 1 0,-11 10 0,11-8 0,1 0 0,0 1 0,0 0 0,1 1 0,1 0 0,0 0 0,0 0 0,1 1 0,0 0 0,1 1 0,1-1 0,0 1 0,-3 20 0,5-22 0,0 0 0,1 0 0,1 0 0,0 0 0,0 0 0,1 0 0,1 0 0,0 0 0,0 0 0,1 0 0,0 0 0,1-1 0,0 0 0,1 1 0,0-2 0,11 16 0,-12-20 0,0-1 0,0-1 0,0 1 0,0 0 0,1-1 0,0 0 0,-1 0 0,1-1 0,0 1 0,1-1 0,-1 0 0,8 2 0,74 13 0,-59-13 0,-18-2 0,-1-1 0,1 0 0,-1 0 0,1-1 0,0 0 0,-1-1 0,1 0 0,-1 0 0,1-1 0,-1-1 0,0 1 0,0-1 0,0-1 0,0 0 0,0 0 0,-1-1 0,0 0 0,0 0 0,0-1 0,0 0 0,-1 0 0,0-1 0,-1 1 0,1-2 0,9-14 0,-10 15 0,-1-1 0,0 0 0,0 0 0,-1 0 0,0 0 0,0-1 0,-1 0 0,3-9 0,-6 14 0,1 1 0,-1-1 0,0 0 0,0 1 0,0-1 0,-1 0 0,1 1 0,-1-1 0,0 1 0,0-1 0,0 1 0,-1 0 0,1-1 0,-1 1 0,1 0 0,-1 0 0,0 0 0,-1 0 0,1 0 0,0 0 0,-1 1 0,1-1 0,-5-2 0,-4-6-13,1 0 1,1-1-1,0 0 0,1-1 0,-11-19 1,1 0-1277,5 11-5537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33:26.8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32,'322'-16,"-31"0,57 17,-321-1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1A785-DA0D-497E-8F9D-929675E02C86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F4EDF-473C-4B39-A071-132355CEA9B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68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306810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Here are </a:t>
            </a:r>
            <a:r>
              <a:rPr lang="nl-BE" dirty="0" err="1"/>
              <a:t>some</a:t>
            </a:r>
            <a:r>
              <a:rPr lang="nl-BE" dirty="0"/>
              <a:t> </a:t>
            </a:r>
            <a:r>
              <a:rPr lang="nl-BE" dirty="0" err="1"/>
              <a:t>results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adjusted</a:t>
            </a:r>
            <a:r>
              <a:rPr lang="nl-BE" dirty="0"/>
              <a:t> </a:t>
            </a:r>
            <a:r>
              <a:rPr lang="nl-BE" dirty="0" err="1"/>
              <a:t>regression</a:t>
            </a:r>
            <a:r>
              <a:rPr lang="nl-BE" dirty="0"/>
              <a:t> </a:t>
            </a:r>
            <a:r>
              <a:rPr lang="nl-BE" dirty="0" err="1"/>
              <a:t>models</a:t>
            </a:r>
            <a:r>
              <a:rPr lang="nl-BE" dirty="0"/>
              <a:t> </a:t>
            </a:r>
            <a:r>
              <a:rPr lang="nl-BE" dirty="0" err="1"/>
              <a:t>presented</a:t>
            </a:r>
            <a:r>
              <a:rPr lang="nl-BE" dirty="0"/>
              <a:t> in a </a:t>
            </a:r>
            <a:r>
              <a:rPr lang="nl-BE" dirty="0" err="1"/>
              <a:t>forest</a:t>
            </a:r>
            <a:r>
              <a:rPr lang="nl-BE" dirty="0"/>
              <a:t> plot.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left</a:t>
            </a:r>
            <a:r>
              <a:rPr lang="nl-BE" dirty="0"/>
              <a:t> we </a:t>
            </a:r>
            <a:r>
              <a:rPr lang="nl-BE" dirty="0" err="1"/>
              <a:t>see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model </a:t>
            </a:r>
            <a:r>
              <a:rPr lang="nl-BE" dirty="0" err="1"/>
              <a:t>with</a:t>
            </a:r>
            <a:r>
              <a:rPr lang="nl-BE" dirty="0"/>
              <a:t> IADL, on </a:t>
            </a:r>
            <a:r>
              <a:rPr lang="nl-BE" dirty="0" err="1"/>
              <a:t>the</a:t>
            </a:r>
            <a:r>
              <a:rPr lang="nl-BE" dirty="0"/>
              <a:t> right </a:t>
            </a:r>
            <a:r>
              <a:rPr lang="nl-BE" dirty="0" err="1"/>
              <a:t>with</a:t>
            </a:r>
            <a:r>
              <a:rPr lang="nl-BE" dirty="0"/>
              <a:t> ADL. Three </a:t>
            </a:r>
            <a:r>
              <a:rPr lang="nl-BE" dirty="0" err="1"/>
              <a:t>remakrable</a:t>
            </a:r>
            <a:r>
              <a:rPr lang="nl-BE" dirty="0"/>
              <a:t> </a:t>
            </a:r>
            <a:r>
              <a:rPr lang="nl-BE" dirty="0" err="1"/>
              <a:t>associations</a:t>
            </a:r>
            <a:r>
              <a:rPr lang="nl-BE" dirty="0"/>
              <a:t> here: </a:t>
            </a:r>
            <a:r>
              <a:rPr lang="nl-BE" dirty="0" err="1"/>
              <a:t>firstly</a:t>
            </a:r>
            <a:r>
              <a:rPr lang="nl-BE" dirty="0"/>
              <a:t> we </a:t>
            </a:r>
            <a:r>
              <a:rPr lang="nl-BE" dirty="0" err="1"/>
              <a:t>see</a:t>
            </a:r>
            <a:r>
              <a:rPr lang="nl-BE" dirty="0"/>
              <a:t> a </a:t>
            </a:r>
            <a:r>
              <a:rPr lang="nl-BE" dirty="0" err="1"/>
              <a:t>very</a:t>
            </a:r>
            <a:r>
              <a:rPr lang="nl-BE" dirty="0"/>
              <a:t> large effect of </a:t>
            </a:r>
            <a:r>
              <a:rPr lang="nl-BE" dirty="0" err="1"/>
              <a:t>limitations</a:t>
            </a:r>
            <a:r>
              <a:rPr lang="nl-BE" dirty="0"/>
              <a:t>, but </a:t>
            </a:r>
            <a:r>
              <a:rPr lang="nl-BE" dirty="0" err="1"/>
              <a:t>they</a:t>
            </a:r>
            <a:r>
              <a:rPr lang="nl-BE" dirty="0"/>
              <a:t> ar </a:t>
            </a:r>
            <a:r>
              <a:rPr lang="nl-BE" dirty="0" err="1"/>
              <a:t>ein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</a:t>
            </a:r>
            <a:r>
              <a:rPr lang="nl-BE" dirty="0" err="1"/>
              <a:t>ballpark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IADL en ADL.  </a:t>
            </a:r>
            <a:r>
              <a:rPr lang="nl-BE" dirty="0" err="1"/>
              <a:t>Respondents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one</a:t>
            </a:r>
            <a:r>
              <a:rPr lang="nl-BE" dirty="0"/>
              <a:t> </a:t>
            </a:r>
            <a:r>
              <a:rPr lang="nl-BE" dirty="0" err="1"/>
              <a:t>limitation</a:t>
            </a:r>
            <a:r>
              <a:rPr lang="nl-BE" dirty="0"/>
              <a:t> </a:t>
            </a:r>
            <a:r>
              <a:rPr lang="nl-BE" dirty="0" err="1"/>
              <a:t>reported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</a:t>
            </a:r>
            <a:r>
              <a:rPr lang="nl-BE" dirty="0" err="1"/>
              <a:t>that</a:t>
            </a:r>
            <a:r>
              <a:rPr lang="nl-BE" dirty="0"/>
              <a:t> was on </a:t>
            </a:r>
            <a:r>
              <a:rPr lang="nl-BE" dirty="0" err="1"/>
              <a:t>average</a:t>
            </a:r>
            <a:r>
              <a:rPr lang="nl-BE" dirty="0"/>
              <a:t>  </a:t>
            </a:r>
            <a:r>
              <a:rPr lang="nl-BE" dirty="0" err="1"/>
              <a:t>about</a:t>
            </a:r>
            <a:r>
              <a:rPr lang="nl-BE" dirty="0"/>
              <a:t> 3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less</a:t>
            </a:r>
            <a:r>
              <a:rPr lang="nl-BE" dirty="0"/>
              <a:t> , or 6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less</a:t>
            </a:r>
            <a:r>
              <a:rPr lang="nl-BE" dirty="0"/>
              <a:t> </a:t>
            </a:r>
            <a:r>
              <a:rPr lang="nl-BE" dirty="0" err="1"/>
              <a:t>if</a:t>
            </a:r>
            <a:r>
              <a:rPr lang="nl-BE" dirty="0"/>
              <a:t> more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one</a:t>
            </a:r>
            <a:r>
              <a:rPr lang="nl-BE" dirty="0"/>
              <a:t> </a:t>
            </a:r>
            <a:r>
              <a:rPr lang="nl-BE" dirty="0" err="1"/>
              <a:t>imitation</a:t>
            </a:r>
            <a:r>
              <a:rPr lang="nl-BE" dirty="0"/>
              <a:t>. </a:t>
            </a:r>
            <a:r>
              <a:rPr lang="nl-BE" dirty="0" err="1"/>
              <a:t>Lower</a:t>
            </a:r>
            <a:r>
              <a:rPr lang="nl-BE" dirty="0"/>
              <a:t> </a:t>
            </a:r>
            <a:r>
              <a:rPr lang="nl-BE" dirty="0" err="1"/>
              <a:t>educated</a:t>
            </a:r>
            <a:r>
              <a:rPr lang="nl-BE" dirty="0"/>
              <a:t> </a:t>
            </a:r>
            <a:r>
              <a:rPr lang="nl-BE" dirty="0" err="1"/>
              <a:t>repsondents</a:t>
            </a:r>
            <a:r>
              <a:rPr lang="nl-BE" dirty="0"/>
              <a:t> and men </a:t>
            </a:r>
            <a:r>
              <a:rPr lang="nl-BE" dirty="0" err="1"/>
              <a:t>felt</a:t>
            </a:r>
            <a:r>
              <a:rPr lang="nl-BE" dirty="0"/>
              <a:t> closer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their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in </a:t>
            </a:r>
            <a:r>
              <a:rPr lang="nl-BE" dirty="0" err="1"/>
              <a:t>compoarison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middle</a:t>
            </a:r>
            <a:r>
              <a:rPr lang="nl-BE" dirty="0"/>
              <a:t> levels or </a:t>
            </a:r>
            <a:r>
              <a:rPr lang="nl-BE" dirty="0" err="1"/>
              <a:t>eduication</a:t>
            </a:r>
            <a:r>
              <a:rPr lang="nl-BE" dirty="0"/>
              <a:t> and </a:t>
            </a:r>
            <a:r>
              <a:rPr lang="nl-BE" dirty="0" err="1"/>
              <a:t>womean</a:t>
            </a:r>
            <a:r>
              <a:rPr lang="nl-BE" dirty="0"/>
              <a:t>. </a:t>
            </a:r>
            <a:r>
              <a:rPr lang="nl-BE" dirty="0" err="1"/>
              <a:t>Interestingly</a:t>
            </a:r>
            <a:r>
              <a:rPr lang="nl-BE" dirty="0"/>
              <a:t>, </a:t>
            </a:r>
            <a:r>
              <a:rPr lang="nl-BE" dirty="0" err="1"/>
              <a:t>respondents</a:t>
            </a:r>
            <a:r>
              <a:rPr lang="nl-BE" dirty="0"/>
              <a:t> </a:t>
            </a:r>
            <a:r>
              <a:rPr lang="nl-BE" dirty="0" err="1"/>
              <a:t>who</a:t>
            </a:r>
            <a:r>
              <a:rPr lang="nl-BE" dirty="0"/>
              <a:t> report </a:t>
            </a:r>
            <a:r>
              <a:rPr lang="nl-BE" dirty="0" err="1"/>
              <a:t>theya</a:t>
            </a:r>
            <a:r>
              <a:rPr lang="nl-BE" dirty="0"/>
              <a:t> r </a:t>
            </a:r>
            <a:r>
              <a:rPr lang="nl-BE" dirty="0" err="1"/>
              <a:t>edivorced</a:t>
            </a:r>
            <a:r>
              <a:rPr lang="nl-BE" dirty="0"/>
              <a:t> feel a </a:t>
            </a:r>
            <a:r>
              <a:rPr lang="nl-BE" dirty="0" err="1"/>
              <a:t>larger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and </a:t>
            </a:r>
            <a:r>
              <a:rPr lang="nl-BE" dirty="0" err="1"/>
              <a:t>hance</a:t>
            </a:r>
            <a:r>
              <a:rPr lang="nl-BE" dirty="0"/>
              <a:t> feel </a:t>
            </a:r>
            <a:r>
              <a:rPr lang="nl-BE" dirty="0" err="1"/>
              <a:t>younger</a:t>
            </a:r>
            <a:r>
              <a:rPr lang="nl-BE" dirty="0"/>
              <a:t>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people</a:t>
            </a:r>
            <a:r>
              <a:rPr lang="nl-BE" dirty="0"/>
              <a:t> </a:t>
            </a:r>
            <a:r>
              <a:rPr lang="nl-BE" dirty="0" err="1"/>
              <a:t>who</a:t>
            </a:r>
            <a:r>
              <a:rPr lang="nl-BE" dirty="0"/>
              <a:t> are </a:t>
            </a:r>
            <a:r>
              <a:rPr lang="nl-BE" dirty="0" err="1"/>
              <a:t>married</a:t>
            </a:r>
            <a:r>
              <a:rPr lang="nl-BE" dirty="0"/>
              <a:t> or </a:t>
            </a:r>
            <a:r>
              <a:rPr lang="nl-BE" dirty="0" err="1"/>
              <a:t>partnered</a:t>
            </a:r>
            <a:r>
              <a:rPr lang="nl-BE" dirty="0"/>
              <a:t>.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66251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As </a:t>
            </a:r>
            <a:r>
              <a:rPr lang="nl-BE" dirty="0" err="1"/>
              <a:t>stated</a:t>
            </a:r>
            <a:r>
              <a:rPr lang="nl-BE" dirty="0"/>
              <a:t> </a:t>
            </a:r>
            <a:r>
              <a:rPr lang="nl-BE" dirty="0" err="1"/>
              <a:t>functioanl</a:t>
            </a:r>
            <a:r>
              <a:rPr lang="nl-BE" dirty="0"/>
              <a:t> health </a:t>
            </a:r>
            <a:r>
              <a:rPr lang="nl-BE" dirty="0" err="1"/>
              <a:t>seems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very</a:t>
            </a:r>
            <a:r>
              <a:rPr lang="nl-BE" dirty="0"/>
              <a:t> important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subjective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gap, but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reported</a:t>
            </a:r>
            <a:r>
              <a:rPr lang="nl-BE" dirty="0"/>
              <a:t> </a:t>
            </a:r>
            <a:r>
              <a:rPr lang="nl-BE" dirty="0" err="1"/>
              <a:t>association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multilvel</a:t>
            </a:r>
            <a:r>
              <a:rPr lang="nl-BE" dirty="0"/>
              <a:t> model is </a:t>
            </a:r>
            <a:r>
              <a:rPr lang="nl-BE" dirty="0" err="1"/>
              <a:t>tyhe</a:t>
            </a:r>
            <a:r>
              <a:rPr lang="nl-BE" dirty="0"/>
              <a:t> </a:t>
            </a:r>
            <a:r>
              <a:rPr lang="nl-BE" dirty="0" err="1"/>
              <a:t>combination</a:t>
            </a:r>
            <a:r>
              <a:rPr lang="nl-BE" dirty="0"/>
              <a:t> of 2 </a:t>
            </a:r>
            <a:r>
              <a:rPr lang="nl-BE" dirty="0" err="1"/>
              <a:t>things</a:t>
            </a:r>
            <a:r>
              <a:rPr lang="nl-BE" dirty="0"/>
              <a:t>, </a:t>
            </a:r>
            <a:r>
              <a:rPr lang="nl-BE" dirty="0" err="1"/>
              <a:t>one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one</a:t>
            </a:r>
            <a:r>
              <a:rPr lang="nl-BE" dirty="0"/>
              <a:t> hand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selection</a:t>
            </a:r>
            <a:r>
              <a:rPr lang="nl-BE" dirty="0"/>
              <a:t> </a:t>
            </a:r>
            <a:r>
              <a:rPr lang="nl-BE" dirty="0" err="1"/>
              <a:t>into</a:t>
            </a:r>
            <a:r>
              <a:rPr lang="nl-BE" dirty="0"/>
              <a:t> a </a:t>
            </a:r>
            <a:r>
              <a:rPr lang="nl-BE" dirty="0" err="1"/>
              <a:t>group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will</a:t>
            </a:r>
            <a:r>
              <a:rPr lang="nl-BE" dirty="0"/>
              <a:t> have a </a:t>
            </a:r>
            <a:r>
              <a:rPr lang="nl-BE" dirty="0" err="1"/>
              <a:t>ducntional</a:t>
            </a:r>
            <a:r>
              <a:rPr lang="nl-BE" dirty="0"/>
              <a:t> </a:t>
            </a:r>
            <a:r>
              <a:rPr lang="nl-BE" dirty="0" err="1"/>
              <a:t>disability</a:t>
            </a:r>
            <a:r>
              <a:rPr lang="nl-BE" dirty="0"/>
              <a:t>,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possibly</a:t>
            </a:r>
            <a:r>
              <a:rPr lang="nl-BE" dirty="0"/>
              <a:t> </a:t>
            </a:r>
            <a:r>
              <a:rPr lang="nl-BE" dirty="0" err="1"/>
              <a:t>already</a:t>
            </a:r>
            <a:r>
              <a:rPr lang="nl-BE" dirty="0"/>
              <a:t> a smaller SA gap </a:t>
            </a:r>
            <a:r>
              <a:rPr lang="nl-BE" dirty="0" err="1"/>
              <a:t>before</a:t>
            </a:r>
            <a:r>
              <a:rPr lang="nl-BE" dirty="0"/>
              <a:t> </a:t>
            </a:r>
            <a:r>
              <a:rPr lang="nl-BE" dirty="0" err="1"/>
              <a:t>onset</a:t>
            </a:r>
            <a:r>
              <a:rPr lang="nl-BE" dirty="0"/>
              <a:t> , and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actual</a:t>
            </a:r>
            <a:r>
              <a:rPr lang="nl-BE" dirty="0"/>
              <a:t> </a:t>
            </a:r>
            <a:r>
              <a:rPr lang="nl-BE" dirty="0" err="1"/>
              <a:t>causal</a:t>
            </a:r>
            <a:r>
              <a:rPr lang="nl-BE" dirty="0"/>
              <a:t> effect of </a:t>
            </a:r>
            <a:r>
              <a:rPr lang="nl-BE" dirty="0" err="1"/>
              <a:t>onset</a:t>
            </a:r>
            <a:r>
              <a:rPr lang="nl-BE" dirty="0"/>
              <a:t> of </a:t>
            </a:r>
            <a:r>
              <a:rPr lang="nl-BE" dirty="0" err="1"/>
              <a:t>functional</a:t>
            </a:r>
            <a:r>
              <a:rPr lang="nl-BE" dirty="0"/>
              <a:t> </a:t>
            </a:r>
            <a:r>
              <a:rPr lang="nl-BE" dirty="0" err="1"/>
              <a:t>disability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panel.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1166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isolate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effect of </a:t>
            </a:r>
            <a:r>
              <a:rPr lang="nl-BE" dirty="0" err="1"/>
              <a:t>onset</a:t>
            </a:r>
            <a:r>
              <a:rPr lang="nl-BE" dirty="0"/>
              <a:t>; we </a:t>
            </a:r>
            <a:r>
              <a:rPr lang="nl-BE" dirty="0" err="1"/>
              <a:t>used</a:t>
            </a:r>
            <a:r>
              <a:rPr lang="nl-BE" dirty="0"/>
              <a:t> a </a:t>
            </a:r>
            <a:r>
              <a:rPr lang="nl-BE" dirty="0" err="1"/>
              <a:t>fixed</a:t>
            </a:r>
            <a:r>
              <a:rPr lang="nl-BE" dirty="0"/>
              <a:t> effect model </a:t>
            </a:r>
            <a:r>
              <a:rPr lang="nl-BE" dirty="0" err="1"/>
              <a:t>whihc</a:t>
            </a:r>
            <a:r>
              <a:rPr lang="nl-BE" dirty="0"/>
              <a:t> </a:t>
            </a:r>
            <a:r>
              <a:rPr lang="nl-BE" dirty="0" err="1"/>
              <a:t>examines</a:t>
            </a:r>
            <a:r>
              <a:rPr lang="nl-BE" dirty="0"/>
              <a:t> </a:t>
            </a:r>
            <a:r>
              <a:rPr lang="nl-BE" dirty="0" err="1"/>
              <a:t>only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person change. </a:t>
            </a:r>
            <a:r>
              <a:rPr lang="nl-BE" dirty="0" err="1"/>
              <a:t>This</a:t>
            </a:r>
            <a:r>
              <a:rPr lang="nl-BE" dirty="0"/>
              <a:t> of course </a:t>
            </a:r>
            <a:r>
              <a:rPr lang="nl-BE" dirty="0" err="1"/>
              <a:t>ssubstantially</a:t>
            </a:r>
            <a:r>
              <a:rPr lang="nl-BE" dirty="0"/>
              <a:t> </a:t>
            </a:r>
            <a:r>
              <a:rPr lang="nl-BE" dirty="0" err="1"/>
              <a:t>reduces</a:t>
            </a:r>
            <a:r>
              <a:rPr lang="nl-BE" dirty="0"/>
              <a:t> </a:t>
            </a:r>
            <a:r>
              <a:rPr lang="nl-BE" dirty="0" err="1"/>
              <a:t>our</a:t>
            </a:r>
            <a:r>
              <a:rPr lang="nl-BE" dirty="0"/>
              <a:t> data set, as </a:t>
            </a:r>
            <a:r>
              <a:rPr lang="nl-BE" dirty="0" err="1"/>
              <a:t>only</a:t>
            </a:r>
            <a:r>
              <a:rPr lang="nl-BE" dirty="0"/>
              <a:t> </a:t>
            </a:r>
            <a:r>
              <a:rPr lang="nl-BE" dirty="0" err="1"/>
              <a:t>people</a:t>
            </a:r>
            <a:r>
              <a:rPr lang="nl-BE" dirty="0"/>
              <a:t> </a:t>
            </a:r>
            <a:r>
              <a:rPr lang="nl-BE" dirty="0" err="1"/>
              <a:t>who</a:t>
            </a:r>
            <a:r>
              <a:rPr lang="nl-BE" dirty="0"/>
              <a:t> report a </a:t>
            </a:r>
            <a:r>
              <a:rPr lang="nl-BE" dirty="0" err="1"/>
              <a:t>chnage</a:t>
            </a:r>
            <a:r>
              <a:rPr lang="nl-BE" dirty="0"/>
              <a:t> in adl or </a:t>
            </a:r>
            <a:r>
              <a:rPr lang="nl-BE" dirty="0" err="1"/>
              <a:t>iadl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panel </a:t>
            </a:r>
            <a:r>
              <a:rPr lang="nl-BE" dirty="0" err="1"/>
              <a:t>remain</a:t>
            </a:r>
            <a:r>
              <a:rPr lang="nl-BE" dirty="0"/>
              <a:t> in </a:t>
            </a:r>
            <a:r>
              <a:rPr lang="nl-BE" dirty="0" err="1"/>
              <a:t>our</a:t>
            </a:r>
            <a:r>
              <a:rPr lang="nl-BE" dirty="0"/>
              <a:t> sample. </a:t>
            </a:r>
          </a:p>
          <a:p>
            <a:r>
              <a:rPr lang="nl-BE" dirty="0"/>
              <a:t>As </a:t>
            </a:r>
            <a:r>
              <a:rPr lang="nl-BE" dirty="0" err="1"/>
              <a:t>you</a:t>
            </a:r>
            <a:r>
              <a:rPr lang="nl-BE" dirty="0"/>
              <a:t> </a:t>
            </a:r>
            <a:r>
              <a:rPr lang="nl-BE" dirty="0" err="1"/>
              <a:t>see</a:t>
            </a:r>
            <a:r>
              <a:rPr lang="nl-BE" dirty="0"/>
              <a:t> , </a:t>
            </a:r>
            <a:r>
              <a:rPr lang="nl-BE" dirty="0" err="1"/>
              <a:t>onset</a:t>
            </a:r>
            <a:r>
              <a:rPr lang="nl-BE" dirty="0"/>
              <a:t> of 1 </a:t>
            </a:r>
            <a:r>
              <a:rPr lang="nl-BE" dirty="0" err="1"/>
              <a:t>iadl</a:t>
            </a:r>
            <a:r>
              <a:rPr lang="nl-BE" dirty="0"/>
              <a:t> </a:t>
            </a:r>
            <a:r>
              <a:rPr lang="nl-BE" dirty="0" err="1"/>
              <a:t>diminishes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gap </a:t>
            </a:r>
            <a:r>
              <a:rPr lang="nl-BE" dirty="0" err="1"/>
              <a:t>with</a:t>
            </a:r>
            <a:r>
              <a:rPr lang="nl-BE" dirty="0"/>
              <a:t> 1,25 , </a:t>
            </a:r>
            <a:r>
              <a:rPr lang="nl-BE" dirty="0" err="1"/>
              <a:t>rom</a:t>
            </a:r>
            <a:r>
              <a:rPr lang="nl-BE" dirty="0"/>
              <a:t> at </a:t>
            </a:r>
            <a:r>
              <a:rPr lang="nl-BE" dirty="0" err="1"/>
              <a:t>least</a:t>
            </a:r>
            <a:r>
              <a:rPr lang="nl-BE" dirty="0"/>
              <a:t> 2 </a:t>
            </a:r>
            <a:r>
              <a:rPr lang="nl-BE" dirty="0" err="1"/>
              <a:t>iadl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more </a:t>
            </a:r>
            <a:r>
              <a:rPr lang="nl-BE" dirty="0" err="1"/>
              <a:t>than</a:t>
            </a:r>
            <a:r>
              <a:rPr lang="nl-BE" dirty="0"/>
              <a:t> 2,5 . </a:t>
            </a:r>
            <a:r>
              <a:rPr lang="nl-BE" dirty="0" err="1"/>
              <a:t>Onset</a:t>
            </a:r>
            <a:r>
              <a:rPr lang="nl-BE" dirty="0"/>
              <a:t> of 1 adl has a </a:t>
            </a:r>
            <a:r>
              <a:rPr lang="nl-BE" dirty="0" err="1"/>
              <a:t>slightly</a:t>
            </a:r>
            <a:r>
              <a:rPr lang="nl-BE" dirty="0"/>
              <a:t> more </a:t>
            </a:r>
            <a:r>
              <a:rPr lang="nl-BE" dirty="0" err="1"/>
              <a:t>limited</a:t>
            </a:r>
            <a:r>
              <a:rPr lang="nl-BE" dirty="0"/>
              <a:t> but significant </a:t>
            </a:r>
            <a:r>
              <a:rPr lang="nl-BE" dirty="0" err="1"/>
              <a:t>effects</a:t>
            </a:r>
            <a:r>
              <a:rPr lang="nl-BE" dirty="0"/>
              <a:t>, </a:t>
            </a:r>
            <a:r>
              <a:rPr lang="nl-BE" dirty="0" err="1"/>
              <a:t>while</a:t>
            </a:r>
            <a:r>
              <a:rPr lang="nl-BE" dirty="0"/>
              <a:t> 2 or more </a:t>
            </a:r>
            <a:r>
              <a:rPr lang="nl-BE" dirty="0" err="1"/>
              <a:t>ADLs</a:t>
            </a:r>
            <a:r>
              <a:rPr lang="nl-BE" dirty="0"/>
              <a:t> </a:t>
            </a:r>
            <a:r>
              <a:rPr lang="nl-BE" dirty="0" err="1"/>
              <a:t>diminishes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gap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2,5 . </a:t>
            </a:r>
          </a:p>
          <a:p>
            <a:r>
              <a:rPr lang="nl-BE" dirty="0"/>
              <a:t>These </a:t>
            </a:r>
            <a:r>
              <a:rPr lang="nl-BE" dirty="0" err="1"/>
              <a:t>results</a:t>
            </a:r>
            <a:r>
              <a:rPr lang="nl-BE" dirty="0"/>
              <a:t> show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a </a:t>
            </a:r>
            <a:r>
              <a:rPr lang="nl-BE" dirty="0" err="1"/>
              <a:t>clear</a:t>
            </a:r>
            <a:r>
              <a:rPr lang="nl-BE" dirty="0"/>
              <a:t>  </a:t>
            </a:r>
            <a:r>
              <a:rPr lang="nl-BE" dirty="0" err="1"/>
              <a:t>causal</a:t>
            </a:r>
            <a:r>
              <a:rPr lang="nl-BE" dirty="0"/>
              <a:t> effect of </a:t>
            </a:r>
            <a:r>
              <a:rPr lang="nl-BE" dirty="0" err="1"/>
              <a:t>onset</a:t>
            </a:r>
            <a:r>
              <a:rPr lang="nl-BE" dirty="0"/>
              <a:t> of a </a:t>
            </a:r>
            <a:r>
              <a:rPr lang="nl-BE" dirty="0" err="1"/>
              <a:t>limitation</a:t>
            </a:r>
            <a:r>
              <a:rPr lang="nl-BE" dirty="0"/>
              <a:t>, </a:t>
            </a:r>
            <a:r>
              <a:rPr lang="nl-BE" dirty="0" err="1"/>
              <a:t>it</a:t>
            </a:r>
            <a:r>
              <a:rPr lang="nl-BE" dirty="0"/>
              <a:t> is les </a:t>
            </a:r>
            <a:r>
              <a:rPr lang="nl-BE" dirty="0" err="1"/>
              <a:t>than</a:t>
            </a:r>
            <a:r>
              <a:rPr lang="nl-BE" dirty="0"/>
              <a:t> half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total</a:t>
            </a:r>
            <a:r>
              <a:rPr lang="nl-BE" dirty="0"/>
              <a:t> </a:t>
            </a:r>
            <a:r>
              <a:rPr lang="nl-BE" dirty="0" err="1"/>
              <a:t>reported</a:t>
            </a:r>
            <a:r>
              <a:rPr lang="nl-BE" dirty="0"/>
              <a:t> effect,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</a:t>
            </a:r>
            <a:r>
              <a:rPr lang="nl-BE" dirty="0" err="1"/>
              <a:t>signifcant</a:t>
            </a:r>
            <a:r>
              <a:rPr lang="nl-BE" dirty="0"/>
              <a:t> </a:t>
            </a:r>
            <a:r>
              <a:rPr lang="nl-BE" dirty="0" err="1"/>
              <a:t>selection</a:t>
            </a:r>
            <a:r>
              <a:rPr lang="nl-BE" dirty="0"/>
              <a:t> </a:t>
            </a:r>
            <a:r>
              <a:rPr lang="nl-BE" dirty="0" err="1"/>
              <a:t>effetcs</a:t>
            </a:r>
            <a:r>
              <a:rPr lang="nl-BE" dirty="0"/>
              <a:t> as well,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certian</a:t>
            </a:r>
            <a:r>
              <a:rPr lang="nl-BE" dirty="0"/>
              <a:t> </a:t>
            </a:r>
            <a:r>
              <a:rPr lang="nl-BE" dirty="0" err="1"/>
              <a:t>groups</a:t>
            </a:r>
            <a:r>
              <a:rPr lang="nl-BE" dirty="0"/>
              <a:t> </a:t>
            </a:r>
            <a:r>
              <a:rPr lang="nl-BE" dirty="0" err="1"/>
              <a:t>already</a:t>
            </a:r>
            <a:r>
              <a:rPr lang="nl-BE" dirty="0"/>
              <a:t> </a:t>
            </a:r>
            <a:r>
              <a:rPr lang="nl-BE" dirty="0" err="1"/>
              <a:t>reporting</a:t>
            </a:r>
            <a:r>
              <a:rPr lang="nl-BE" dirty="0"/>
              <a:t> feeling closer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their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before</a:t>
            </a:r>
            <a:r>
              <a:rPr lang="nl-BE" dirty="0"/>
              <a:t> </a:t>
            </a:r>
            <a:r>
              <a:rPr lang="nl-BE" dirty="0" err="1"/>
              <a:t>experinceing</a:t>
            </a:r>
            <a:r>
              <a:rPr lang="nl-BE" dirty="0"/>
              <a:t> a </a:t>
            </a:r>
            <a:r>
              <a:rPr lang="nl-BE" dirty="0" err="1"/>
              <a:t>limitation</a:t>
            </a:r>
            <a:r>
              <a:rPr lang="nl-BE" dirty="0"/>
              <a:t>. Important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interpret</a:t>
            </a:r>
            <a:r>
              <a:rPr lang="nl-BE" dirty="0"/>
              <a:t> these </a:t>
            </a:r>
            <a:r>
              <a:rPr lang="nl-BE" dirty="0" err="1"/>
              <a:t>effects</a:t>
            </a:r>
            <a:r>
              <a:rPr lang="nl-BE" dirty="0"/>
              <a:t> is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understand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</a:t>
            </a:r>
            <a:r>
              <a:rPr lang="nl-BE" dirty="0" err="1"/>
              <a:t>about</a:t>
            </a:r>
            <a:r>
              <a:rPr lang="nl-BE" dirty="0"/>
              <a:t> </a:t>
            </a:r>
            <a:r>
              <a:rPr lang="nl-BE" dirty="0" err="1"/>
              <a:t>two</a:t>
            </a:r>
            <a:r>
              <a:rPr lang="nl-BE" dirty="0"/>
              <a:t>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waves,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reported</a:t>
            </a:r>
            <a:r>
              <a:rPr lang="nl-BE" dirty="0"/>
              <a:t> effect is a change in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subjetcive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middle</a:t>
            </a:r>
            <a:r>
              <a:rPr lang="nl-BE" dirty="0"/>
              <a:t> long term, and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immediate</a:t>
            </a:r>
            <a:r>
              <a:rPr lang="nl-BE" dirty="0"/>
              <a:t> effect of </a:t>
            </a:r>
            <a:r>
              <a:rPr lang="nl-BE" dirty="0" err="1"/>
              <a:t>onset</a:t>
            </a:r>
            <a:r>
              <a:rPr lang="nl-BE" dirty="0"/>
              <a:t> </a:t>
            </a:r>
            <a:r>
              <a:rPr lang="nl-BE" dirty="0" err="1"/>
              <a:t>migth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larger</a:t>
            </a:r>
            <a:r>
              <a:rPr lang="nl-BE" dirty="0"/>
              <a:t>.  </a:t>
            </a:r>
          </a:p>
          <a:p>
            <a:r>
              <a:rPr lang="nl-BE" dirty="0"/>
              <a:t>But </a:t>
            </a:r>
            <a:r>
              <a:rPr lang="nl-BE" dirty="0" err="1"/>
              <a:t>it</a:t>
            </a:r>
            <a:r>
              <a:rPr lang="nl-BE" dirty="0"/>
              <a:t> does </a:t>
            </a:r>
            <a:r>
              <a:rPr lang="nl-BE" dirty="0" err="1"/>
              <a:t>appear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osn,et</a:t>
            </a:r>
            <a:r>
              <a:rPr lang="nl-BE" dirty="0"/>
              <a:t> of </a:t>
            </a:r>
            <a:r>
              <a:rPr lang="nl-BE" dirty="0" err="1"/>
              <a:t>limitations</a:t>
            </a:r>
            <a:r>
              <a:rPr lang="nl-BE" dirty="0"/>
              <a:t>, </a:t>
            </a:r>
            <a:r>
              <a:rPr lang="nl-BE" dirty="0" err="1"/>
              <a:t>especially</a:t>
            </a:r>
            <a:r>
              <a:rPr lang="nl-BE" dirty="0"/>
              <a:t> more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one</a:t>
            </a:r>
            <a:r>
              <a:rPr lang="nl-BE" dirty="0"/>
              <a:t> at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time, </a:t>
            </a:r>
            <a:r>
              <a:rPr lang="nl-BE" dirty="0" err="1"/>
              <a:t>makes</a:t>
            </a:r>
            <a:r>
              <a:rPr lang="nl-BE" dirty="0"/>
              <a:t> </a:t>
            </a:r>
            <a:r>
              <a:rPr lang="nl-BE" dirty="0" err="1"/>
              <a:t>us</a:t>
            </a:r>
            <a:r>
              <a:rPr lang="nl-BE" dirty="0"/>
              <a:t> feel </a:t>
            </a:r>
            <a:r>
              <a:rPr lang="nl-BE" dirty="0" err="1"/>
              <a:t>substantially</a:t>
            </a:r>
            <a:r>
              <a:rPr lang="nl-BE" dirty="0"/>
              <a:t> </a:t>
            </a:r>
            <a:r>
              <a:rPr lang="nl-BE" dirty="0" err="1"/>
              <a:t>older</a:t>
            </a:r>
            <a:r>
              <a:rPr lang="nl-BE" dirty="0"/>
              <a:t>. </a:t>
            </a:r>
          </a:p>
          <a:p>
            <a:r>
              <a:rPr lang="nl-BE" dirty="0"/>
              <a:t>     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7956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Some</a:t>
            </a:r>
            <a:r>
              <a:rPr lang="nl-BE" dirty="0"/>
              <a:t> </a:t>
            </a:r>
            <a:r>
              <a:rPr lang="nl-BE" dirty="0" err="1"/>
              <a:t>conclusions</a:t>
            </a:r>
            <a:r>
              <a:rPr lang="nl-BE" dirty="0"/>
              <a:t> of </a:t>
            </a:r>
            <a:r>
              <a:rPr lang="nl-BE" dirty="0" err="1"/>
              <a:t>this</a:t>
            </a:r>
            <a:r>
              <a:rPr lang="nl-BE" dirty="0"/>
              <a:t> research – </a:t>
            </a:r>
            <a:r>
              <a:rPr lang="nl-BE" dirty="0" err="1"/>
              <a:t>subjectvie</a:t>
            </a:r>
            <a:r>
              <a:rPr lang="nl-BE" dirty="0"/>
              <a:t> </a:t>
            </a:r>
            <a:r>
              <a:rPr lang="nl-BE" dirty="0" err="1"/>
              <a:t>ageing</a:t>
            </a:r>
            <a:r>
              <a:rPr lang="nl-BE" dirty="0"/>
              <a:t> happen on </a:t>
            </a:r>
            <a:r>
              <a:rPr lang="nl-BE" dirty="0" err="1"/>
              <a:t>avergae</a:t>
            </a:r>
            <a:r>
              <a:rPr lang="nl-BE" dirty="0"/>
              <a:t> a </a:t>
            </a:r>
            <a:r>
              <a:rPr lang="nl-BE" dirty="0" err="1"/>
              <a:t>third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a </a:t>
            </a:r>
            <a:r>
              <a:rPr lang="nl-BE" dirty="0" err="1"/>
              <a:t>quarter</a:t>
            </a:r>
            <a:r>
              <a:rPr lang="nl-BE" dirty="0"/>
              <a:t> </a:t>
            </a:r>
            <a:r>
              <a:rPr lang="nl-BE" dirty="0" err="1"/>
              <a:t>slwoer</a:t>
            </a:r>
            <a:r>
              <a:rPr lang="nl-BE" dirty="0"/>
              <a:t>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chronological</a:t>
            </a:r>
            <a:r>
              <a:rPr lang="nl-BE" dirty="0"/>
              <a:t> </a:t>
            </a:r>
            <a:r>
              <a:rPr lang="nl-BE" dirty="0" err="1"/>
              <a:t>ageing</a:t>
            </a:r>
            <a:r>
              <a:rPr lang="nl-BE" dirty="0"/>
              <a:t> in later life,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insdreaisng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gap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howold</a:t>
            </a:r>
            <a:r>
              <a:rPr lang="nl-BE" dirty="0"/>
              <a:t> we feel and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aold</a:t>
            </a:r>
            <a:r>
              <a:rPr lang="nl-BE" dirty="0"/>
              <a:t> we are </a:t>
            </a:r>
            <a:r>
              <a:rPr lang="nl-BE" dirty="0" err="1"/>
              <a:t>increases</a:t>
            </a:r>
            <a:r>
              <a:rPr lang="nl-BE" dirty="0"/>
              <a:t>; and even more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fo</a:t>
            </a:r>
            <a:r>
              <a:rPr lang="nl-BE" dirty="0"/>
              <a:t> </a:t>
            </a:r>
            <a:r>
              <a:rPr lang="nl-BE" dirty="0" err="1"/>
              <a:t>ryounger</a:t>
            </a:r>
            <a:r>
              <a:rPr lang="nl-BE" dirty="0"/>
              <a:t> </a:t>
            </a:r>
            <a:r>
              <a:rPr lang="nl-BE" dirty="0" err="1"/>
              <a:t>cohorts</a:t>
            </a:r>
            <a:r>
              <a:rPr lang="nl-BE" dirty="0"/>
              <a:t>. </a:t>
            </a:r>
            <a:r>
              <a:rPr lang="nl-BE" dirty="0" err="1"/>
              <a:t>Functional</a:t>
            </a:r>
            <a:r>
              <a:rPr lang="nl-BE" dirty="0"/>
              <a:t> </a:t>
            </a:r>
            <a:r>
              <a:rPr lang="nl-BE" dirty="0" err="1"/>
              <a:t>helath</a:t>
            </a:r>
            <a:r>
              <a:rPr lang="nl-BE" dirty="0"/>
              <a:t> </a:t>
            </a:r>
            <a:r>
              <a:rPr lang="nl-BE" dirty="0" err="1"/>
              <a:t>plays</a:t>
            </a:r>
            <a:r>
              <a:rPr lang="nl-BE" dirty="0"/>
              <a:t> a </a:t>
            </a:r>
            <a:r>
              <a:rPr lang="nl-BE" dirty="0" err="1"/>
              <a:t>key</a:t>
            </a:r>
            <a:r>
              <a:rPr lang="nl-BE" dirty="0"/>
              <a:t> </a:t>
            </a:r>
            <a:r>
              <a:rPr lang="nl-BE" dirty="0" err="1"/>
              <a:t>role</a:t>
            </a:r>
            <a:r>
              <a:rPr lang="nl-BE" dirty="0"/>
              <a:t> in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old</a:t>
            </a:r>
            <a:r>
              <a:rPr lang="nl-BE" dirty="0"/>
              <a:t> we feel , </a:t>
            </a:r>
            <a:r>
              <a:rPr lang="nl-BE" dirty="0" err="1"/>
              <a:t>expecially</a:t>
            </a:r>
            <a:r>
              <a:rPr lang="nl-BE" dirty="0"/>
              <a:t> in </a:t>
            </a:r>
            <a:r>
              <a:rPr lang="nl-BE" dirty="0" err="1"/>
              <a:t>ealry</a:t>
            </a:r>
            <a:r>
              <a:rPr lang="nl-BE" dirty="0"/>
              <a:t> </a:t>
            </a:r>
            <a:r>
              <a:rPr lang="nl-BE" dirty="0" err="1"/>
              <a:t>old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, and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oinset</a:t>
            </a:r>
            <a:r>
              <a:rPr lang="nl-BE" dirty="0"/>
              <a:t> of </a:t>
            </a:r>
            <a:r>
              <a:rPr lang="nl-BE" dirty="0" err="1"/>
              <a:t>functional</a:t>
            </a:r>
            <a:r>
              <a:rPr lang="nl-BE" dirty="0"/>
              <a:t> health </a:t>
            </a:r>
            <a:r>
              <a:rPr lang="nl-BE" dirty="0" err="1"/>
              <a:t>limitations</a:t>
            </a:r>
            <a:r>
              <a:rPr lang="nl-BE" dirty="0"/>
              <a:t> </a:t>
            </a:r>
            <a:r>
              <a:rPr lang="nl-BE" dirty="0" err="1"/>
              <a:t>makes</a:t>
            </a:r>
            <a:r>
              <a:rPr lang="nl-BE" dirty="0"/>
              <a:t> </a:t>
            </a:r>
            <a:r>
              <a:rPr lang="nl-BE" dirty="0" err="1"/>
              <a:t>us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1 </a:t>
            </a:r>
            <a:r>
              <a:rPr lang="nl-BE" dirty="0" err="1"/>
              <a:t>to</a:t>
            </a:r>
            <a:r>
              <a:rPr lang="nl-BE" dirty="0"/>
              <a:t> 2,5 </a:t>
            </a:r>
            <a:r>
              <a:rPr lang="nl-BE" dirty="0" err="1"/>
              <a:t>years</a:t>
            </a:r>
            <a:r>
              <a:rPr lang="nl-BE" dirty="0"/>
              <a:t> ‘</a:t>
            </a:r>
            <a:r>
              <a:rPr lang="nl-BE" dirty="0" err="1"/>
              <a:t>overnight</a:t>
            </a:r>
            <a:r>
              <a:rPr lang="nl-BE" dirty="0"/>
              <a:t>’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01887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An important </a:t>
            </a:r>
            <a:r>
              <a:rPr lang="nl-BE" dirty="0" err="1"/>
              <a:t>limitation</a:t>
            </a:r>
            <a:r>
              <a:rPr lang="nl-BE" dirty="0"/>
              <a:t> of </a:t>
            </a:r>
            <a:r>
              <a:rPr lang="nl-BE" dirty="0" err="1"/>
              <a:t>this</a:t>
            </a:r>
            <a:r>
              <a:rPr lang="nl-BE" dirty="0"/>
              <a:t> research is </a:t>
            </a:r>
            <a:r>
              <a:rPr lang="nl-BE" dirty="0" err="1"/>
              <a:t>that</a:t>
            </a:r>
            <a:r>
              <a:rPr lang="nl-BE" dirty="0"/>
              <a:t> these </a:t>
            </a:r>
            <a:r>
              <a:rPr lang="nl-BE" dirty="0" err="1"/>
              <a:t>results</a:t>
            </a:r>
            <a:r>
              <a:rPr lang="nl-BE" dirty="0"/>
              <a:t> </a:t>
            </a:r>
            <a:r>
              <a:rPr lang="nl-BE" dirty="0" err="1"/>
              <a:t>might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affected</a:t>
            </a:r>
            <a:r>
              <a:rPr lang="nl-BE" dirty="0"/>
              <a:t>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attrition</a:t>
            </a:r>
            <a:r>
              <a:rPr lang="nl-BE" dirty="0"/>
              <a:t>, as </a:t>
            </a:r>
            <a:r>
              <a:rPr lang="nl-BE" dirty="0" err="1"/>
              <a:t>healtier</a:t>
            </a:r>
            <a:r>
              <a:rPr lang="nl-BE" dirty="0"/>
              <a:t> </a:t>
            </a:r>
            <a:r>
              <a:rPr lang="nl-BE" dirty="0" err="1"/>
              <a:t>people</a:t>
            </a:r>
            <a:r>
              <a:rPr lang="nl-BE" dirty="0"/>
              <a:t> </a:t>
            </a:r>
            <a:r>
              <a:rPr lang="nl-BE" dirty="0" err="1"/>
              <a:t>stay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apnel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longer</a:t>
            </a:r>
            <a:r>
              <a:rPr lang="nl-BE" dirty="0"/>
              <a:t>,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</a:t>
            </a:r>
            <a:r>
              <a:rPr lang="nl-BE" dirty="0" err="1"/>
              <a:t>mighth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selection</a:t>
            </a:r>
            <a:r>
              <a:rPr lang="nl-BE" dirty="0"/>
              <a:t> </a:t>
            </a:r>
            <a:r>
              <a:rPr lang="nl-BE" dirty="0" err="1"/>
              <a:t>effetcs</a:t>
            </a:r>
            <a:r>
              <a:rPr lang="nl-BE" dirty="0"/>
              <a:t> </a:t>
            </a:r>
            <a:r>
              <a:rPr lang="nl-BE" dirty="0" err="1"/>
              <a:t>influencing</a:t>
            </a:r>
            <a:r>
              <a:rPr lang="nl-BE" dirty="0"/>
              <a:t>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estimates</a:t>
            </a:r>
            <a:r>
              <a:rPr lang="nl-BE" dirty="0"/>
              <a:t>. </a:t>
            </a:r>
          </a:p>
          <a:p>
            <a:r>
              <a:rPr lang="nl-BE" dirty="0"/>
              <a:t>But </a:t>
            </a:r>
            <a:r>
              <a:rPr lang="nl-BE" dirty="0" err="1"/>
              <a:t>it</a:t>
            </a:r>
            <a:r>
              <a:rPr lang="nl-BE" dirty="0"/>
              <a:t> is </a:t>
            </a:r>
            <a:r>
              <a:rPr lang="nl-BE" dirty="0" err="1"/>
              <a:t>clear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subjectvie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has </a:t>
            </a:r>
            <a:r>
              <a:rPr lang="nl-BE" dirty="0" err="1"/>
              <a:t>potential</a:t>
            </a:r>
            <a:r>
              <a:rPr lang="nl-BE" dirty="0"/>
              <a:t> as a </a:t>
            </a:r>
            <a:r>
              <a:rPr lang="nl-BE" dirty="0" err="1"/>
              <a:t>mental</a:t>
            </a:r>
            <a:r>
              <a:rPr lang="nl-BE" dirty="0"/>
              <a:t> marker of </a:t>
            </a:r>
            <a:r>
              <a:rPr lang="nl-BE" dirty="0" err="1"/>
              <a:t>age</a:t>
            </a:r>
            <a:r>
              <a:rPr lang="nl-BE" dirty="0"/>
              <a:t>, </a:t>
            </a:r>
            <a:r>
              <a:rPr lang="nl-BE" dirty="0" err="1"/>
              <a:t>Future</a:t>
            </a:r>
            <a:r>
              <a:rPr lang="nl-BE" dirty="0"/>
              <a:t> </a:t>
            </a:r>
            <a:r>
              <a:rPr lang="nl-BE" dirty="0" err="1"/>
              <a:t>work</a:t>
            </a:r>
            <a:r>
              <a:rPr lang="nl-BE" dirty="0"/>
              <a:t> </a:t>
            </a:r>
            <a:r>
              <a:rPr lang="nl-BE" dirty="0" err="1"/>
              <a:t>could</a:t>
            </a:r>
            <a:r>
              <a:rPr lang="nl-BE" dirty="0"/>
              <a:t> </a:t>
            </a:r>
            <a:r>
              <a:rPr lang="nl-BE" dirty="0" err="1"/>
              <a:t>stuyd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variabilit</a:t>
            </a:r>
            <a:r>
              <a:rPr lang="nl-BE" dirty="0"/>
              <a:t> </a:t>
            </a:r>
            <a:r>
              <a:rPr lang="nl-BE" dirty="0" err="1"/>
              <a:t>fo</a:t>
            </a:r>
            <a:r>
              <a:rPr lang="nl-BE" dirty="0"/>
              <a:t> these </a:t>
            </a:r>
            <a:r>
              <a:rPr lang="nl-BE" dirty="0" err="1"/>
              <a:t>trajectories</a:t>
            </a:r>
            <a:r>
              <a:rPr lang="nl-BE" dirty="0"/>
              <a:t>, as here we have </a:t>
            </a:r>
            <a:r>
              <a:rPr lang="nl-BE" dirty="0" err="1"/>
              <a:t>focused</a:t>
            </a:r>
            <a:r>
              <a:rPr lang="nl-BE" dirty="0"/>
              <a:t>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average,a</a:t>
            </a:r>
            <a:r>
              <a:rPr lang="nl-BE" dirty="0"/>
              <a:t> s well as </a:t>
            </a:r>
            <a:r>
              <a:rPr lang="nl-BE" dirty="0" err="1"/>
              <a:t>studying</a:t>
            </a:r>
            <a:r>
              <a:rPr lang="nl-BE" dirty="0"/>
              <a:t> links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lfie</a:t>
            </a:r>
            <a:r>
              <a:rPr lang="nl-BE" dirty="0"/>
              <a:t> course.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297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27477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The data we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using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explore</a:t>
            </a:r>
            <a:r>
              <a:rPr lang="nl-BE" dirty="0"/>
              <a:t> these </a:t>
            </a:r>
            <a:r>
              <a:rPr lang="nl-BE" dirty="0" err="1"/>
              <a:t>RQ’s</a:t>
            </a:r>
            <a:r>
              <a:rPr lang="nl-BE" dirty="0"/>
              <a:t> are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english</a:t>
            </a:r>
            <a:r>
              <a:rPr lang="nl-BE" dirty="0"/>
              <a:t> </a:t>
            </a:r>
            <a:r>
              <a:rPr lang="nl-BE" dirty="0" err="1"/>
              <a:t>longitudinal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 of </a:t>
            </a:r>
            <a:r>
              <a:rPr lang="nl-BE" dirty="0" err="1"/>
              <a:t>ageing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</a:t>
            </a:r>
            <a:r>
              <a:rPr lang="nl-BE" dirty="0" err="1"/>
              <a:t>longitudinal</a:t>
            </a:r>
            <a:r>
              <a:rPr lang="nl-BE" dirty="0"/>
              <a:t> panel </a:t>
            </a:r>
            <a:r>
              <a:rPr lang="nl-BE" dirty="0" err="1"/>
              <a:t>study</a:t>
            </a:r>
            <a:r>
              <a:rPr lang="nl-BE" dirty="0"/>
              <a:t> of </a:t>
            </a:r>
            <a:r>
              <a:rPr lang="nl-BE" dirty="0" err="1"/>
              <a:t>about</a:t>
            </a:r>
            <a:r>
              <a:rPr lang="nl-BE" dirty="0"/>
              <a:t> 10,000 community </a:t>
            </a:r>
            <a:r>
              <a:rPr lang="nl-BE" dirty="0" err="1"/>
              <a:t>residing</a:t>
            </a:r>
            <a:r>
              <a:rPr lang="nl-BE" dirty="0"/>
              <a:t> </a:t>
            </a:r>
            <a:r>
              <a:rPr lang="nl-BE" dirty="0" err="1"/>
              <a:t>people</a:t>
            </a:r>
            <a:r>
              <a:rPr lang="nl-BE" dirty="0"/>
              <a:t> over 50 in England  covers a </a:t>
            </a:r>
            <a:r>
              <a:rPr lang="nl-BE" dirty="0" err="1"/>
              <a:t>wide</a:t>
            </a:r>
            <a:r>
              <a:rPr lang="nl-BE" dirty="0"/>
              <a:t> array of subjects, </a:t>
            </a:r>
            <a:r>
              <a:rPr lang="nl-BE" dirty="0" err="1"/>
              <a:t>from</a:t>
            </a:r>
            <a:r>
              <a:rPr lang="nl-BE" dirty="0"/>
              <a:t> health and </a:t>
            </a:r>
            <a:r>
              <a:rPr lang="nl-BE" dirty="0" err="1"/>
              <a:t>wellbeing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caring</a:t>
            </a:r>
            <a:r>
              <a:rPr lang="nl-BE" dirty="0"/>
              <a:t> and </a:t>
            </a:r>
            <a:r>
              <a:rPr lang="nl-BE" dirty="0" err="1"/>
              <a:t>social</a:t>
            </a:r>
            <a:r>
              <a:rPr lang="nl-BE" dirty="0"/>
              <a:t> </a:t>
            </a:r>
            <a:r>
              <a:rPr lang="nl-BE" dirty="0" err="1"/>
              <a:t>participation</a:t>
            </a:r>
            <a:r>
              <a:rPr lang="nl-BE" dirty="0"/>
              <a:t>. Data </a:t>
            </a:r>
            <a:r>
              <a:rPr lang="nl-BE" dirty="0" err="1"/>
              <a:t>collection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this</a:t>
            </a:r>
            <a:r>
              <a:rPr lang="nl-BE" dirty="0"/>
              <a:t> panel takes </a:t>
            </a:r>
            <a:r>
              <a:rPr lang="nl-BE" dirty="0" err="1"/>
              <a:t>place</a:t>
            </a:r>
            <a:r>
              <a:rPr lang="nl-BE" dirty="0"/>
              <a:t> </a:t>
            </a:r>
            <a:r>
              <a:rPr lang="nl-BE" dirty="0" err="1"/>
              <a:t>every</a:t>
            </a:r>
            <a:r>
              <a:rPr lang="nl-BE" dirty="0"/>
              <a:t> </a:t>
            </a:r>
            <a:r>
              <a:rPr lang="nl-BE" dirty="0" err="1"/>
              <a:t>two</a:t>
            </a:r>
            <a:r>
              <a:rPr lang="nl-BE" dirty="0"/>
              <a:t> </a:t>
            </a:r>
            <a:r>
              <a:rPr lang="nl-BE" dirty="0" err="1"/>
              <a:t>years</a:t>
            </a:r>
            <a:r>
              <a:rPr lang="nl-BE" dirty="0"/>
              <a:t>, </a:t>
            </a:r>
            <a:r>
              <a:rPr lang="nl-BE" dirty="0" err="1"/>
              <a:t>with</a:t>
            </a:r>
            <a:r>
              <a:rPr lang="nl-BE" dirty="0"/>
              <a:t> a nurse </a:t>
            </a:r>
            <a:r>
              <a:rPr lang="nl-BE" dirty="0" err="1"/>
              <a:t>visit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take </a:t>
            </a:r>
            <a:r>
              <a:rPr lang="nl-BE" dirty="0" err="1"/>
              <a:t>blood</a:t>
            </a:r>
            <a:r>
              <a:rPr lang="nl-BE" dirty="0"/>
              <a:t> and hair samples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biomarkers</a:t>
            </a:r>
            <a:r>
              <a:rPr lang="nl-BE" dirty="0"/>
              <a:t> as well as </a:t>
            </a:r>
            <a:r>
              <a:rPr lang="nl-BE" dirty="0" err="1"/>
              <a:t>performing</a:t>
            </a:r>
            <a:r>
              <a:rPr lang="nl-BE" dirty="0"/>
              <a:t> </a:t>
            </a:r>
            <a:r>
              <a:rPr lang="nl-BE" dirty="0" err="1"/>
              <a:t>certain</a:t>
            </a:r>
            <a:r>
              <a:rPr lang="nl-BE" dirty="0"/>
              <a:t> tests </a:t>
            </a:r>
            <a:r>
              <a:rPr lang="nl-BE" dirty="0" err="1"/>
              <a:t>every</a:t>
            </a:r>
            <a:r>
              <a:rPr lang="nl-BE" dirty="0"/>
              <a:t> 4 </a:t>
            </a:r>
            <a:r>
              <a:rPr lang="nl-BE" dirty="0" err="1"/>
              <a:t>years</a:t>
            </a:r>
            <a:r>
              <a:rPr lang="nl-BE" dirty="0"/>
              <a:t>. The sample is </a:t>
            </a:r>
            <a:r>
              <a:rPr lang="nl-BE" dirty="0" err="1"/>
              <a:t>updated</a:t>
            </a:r>
            <a:r>
              <a:rPr lang="nl-BE" dirty="0"/>
              <a:t> </a:t>
            </a:r>
            <a:r>
              <a:rPr lang="nl-BE" dirty="0" err="1"/>
              <a:t>every</a:t>
            </a:r>
            <a:r>
              <a:rPr lang="nl-BE" dirty="0"/>
              <a:t> wave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remains</a:t>
            </a:r>
            <a:r>
              <a:rPr lang="nl-BE" dirty="0"/>
              <a:t> </a:t>
            </a:r>
            <a:r>
              <a:rPr lang="nl-BE" dirty="0" err="1"/>
              <a:t>representative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population</a:t>
            </a:r>
            <a:r>
              <a:rPr lang="nl-BE" dirty="0"/>
              <a:t>.  It is part of a </a:t>
            </a:r>
            <a:r>
              <a:rPr lang="nl-BE" dirty="0" err="1"/>
              <a:t>wider</a:t>
            </a:r>
            <a:r>
              <a:rPr lang="nl-BE" dirty="0"/>
              <a:t> international </a:t>
            </a:r>
            <a:r>
              <a:rPr lang="nl-BE" dirty="0" err="1"/>
              <a:t>framework</a:t>
            </a:r>
            <a:r>
              <a:rPr lang="nl-BE" dirty="0"/>
              <a:t> of studies on </a:t>
            </a:r>
            <a:r>
              <a:rPr lang="nl-BE" dirty="0" err="1"/>
              <a:t>ageing</a:t>
            </a:r>
            <a:r>
              <a:rPr lang="nl-BE" dirty="0"/>
              <a:t>, and </a:t>
            </a:r>
            <a:r>
              <a:rPr lang="nl-BE" dirty="0" err="1"/>
              <a:t>comparable</a:t>
            </a:r>
            <a:r>
              <a:rPr lang="nl-BE" dirty="0"/>
              <a:t> </a:t>
            </a:r>
            <a:r>
              <a:rPr lang="nl-BE" dirty="0" err="1"/>
              <a:t>such</a:t>
            </a:r>
            <a:r>
              <a:rPr lang="nl-BE" dirty="0"/>
              <a:t> as </a:t>
            </a:r>
            <a:r>
              <a:rPr lang="nl-BE" dirty="0" err="1"/>
              <a:t>helatyh</a:t>
            </a:r>
            <a:r>
              <a:rPr lang="nl-BE" dirty="0"/>
              <a:t> and </a:t>
            </a:r>
            <a:r>
              <a:rPr lang="nl-BE" dirty="0" err="1"/>
              <a:t>retirement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US or SHARE in </a:t>
            </a:r>
            <a:r>
              <a:rPr lang="nl-BE" dirty="0" err="1"/>
              <a:t>europe</a:t>
            </a:r>
            <a:r>
              <a:rPr lang="nl-BE" dirty="0"/>
              <a:t> It is </a:t>
            </a:r>
            <a:r>
              <a:rPr lang="nl-BE" dirty="0" err="1"/>
              <a:t>freely</a:t>
            </a:r>
            <a:r>
              <a:rPr lang="nl-BE" dirty="0"/>
              <a:t> </a:t>
            </a:r>
            <a:r>
              <a:rPr lang="nl-BE" dirty="0" err="1"/>
              <a:t>accesible</a:t>
            </a:r>
            <a:r>
              <a:rPr lang="nl-BE" dirty="0"/>
              <a:t> </a:t>
            </a:r>
            <a:r>
              <a:rPr lang="nl-BE" dirty="0" err="1"/>
              <a:t>through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uk data service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researchers</a:t>
            </a:r>
            <a:r>
              <a:rPr lang="nl-BE" dirty="0"/>
              <a:t>.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5823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63133-187A-0CD3-D9E2-AB68AF48B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00CE9E-1958-BD1B-DBD8-36C0039720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AAD0E2-1553-F7DF-E88B-B9E866BA9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Some</a:t>
            </a:r>
            <a:r>
              <a:rPr lang="nl-BE" dirty="0"/>
              <a:t> </a:t>
            </a:r>
            <a:r>
              <a:rPr lang="nl-BE" dirty="0" err="1"/>
              <a:t>descriptive</a:t>
            </a:r>
            <a:r>
              <a:rPr lang="nl-BE" dirty="0"/>
              <a:t> </a:t>
            </a:r>
            <a:r>
              <a:rPr lang="nl-BE" dirty="0" err="1"/>
              <a:t>statistics</a:t>
            </a:r>
            <a:r>
              <a:rPr lang="nl-BE" dirty="0"/>
              <a:t> on </a:t>
            </a:r>
            <a:r>
              <a:rPr lang="nl-BE" dirty="0" err="1"/>
              <a:t>Subjective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ELSA </a:t>
            </a:r>
            <a:r>
              <a:rPr lang="nl-BE" dirty="0" err="1"/>
              <a:t>population</a:t>
            </a:r>
            <a:r>
              <a:rPr lang="nl-BE" dirty="0"/>
              <a:t> : </a:t>
            </a:r>
          </a:p>
          <a:p>
            <a:r>
              <a:rPr lang="nl-BE" dirty="0"/>
              <a:t>As </a:t>
            </a:r>
            <a:r>
              <a:rPr lang="nl-BE" dirty="0" err="1"/>
              <a:t>you</a:t>
            </a:r>
            <a:r>
              <a:rPr lang="nl-BE" dirty="0"/>
              <a:t> </a:t>
            </a:r>
            <a:r>
              <a:rPr lang="nl-BE" dirty="0" err="1"/>
              <a:t>see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number</a:t>
            </a:r>
            <a:r>
              <a:rPr lang="nl-BE" dirty="0"/>
              <a:t> of </a:t>
            </a:r>
            <a:r>
              <a:rPr lang="nl-BE" dirty="0" err="1"/>
              <a:t>participants</a:t>
            </a:r>
            <a:r>
              <a:rPr lang="nl-BE" dirty="0"/>
              <a:t> was </a:t>
            </a:r>
            <a:r>
              <a:rPr lang="nl-BE" dirty="0" err="1"/>
              <a:t>about</a:t>
            </a:r>
            <a:r>
              <a:rPr lang="nl-BE" dirty="0"/>
              <a:t> 7500 </a:t>
            </a:r>
            <a:r>
              <a:rPr lang="nl-BE" dirty="0" err="1"/>
              <a:t>to</a:t>
            </a:r>
            <a:r>
              <a:rPr lang="nl-BE" dirty="0"/>
              <a:t> 10000, </a:t>
            </a:r>
            <a:r>
              <a:rPr lang="nl-BE" dirty="0" err="1"/>
              <a:t>depending</a:t>
            </a:r>
            <a:r>
              <a:rPr lang="nl-BE" dirty="0"/>
              <a:t> on </a:t>
            </a:r>
            <a:r>
              <a:rPr lang="nl-BE" dirty="0" err="1"/>
              <a:t>the</a:t>
            </a:r>
            <a:r>
              <a:rPr lang="nl-BE" dirty="0"/>
              <a:t> wave, and on </a:t>
            </a:r>
            <a:r>
              <a:rPr lang="nl-BE" dirty="0" err="1"/>
              <a:t>average</a:t>
            </a:r>
            <a:r>
              <a:rPr lang="nl-BE" dirty="0"/>
              <a:t> </a:t>
            </a:r>
            <a:r>
              <a:rPr lang="nl-BE" dirty="0" err="1"/>
              <a:t>respondents</a:t>
            </a:r>
            <a:r>
              <a:rPr lang="nl-BE" dirty="0"/>
              <a:t> </a:t>
            </a:r>
            <a:r>
              <a:rPr lang="nl-BE" dirty="0" err="1"/>
              <a:t>were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65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old</a:t>
            </a:r>
            <a:r>
              <a:rPr lang="nl-BE" dirty="0"/>
              <a:t> , but </a:t>
            </a:r>
            <a:r>
              <a:rPr lang="nl-BE" dirty="0" err="1"/>
              <a:t>felt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10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younger</a:t>
            </a:r>
            <a:r>
              <a:rPr lang="nl-BE" dirty="0"/>
              <a:t>. It is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difference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felt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and </a:t>
            </a:r>
            <a:r>
              <a:rPr lang="nl-BE" dirty="0" err="1"/>
              <a:t>chronoligicla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we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examining</a:t>
            </a:r>
            <a:r>
              <a:rPr lang="nl-BE" dirty="0"/>
              <a:t> here. Important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note</a:t>
            </a:r>
            <a:r>
              <a:rPr lang="nl-BE" dirty="0"/>
              <a:t> is </a:t>
            </a:r>
            <a:r>
              <a:rPr lang="nl-BE" dirty="0" err="1"/>
              <a:t>that</a:t>
            </a:r>
            <a:r>
              <a:rPr lang="nl-BE" dirty="0"/>
              <a:t> we have a ten </a:t>
            </a:r>
            <a:r>
              <a:rPr lang="nl-BE" dirty="0" err="1"/>
              <a:t>year</a:t>
            </a:r>
            <a:r>
              <a:rPr lang="nl-BE" dirty="0"/>
              <a:t> follow up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repsondents</a:t>
            </a:r>
            <a:r>
              <a:rPr lang="nl-BE" dirty="0"/>
              <a:t> </a:t>
            </a:r>
            <a:r>
              <a:rPr lang="nl-BE" dirty="0" err="1"/>
              <a:t>who</a:t>
            </a:r>
            <a:r>
              <a:rPr lang="nl-BE" dirty="0"/>
              <a:t> </a:t>
            </a:r>
            <a:r>
              <a:rPr lang="nl-BE" dirty="0" err="1"/>
              <a:t>took</a:t>
            </a:r>
            <a:r>
              <a:rPr lang="nl-BE" dirty="0"/>
              <a:t> part in </a:t>
            </a:r>
            <a:r>
              <a:rPr lang="nl-BE" dirty="0" err="1"/>
              <a:t>all</a:t>
            </a:r>
            <a:r>
              <a:rPr lang="nl-BE" dirty="0"/>
              <a:t> waves. </a:t>
            </a:r>
          </a:p>
          <a:p>
            <a:r>
              <a:rPr lang="nl-BE" dirty="0"/>
              <a:t> </a:t>
            </a:r>
          </a:p>
          <a:p>
            <a:r>
              <a:rPr lang="nl-BE" dirty="0"/>
              <a:t> </a:t>
            </a:r>
            <a:endParaRPr lang="fr-B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64DBD-92A9-F9C2-2DBB-DDC5B2A26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666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main</a:t>
            </a:r>
            <a:r>
              <a:rPr lang="nl-BE" dirty="0"/>
              <a:t> </a:t>
            </a:r>
            <a:r>
              <a:rPr lang="nl-BE" dirty="0" err="1"/>
              <a:t>measure</a:t>
            </a:r>
            <a:r>
              <a:rPr lang="nl-BE" dirty="0"/>
              <a:t> of health is </a:t>
            </a:r>
            <a:r>
              <a:rPr lang="nl-BE" dirty="0" err="1"/>
              <a:t>limitation</a:t>
            </a:r>
            <a:r>
              <a:rPr lang="nl-BE" dirty="0"/>
              <a:t> in </a:t>
            </a:r>
            <a:r>
              <a:rPr lang="nl-BE" dirty="0" err="1"/>
              <a:t>instrumental</a:t>
            </a:r>
            <a:r>
              <a:rPr lang="nl-BE" dirty="0"/>
              <a:t> or </a:t>
            </a:r>
            <a:r>
              <a:rPr lang="nl-BE" dirty="0" err="1"/>
              <a:t>general</a:t>
            </a:r>
            <a:r>
              <a:rPr lang="nl-BE" dirty="0"/>
              <a:t> </a:t>
            </a:r>
            <a:r>
              <a:rPr lang="nl-BE" dirty="0" err="1"/>
              <a:t>acitivitiues</a:t>
            </a:r>
            <a:r>
              <a:rPr lang="nl-BE" dirty="0"/>
              <a:t> of </a:t>
            </a:r>
            <a:r>
              <a:rPr lang="nl-BE" dirty="0" err="1"/>
              <a:t>daily</a:t>
            </a:r>
            <a:r>
              <a:rPr lang="nl-BE" dirty="0"/>
              <a:t> living, </a:t>
            </a:r>
            <a:r>
              <a:rPr lang="nl-BE" dirty="0" err="1"/>
              <a:t>rwo</a:t>
            </a:r>
            <a:r>
              <a:rPr lang="nl-BE" dirty="0"/>
              <a:t> </a:t>
            </a:r>
            <a:r>
              <a:rPr lang="nl-BE" dirty="0" err="1"/>
              <a:t>commonly</a:t>
            </a:r>
            <a:r>
              <a:rPr lang="nl-BE" dirty="0"/>
              <a:t> </a:t>
            </a:r>
            <a:r>
              <a:rPr lang="nl-BE" dirty="0" err="1"/>
              <a:t>used</a:t>
            </a:r>
            <a:r>
              <a:rPr lang="nl-BE" dirty="0"/>
              <a:t> </a:t>
            </a:r>
            <a:r>
              <a:rPr lang="nl-BE" dirty="0" err="1"/>
              <a:t>scales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assess</a:t>
            </a:r>
            <a:r>
              <a:rPr lang="nl-BE" dirty="0"/>
              <a:t> </a:t>
            </a:r>
            <a:r>
              <a:rPr lang="nl-BE" dirty="0" err="1"/>
              <a:t>fucntional</a:t>
            </a:r>
            <a:r>
              <a:rPr lang="nl-BE" dirty="0"/>
              <a:t> health in later life. </a:t>
            </a:r>
            <a:r>
              <a:rPr lang="nl-BE" dirty="0" err="1"/>
              <a:t>Whiel</a:t>
            </a:r>
            <a:r>
              <a:rPr lang="nl-BE" dirty="0"/>
              <a:t> ADL is </a:t>
            </a:r>
            <a:r>
              <a:rPr lang="nl-BE" dirty="0" err="1"/>
              <a:t>refer</a:t>
            </a:r>
            <a:r>
              <a:rPr lang="nl-BE" dirty="0"/>
              <a:t> more </a:t>
            </a:r>
            <a:r>
              <a:rPr lang="nl-BE" dirty="0" err="1"/>
              <a:t>diretcly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phycisal</a:t>
            </a:r>
            <a:r>
              <a:rPr lang="nl-BE" dirty="0"/>
              <a:t> health, IADL </a:t>
            </a:r>
            <a:r>
              <a:rPr lang="nl-BE" dirty="0" err="1"/>
              <a:t>refers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more </a:t>
            </a:r>
            <a:r>
              <a:rPr lang="nl-BE" dirty="0" err="1"/>
              <a:t>instrumental</a:t>
            </a:r>
            <a:r>
              <a:rPr lang="nl-BE" dirty="0"/>
              <a:t> , </a:t>
            </a:r>
            <a:r>
              <a:rPr lang="nl-BE" dirty="0" err="1"/>
              <a:t>organisational</a:t>
            </a:r>
            <a:r>
              <a:rPr lang="nl-BE" dirty="0"/>
              <a:t> </a:t>
            </a:r>
            <a:r>
              <a:rPr lang="nl-BE" dirty="0" err="1"/>
              <a:t>aspects</a:t>
            </a:r>
            <a:r>
              <a:rPr lang="nl-BE" dirty="0"/>
              <a:t> of health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also</a:t>
            </a:r>
            <a:r>
              <a:rPr lang="nl-BE" dirty="0"/>
              <a:t> </a:t>
            </a:r>
            <a:r>
              <a:rPr lang="nl-BE" dirty="0" err="1"/>
              <a:t>imply</a:t>
            </a:r>
            <a:r>
              <a:rPr lang="nl-BE" dirty="0"/>
              <a:t> </a:t>
            </a:r>
            <a:r>
              <a:rPr lang="nl-BE" dirty="0" err="1"/>
              <a:t>being</a:t>
            </a:r>
            <a:r>
              <a:rPr lang="nl-BE" dirty="0"/>
              <a:t> in </a:t>
            </a:r>
            <a:r>
              <a:rPr lang="nl-BE" dirty="0" err="1"/>
              <a:t>good</a:t>
            </a:r>
            <a:r>
              <a:rPr lang="nl-BE" dirty="0"/>
              <a:t> </a:t>
            </a:r>
            <a:r>
              <a:rPr lang="nl-BE" dirty="0" err="1"/>
              <a:t>cognitive</a:t>
            </a:r>
            <a:r>
              <a:rPr lang="nl-BE" dirty="0"/>
              <a:t> health. We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assess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infleunce</a:t>
            </a:r>
            <a:r>
              <a:rPr lang="nl-BE" dirty="0"/>
              <a:t> of </a:t>
            </a:r>
            <a:r>
              <a:rPr lang="nl-BE" dirty="0" err="1"/>
              <a:t>each</a:t>
            </a:r>
            <a:r>
              <a:rPr lang="nl-BE" dirty="0"/>
              <a:t> </a:t>
            </a:r>
            <a:r>
              <a:rPr lang="nl-BE" dirty="0" err="1"/>
              <a:t>scale</a:t>
            </a:r>
            <a:r>
              <a:rPr lang="nl-BE" dirty="0"/>
              <a:t> </a:t>
            </a:r>
            <a:r>
              <a:rPr lang="nl-BE" dirty="0" err="1"/>
              <a:t>seperatdly</a:t>
            </a:r>
            <a:r>
              <a:rPr lang="nl-BE" dirty="0"/>
              <a:t> in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study</a:t>
            </a:r>
            <a:r>
              <a:rPr lang="nl-BE" dirty="0"/>
              <a:t>.  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84944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In </a:t>
            </a:r>
            <a:r>
              <a:rPr lang="nl-BE" dirty="0" err="1"/>
              <a:t>terms</a:t>
            </a:r>
            <a:r>
              <a:rPr lang="nl-BE" dirty="0"/>
              <a:t> of </a:t>
            </a:r>
            <a:r>
              <a:rPr lang="nl-BE" dirty="0" err="1"/>
              <a:t>methods</a:t>
            </a:r>
            <a:r>
              <a:rPr lang="nl-BE" dirty="0"/>
              <a:t>, we </a:t>
            </a:r>
            <a:r>
              <a:rPr lang="nl-BE" dirty="0" err="1"/>
              <a:t>will</a:t>
            </a:r>
            <a:r>
              <a:rPr lang="nl-BE" dirty="0"/>
              <a:t> first </a:t>
            </a:r>
            <a:r>
              <a:rPr lang="nl-BE" dirty="0" err="1"/>
              <a:t>investigate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evoluation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subjective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over </a:t>
            </a:r>
            <a:r>
              <a:rPr lang="nl-BE" dirty="0" err="1"/>
              <a:t>age</a:t>
            </a:r>
            <a:r>
              <a:rPr lang="nl-BE" dirty="0"/>
              <a:t>, </a:t>
            </a:r>
            <a:r>
              <a:rPr lang="nl-BE" dirty="0" err="1"/>
              <a:t>conditional</a:t>
            </a:r>
            <a:r>
              <a:rPr lang="nl-BE" dirty="0"/>
              <a:t> on cohort, </a:t>
            </a:r>
            <a:r>
              <a:rPr lang="nl-BE" dirty="0" err="1"/>
              <a:t>by</a:t>
            </a:r>
            <a:r>
              <a:rPr lang="nl-BE" dirty="0"/>
              <a:t> </a:t>
            </a:r>
            <a:r>
              <a:rPr lang="nl-BE" dirty="0" err="1"/>
              <a:t>using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vector </a:t>
            </a:r>
            <a:r>
              <a:rPr lang="nl-BE" dirty="0" err="1"/>
              <a:t>graphs</a:t>
            </a:r>
            <a:r>
              <a:rPr lang="nl-BE" dirty="0"/>
              <a:t>.,a n </a:t>
            </a:r>
            <a:r>
              <a:rPr lang="nl-BE" dirty="0" err="1"/>
              <a:t>application</a:t>
            </a:r>
            <a:r>
              <a:rPr lang="nl-BE" dirty="0"/>
              <a:t> of RI </a:t>
            </a:r>
            <a:r>
              <a:rPr lang="nl-BE" dirty="0" err="1"/>
              <a:t>multilevel</a:t>
            </a:r>
            <a:r>
              <a:rPr lang="nl-BE" dirty="0"/>
              <a:t> </a:t>
            </a:r>
            <a:r>
              <a:rPr lang="nl-BE" dirty="0" err="1"/>
              <a:t>models</a:t>
            </a:r>
            <a:r>
              <a:rPr lang="nl-BE" dirty="0"/>
              <a:t>. The last research question, on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effetc</a:t>
            </a:r>
            <a:r>
              <a:rPr lang="nl-BE" dirty="0"/>
              <a:t> of </a:t>
            </a:r>
            <a:r>
              <a:rPr lang="nl-BE" dirty="0" err="1"/>
              <a:t>onset</a:t>
            </a:r>
            <a:r>
              <a:rPr lang="nl-BE" dirty="0"/>
              <a:t> of a health </a:t>
            </a:r>
            <a:r>
              <a:rPr lang="nl-BE" dirty="0" err="1"/>
              <a:t>limitation</a:t>
            </a:r>
            <a:r>
              <a:rPr lang="nl-BE" dirty="0"/>
              <a:t>, </a:t>
            </a:r>
            <a:r>
              <a:rPr lang="nl-BE" dirty="0" err="1"/>
              <a:t>requires</a:t>
            </a:r>
            <a:r>
              <a:rPr lang="nl-BE" dirty="0"/>
              <a:t> a </a:t>
            </a:r>
            <a:r>
              <a:rPr lang="nl-BE" dirty="0" err="1"/>
              <a:t>fixed</a:t>
            </a:r>
            <a:r>
              <a:rPr lang="nl-BE" dirty="0"/>
              <a:t> </a:t>
            </a:r>
            <a:r>
              <a:rPr lang="nl-BE" dirty="0" err="1"/>
              <a:t>effetcs</a:t>
            </a:r>
            <a:r>
              <a:rPr lang="nl-BE" dirty="0"/>
              <a:t> </a:t>
            </a:r>
            <a:r>
              <a:rPr lang="nl-BE" dirty="0" err="1"/>
              <a:t>apporach</a:t>
            </a:r>
            <a:r>
              <a:rPr lang="nl-BE" dirty="0"/>
              <a:t>, </a:t>
            </a:r>
            <a:r>
              <a:rPr lang="nl-BE" dirty="0" err="1"/>
              <a:t>examining</a:t>
            </a:r>
            <a:r>
              <a:rPr lang="nl-BE" dirty="0"/>
              <a:t> </a:t>
            </a:r>
            <a:r>
              <a:rPr lang="nl-BE" dirty="0" err="1"/>
              <a:t>only</a:t>
            </a:r>
            <a:r>
              <a:rPr lang="nl-BE" dirty="0"/>
              <a:t> change in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those</a:t>
            </a:r>
            <a:r>
              <a:rPr lang="nl-BE" dirty="0"/>
              <a:t> </a:t>
            </a:r>
            <a:r>
              <a:rPr lang="nl-BE" dirty="0" err="1"/>
              <a:t>respondents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whom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a change in </a:t>
            </a:r>
            <a:r>
              <a:rPr lang="nl-BE" dirty="0" err="1"/>
              <a:t>functional</a:t>
            </a:r>
            <a:r>
              <a:rPr lang="nl-BE" dirty="0"/>
              <a:t> health status.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6690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Age vector </a:t>
            </a:r>
            <a:r>
              <a:rPr lang="nl-BE" dirty="0" err="1"/>
              <a:t>graphs</a:t>
            </a:r>
            <a:r>
              <a:rPr lang="nl-BE" dirty="0"/>
              <a:t> are tool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create</a:t>
            </a:r>
            <a:r>
              <a:rPr lang="nl-BE" dirty="0"/>
              <a:t> </a:t>
            </a:r>
            <a:r>
              <a:rPr lang="nl-BE" dirty="0" err="1"/>
              <a:t>synthetic</a:t>
            </a:r>
            <a:r>
              <a:rPr lang="nl-BE" dirty="0"/>
              <a:t> cohort </a:t>
            </a:r>
            <a:r>
              <a:rPr lang="nl-BE" dirty="0" err="1"/>
              <a:t>trajectories</a:t>
            </a:r>
            <a:r>
              <a:rPr lang="nl-BE" dirty="0"/>
              <a:t> over </a:t>
            </a:r>
            <a:r>
              <a:rPr lang="nl-BE" dirty="0" err="1"/>
              <a:t>age</a:t>
            </a:r>
            <a:r>
              <a:rPr lang="nl-BE" dirty="0"/>
              <a:t>,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enable</a:t>
            </a:r>
            <a:r>
              <a:rPr lang="nl-BE" dirty="0"/>
              <a:t> </a:t>
            </a:r>
            <a:r>
              <a:rPr lang="nl-BE" dirty="0" err="1"/>
              <a:t>visualising</a:t>
            </a:r>
            <a:r>
              <a:rPr lang="nl-BE" dirty="0"/>
              <a:t>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</a:t>
            </a:r>
            <a:r>
              <a:rPr lang="nl-BE" dirty="0" err="1"/>
              <a:t>outcome</a:t>
            </a:r>
            <a:r>
              <a:rPr lang="nl-BE" dirty="0"/>
              <a:t> </a:t>
            </a:r>
            <a:r>
              <a:rPr lang="nl-BE" dirty="0" err="1"/>
              <a:t>evolves</a:t>
            </a:r>
            <a:r>
              <a:rPr lang="nl-BE" dirty="0"/>
              <a:t> over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each</a:t>
            </a:r>
            <a:r>
              <a:rPr lang="nl-BE" dirty="0"/>
              <a:t> cohort. A </a:t>
            </a:r>
            <a:r>
              <a:rPr lang="nl-BE" dirty="0" err="1"/>
              <a:t>key</a:t>
            </a:r>
            <a:r>
              <a:rPr lang="nl-BE" dirty="0"/>
              <a:t> </a:t>
            </a:r>
            <a:r>
              <a:rPr lang="nl-BE" dirty="0" err="1"/>
              <a:t>assumption</a:t>
            </a:r>
            <a:r>
              <a:rPr lang="nl-BE" dirty="0"/>
              <a:t> here is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there</a:t>
            </a:r>
            <a:r>
              <a:rPr lang="nl-BE" dirty="0"/>
              <a:t> is no </a:t>
            </a:r>
            <a:r>
              <a:rPr lang="nl-BE" dirty="0" err="1"/>
              <a:t>period</a:t>
            </a:r>
            <a:r>
              <a:rPr lang="nl-BE" dirty="0"/>
              <a:t> effect. As </a:t>
            </a:r>
            <a:r>
              <a:rPr lang="nl-BE" dirty="0" err="1"/>
              <a:t>you</a:t>
            </a:r>
            <a:r>
              <a:rPr lang="nl-BE" dirty="0"/>
              <a:t> </a:t>
            </a:r>
            <a:r>
              <a:rPr lang="nl-BE" dirty="0" err="1"/>
              <a:t>can</a:t>
            </a:r>
            <a:r>
              <a:rPr lang="nl-BE" dirty="0"/>
              <a:t> </a:t>
            </a:r>
            <a:r>
              <a:rPr lang="nl-BE" dirty="0" err="1"/>
              <a:t>see</a:t>
            </a:r>
            <a:r>
              <a:rPr lang="nl-BE" dirty="0"/>
              <a:t> </a:t>
            </a:r>
            <a:r>
              <a:rPr lang="nl-BE" dirty="0" err="1"/>
              <a:t>tehcnically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mdoel</a:t>
            </a:r>
            <a:r>
              <a:rPr lang="nl-BE" dirty="0"/>
              <a:t> without </a:t>
            </a:r>
            <a:r>
              <a:rPr lang="nl-BE" dirty="0" err="1"/>
              <a:t>adjustment</a:t>
            </a:r>
            <a:r>
              <a:rPr lang="nl-BE" dirty="0"/>
              <a:t> takes </a:t>
            </a:r>
            <a:r>
              <a:rPr lang="nl-BE" dirty="0" err="1"/>
              <a:t>the</a:t>
            </a:r>
            <a:r>
              <a:rPr lang="nl-BE" dirty="0"/>
              <a:t> form of a random </a:t>
            </a:r>
            <a:r>
              <a:rPr lang="nl-BE" dirty="0" err="1"/>
              <a:t>intercept</a:t>
            </a:r>
            <a:r>
              <a:rPr lang="nl-BE" dirty="0"/>
              <a:t> </a:t>
            </a:r>
            <a:r>
              <a:rPr lang="nl-BE" dirty="0" err="1"/>
              <a:t>multilevel</a:t>
            </a:r>
            <a:r>
              <a:rPr lang="nl-BE" dirty="0"/>
              <a:t> </a:t>
            </a:r>
            <a:r>
              <a:rPr lang="nl-BE" dirty="0" err="1"/>
              <a:t>growth</a:t>
            </a:r>
            <a:r>
              <a:rPr lang="nl-BE" dirty="0"/>
              <a:t> model  </a:t>
            </a:r>
            <a:r>
              <a:rPr lang="nl-BE" dirty="0" err="1"/>
              <a:t>that</a:t>
            </a:r>
            <a:r>
              <a:rPr lang="nl-BE" dirty="0"/>
              <a:t> model time , cohort and </a:t>
            </a:r>
            <a:r>
              <a:rPr lang="nl-BE" dirty="0" err="1"/>
              <a:t>their</a:t>
            </a:r>
            <a:r>
              <a:rPr lang="nl-BE" dirty="0"/>
              <a:t> </a:t>
            </a:r>
            <a:r>
              <a:rPr lang="nl-BE" dirty="0" err="1"/>
              <a:t>interaction</a:t>
            </a:r>
            <a:r>
              <a:rPr lang="nl-BE" dirty="0"/>
              <a:t>.  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7746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Looking</a:t>
            </a:r>
            <a:r>
              <a:rPr lang="nl-BE" dirty="0"/>
              <a:t> at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results</a:t>
            </a:r>
            <a:r>
              <a:rPr lang="nl-BE" dirty="0"/>
              <a:t> in </a:t>
            </a:r>
            <a:r>
              <a:rPr lang="nl-BE" dirty="0" err="1"/>
              <a:t>terms</a:t>
            </a:r>
            <a:r>
              <a:rPr lang="nl-BE" dirty="0"/>
              <a:t> of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effects</a:t>
            </a:r>
            <a:r>
              <a:rPr lang="nl-BE" dirty="0"/>
              <a:t>, we </a:t>
            </a:r>
            <a:r>
              <a:rPr lang="nl-BE" dirty="0" err="1"/>
              <a:t>see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gap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felt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and </a:t>
            </a:r>
            <a:r>
              <a:rPr lang="nl-BE" dirty="0" err="1"/>
              <a:t>chronological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increases</a:t>
            </a:r>
            <a:r>
              <a:rPr lang="nl-BE" dirty="0"/>
              <a:t> over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all</a:t>
            </a:r>
            <a:r>
              <a:rPr lang="nl-BE" dirty="0"/>
              <a:t> </a:t>
            </a:r>
            <a:r>
              <a:rPr lang="nl-BE" dirty="0" err="1"/>
              <a:t>cohorts</a:t>
            </a:r>
            <a:r>
              <a:rPr lang="nl-BE" dirty="0"/>
              <a:t>, but </a:t>
            </a:r>
            <a:r>
              <a:rPr lang="nl-BE" dirty="0" err="1"/>
              <a:t>steeper</a:t>
            </a:r>
            <a:r>
              <a:rPr lang="nl-BE" dirty="0"/>
              <a:t> </a:t>
            </a:r>
            <a:r>
              <a:rPr lang="nl-BE" dirty="0" err="1"/>
              <a:t>so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youngest</a:t>
            </a:r>
            <a:r>
              <a:rPr lang="nl-BE" dirty="0"/>
              <a:t> </a:t>
            </a:r>
            <a:r>
              <a:rPr lang="nl-BE" dirty="0" err="1"/>
              <a:t>cohorts</a:t>
            </a:r>
            <a:r>
              <a:rPr lang="nl-BE" dirty="0"/>
              <a:t>. For </a:t>
            </a:r>
            <a:r>
              <a:rPr lang="nl-BE" dirty="0" err="1"/>
              <a:t>example</a:t>
            </a:r>
            <a:r>
              <a:rPr lang="nl-BE" dirty="0"/>
              <a:t>, </a:t>
            </a:r>
            <a:r>
              <a:rPr lang="nl-BE" dirty="0" err="1"/>
              <a:t>Those</a:t>
            </a:r>
            <a:r>
              <a:rPr lang="nl-BE" dirty="0"/>
              <a:t> </a:t>
            </a:r>
            <a:r>
              <a:rPr lang="nl-BE" dirty="0" err="1"/>
              <a:t>aged</a:t>
            </a:r>
            <a:r>
              <a:rPr lang="nl-BE" dirty="0"/>
              <a:t> 52 in </a:t>
            </a:r>
            <a:r>
              <a:rPr lang="nl-BE" dirty="0" err="1"/>
              <a:t>the</a:t>
            </a:r>
            <a:r>
              <a:rPr lang="nl-BE" dirty="0"/>
              <a:t> first wave in 2004, on </a:t>
            </a:r>
            <a:r>
              <a:rPr lang="nl-BE" dirty="0" err="1"/>
              <a:t>avergae</a:t>
            </a:r>
            <a:r>
              <a:rPr lang="nl-BE" dirty="0"/>
              <a:t> feel 7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younger</a:t>
            </a:r>
            <a:r>
              <a:rPr lang="nl-BE" dirty="0"/>
              <a:t>, but ten </a:t>
            </a:r>
            <a:r>
              <a:rPr lang="nl-BE" dirty="0" err="1"/>
              <a:t>years</a:t>
            </a:r>
            <a:r>
              <a:rPr lang="nl-BE" dirty="0"/>
              <a:t> later at 62 </a:t>
            </a:r>
            <a:r>
              <a:rPr lang="nl-BE" dirty="0" err="1"/>
              <a:t>they</a:t>
            </a:r>
            <a:r>
              <a:rPr lang="nl-BE" dirty="0"/>
              <a:t> feel on </a:t>
            </a:r>
            <a:r>
              <a:rPr lang="nl-BE" dirty="0" err="1"/>
              <a:t>avergae</a:t>
            </a:r>
            <a:r>
              <a:rPr lang="nl-BE" dirty="0"/>
              <a:t> 11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younger</a:t>
            </a:r>
            <a:r>
              <a:rPr lang="nl-BE" dirty="0"/>
              <a:t>. </a:t>
            </a:r>
            <a:r>
              <a:rPr lang="nl-BE" dirty="0" err="1"/>
              <a:t>Those</a:t>
            </a:r>
            <a:r>
              <a:rPr lang="nl-BE" dirty="0"/>
              <a:t> </a:t>
            </a:r>
            <a:r>
              <a:rPr lang="nl-BE" dirty="0" err="1"/>
              <a:t>aged</a:t>
            </a:r>
            <a:r>
              <a:rPr lang="nl-BE" dirty="0"/>
              <a:t> 70 in 2004 feel 60, and ten </a:t>
            </a:r>
            <a:r>
              <a:rPr lang="nl-BE" dirty="0" err="1"/>
              <a:t>years</a:t>
            </a:r>
            <a:r>
              <a:rPr lang="nl-BE" dirty="0"/>
              <a:t> later feel </a:t>
            </a:r>
            <a:r>
              <a:rPr lang="nl-BE" dirty="0" err="1"/>
              <a:t>about</a:t>
            </a:r>
            <a:r>
              <a:rPr lang="nl-BE" dirty="0"/>
              <a:t> 67,5. </a:t>
            </a:r>
            <a:r>
              <a:rPr lang="nl-BE" dirty="0" err="1"/>
              <a:t>So</a:t>
            </a:r>
            <a:r>
              <a:rPr lang="nl-BE" dirty="0"/>
              <a:t> we </a:t>
            </a:r>
            <a:r>
              <a:rPr lang="nl-BE" dirty="0" err="1"/>
              <a:t>can</a:t>
            </a:r>
            <a:r>
              <a:rPr lang="nl-BE" dirty="0"/>
              <a:t> state </a:t>
            </a:r>
            <a:r>
              <a:rPr lang="nl-BE" dirty="0" err="1"/>
              <a:t>that</a:t>
            </a:r>
            <a:r>
              <a:rPr lang="nl-BE" dirty="0"/>
              <a:t> on </a:t>
            </a:r>
            <a:r>
              <a:rPr lang="nl-BE" dirty="0" err="1"/>
              <a:t>average</a:t>
            </a:r>
            <a:r>
              <a:rPr lang="nl-BE" dirty="0"/>
              <a:t> we </a:t>
            </a:r>
            <a:r>
              <a:rPr lang="nl-BE" dirty="0" err="1"/>
              <a:t>age</a:t>
            </a:r>
            <a:r>
              <a:rPr lang="nl-BE" dirty="0"/>
              <a:t> slower </a:t>
            </a:r>
            <a:r>
              <a:rPr lang="nl-BE" dirty="0" err="1"/>
              <a:t>subjectively</a:t>
            </a:r>
            <a:r>
              <a:rPr lang="nl-BE" dirty="0"/>
              <a:t>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chronologically</a:t>
            </a:r>
            <a:r>
              <a:rPr lang="nl-BE" dirty="0"/>
              <a:t>, and time passes </a:t>
            </a:r>
            <a:r>
              <a:rPr lang="nl-BE" dirty="0" err="1"/>
              <a:t>faster</a:t>
            </a:r>
            <a:r>
              <a:rPr lang="nl-BE" dirty="0"/>
              <a:t> </a:t>
            </a:r>
            <a:r>
              <a:rPr lang="nl-BE" dirty="0" err="1"/>
              <a:t>than</a:t>
            </a:r>
            <a:r>
              <a:rPr lang="nl-BE" dirty="0"/>
              <a:t> we </a:t>
            </a:r>
            <a:r>
              <a:rPr lang="nl-BE" dirty="0" err="1"/>
              <a:t>age</a:t>
            </a:r>
            <a:r>
              <a:rPr lang="nl-BE" dirty="0"/>
              <a:t> in </a:t>
            </a:r>
            <a:r>
              <a:rPr lang="nl-BE" dirty="0" err="1"/>
              <a:t>our</a:t>
            </a:r>
            <a:r>
              <a:rPr lang="nl-BE" dirty="0"/>
              <a:t> </a:t>
            </a:r>
            <a:r>
              <a:rPr lang="nl-BE" dirty="0" err="1"/>
              <a:t>head</a:t>
            </a:r>
            <a:r>
              <a:rPr lang="nl-BE" dirty="0"/>
              <a:t>. We </a:t>
            </a:r>
            <a:r>
              <a:rPr lang="nl-BE" dirty="0" err="1"/>
              <a:t>age</a:t>
            </a:r>
            <a:r>
              <a:rPr lang="nl-BE" dirty="0"/>
              <a:t> </a:t>
            </a:r>
            <a:r>
              <a:rPr lang="nl-BE" dirty="0" err="1"/>
              <a:t>about</a:t>
            </a:r>
            <a:r>
              <a:rPr lang="nl-BE" dirty="0"/>
              <a:t> a </a:t>
            </a:r>
            <a:r>
              <a:rPr lang="nl-BE" dirty="0" err="1"/>
              <a:t>third</a:t>
            </a:r>
            <a:r>
              <a:rPr lang="nl-BE" dirty="0"/>
              <a:t> slower </a:t>
            </a:r>
            <a:r>
              <a:rPr lang="nl-BE" dirty="0" err="1"/>
              <a:t>subjectvEly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16686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Lookign</a:t>
            </a:r>
            <a:r>
              <a:rPr lang="nl-BE" dirty="0"/>
              <a:t> at cohort </a:t>
            </a:r>
            <a:r>
              <a:rPr lang="nl-BE" dirty="0" err="1"/>
              <a:t>effects</a:t>
            </a:r>
            <a:r>
              <a:rPr lang="nl-BE" dirty="0"/>
              <a:t>, </a:t>
            </a:r>
            <a:r>
              <a:rPr lang="nl-BE" dirty="0" err="1"/>
              <a:t>it</a:t>
            </a:r>
            <a:r>
              <a:rPr lang="nl-BE" dirty="0"/>
              <a:t> is </a:t>
            </a:r>
            <a:r>
              <a:rPr lang="nl-BE" dirty="0" err="1"/>
              <a:t>clear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at a </a:t>
            </a:r>
            <a:r>
              <a:rPr lang="nl-BE" dirty="0" err="1"/>
              <a:t>given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later born </a:t>
            </a:r>
            <a:r>
              <a:rPr lang="nl-BE" dirty="0" err="1"/>
              <a:t>cohorts</a:t>
            </a:r>
            <a:r>
              <a:rPr lang="nl-BE" dirty="0"/>
              <a:t> feel </a:t>
            </a:r>
            <a:r>
              <a:rPr lang="nl-BE" dirty="0" err="1"/>
              <a:t>younger</a:t>
            </a:r>
            <a:r>
              <a:rPr lang="nl-BE" dirty="0"/>
              <a:t> </a:t>
            </a:r>
            <a:r>
              <a:rPr lang="nl-BE" dirty="0" err="1"/>
              <a:t>than</a:t>
            </a:r>
            <a:r>
              <a:rPr lang="nl-BE" dirty="0"/>
              <a:t> </a:t>
            </a:r>
            <a:r>
              <a:rPr lang="nl-BE" dirty="0" err="1"/>
              <a:t>earlier</a:t>
            </a:r>
            <a:r>
              <a:rPr lang="nl-BE" dirty="0"/>
              <a:t> born </a:t>
            </a:r>
            <a:r>
              <a:rPr lang="nl-BE" dirty="0" err="1"/>
              <a:t>cohorts</a:t>
            </a:r>
            <a:r>
              <a:rPr lang="nl-BE" dirty="0"/>
              <a:t> </a:t>
            </a:r>
            <a:r>
              <a:rPr lang="nl-BE" dirty="0" err="1"/>
              <a:t>did</a:t>
            </a:r>
            <a:r>
              <a:rPr lang="nl-BE" dirty="0"/>
              <a:t> at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. For </a:t>
            </a:r>
            <a:r>
              <a:rPr lang="nl-BE" dirty="0" err="1"/>
              <a:t>example</a:t>
            </a:r>
            <a:r>
              <a:rPr lang="nl-BE" dirty="0"/>
              <a:t>, 60 </a:t>
            </a:r>
            <a:r>
              <a:rPr lang="nl-BE" dirty="0" err="1"/>
              <a:t>year</a:t>
            </a:r>
            <a:r>
              <a:rPr lang="nl-BE" dirty="0"/>
              <a:t> </a:t>
            </a:r>
            <a:r>
              <a:rPr lang="nl-BE" dirty="0" err="1"/>
              <a:t>olds</a:t>
            </a:r>
            <a:r>
              <a:rPr lang="nl-BE" dirty="0"/>
              <a:t> in 2004 </a:t>
            </a:r>
            <a:r>
              <a:rPr lang="nl-BE" dirty="0" err="1"/>
              <a:t>felt</a:t>
            </a:r>
            <a:r>
              <a:rPr lang="nl-BE" dirty="0"/>
              <a:t> 9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younger</a:t>
            </a:r>
            <a:r>
              <a:rPr lang="nl-BE" dirty="0"/>
              <a:t>, </a:t>
            </a:r>
            <a:r>
              <a:rPr lang="nl-BE" dirty="0" err="1"/>
              <a:t>while</a:t>
            </a:r>
            <a:r>
              <a:rPr lang="nl-BE" dirty="0"/>
              <a:t> 60 </a:t>
            </a:r>
            <a:r>
              <a:rPr lang="nl-BE" dirty="0" err="1"/>
              <a:t>year</a:t>
            </a:r>
            <a:r>
              <a:rPr lang="nl-BE" dirty="0"/>
              <a:t> </a:t>
            </a:r>
            <a:r>
              <a:rPr lang="nl-BE" dirty="0" err="1"/>
              <a:t>olds</a:t>
            </a:r>
            <a:r>
              <a:rPr lang="nl-BE" dirty="0"/>
              <a:t> in 2014 </a:t>
            </a:r>
            <a:r>
              <a:rPr lang="nl-BE" dirty="0" err="1"/>
              <a:t>felt</a:t>
            </a:r>
            <a:r>
              <a:rPr lang="nl-BE" dirty="0"/>
              <a:t> 11 </a:t>
            </a:r>
            <a:r>
              <a:rPr lang="nl-BE" dirty="0" err="1"/>
              <a:t>years</a:t>
            </a:r>
            <a:r>
              <a:rPr lang="nl-BE" dirty="0"/>
              <a:t> </a:t>
            </a:r>
            <a:r>
              <a:rPr lang="nl-BE" dirty="0" err="1"/>
              <a:t>younger</a:t>
            </a:r>
            <a:r>
              <a:rPr lang="nl-BE" dirty="0"/>
              <a:t>. </a:t>
            </a:r>
            <a:r>
              <a:rPr lang="nl-BE" dirty="0" err="1"/>
              <a:t>This</a:t>
            </a:r>
            <a:r>
              <a:rPr lang="nl-BE" dirty="0"/>
              <a:t> trend is </a:t>
            </a:r>
            <a:r>
              <a:rPr lang="nl-BE" dirty="0" err="1"/>
              <a:t>clear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all</a:t>
            </a:r>
            <a:r>
              <a:rPr lang="nl-BE" dirty="0"/>
              <a:t> </a:t>
            </a:r>
            <a:r>
              <a:rPr lang="nl-BE" dirty="0" err="1"/>
              <a:t>cohorts</a:t>
            </a:r>
            <a:r>
              <a:rPr lang="nl-BE" dirty="0"/>
              <a:t>, and looks </a:t>
            </a:r>
            <a:r>
              <a:rPr lang="nl-BE" dirty="0" err="1"/>
              <a:t>stronger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older</a:t>
            </a:r>
            <a:r>
              <a:rPr lang="nl-BE" dirty="0"/>
              <a:t> </a:t>
            </a:r>
            <a:r>
              <a:rPr lang="nl-BE" dirty="0" err="1"/>
              <a:t>cohorts</a:t>
            </a:r>
            <a:r>
              <a:rPr lang="nl-BE" dirty="0"/>
              <a:t>.   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0F4EDF-473C-4B39-A071-132355CEA9B8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324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3B10-D6AD-52C3-6740-CB4E5D53E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FE719-7BF8-C1E1-161D-2675606AE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C179C-2EAE-7B09-B3A8-25C7929C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F384-834D-3180-6313-289B7A2B1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1752-11EE-338F-9EA6-887A2F984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087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D72C0-08AD-35CA-B6A9-01D5596D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A4771-70B7-A6F7-C4CB-600211F5C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CCA6A-CE1D-CA5C-182F-445AA12D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D5BC7-D979-1219-67A0-11F5C61AC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44312-2C20-E414-6ED0-E7C8FEE6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00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146B7E-9AFD-C94F-97E7-E1C1CF378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9D1CF-069D-626A-91B2-4540FF2B5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3CA5F-A8B1-D3F2-0428-1FE5E96A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3A832-B981-7740-9432-F28A648B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892EB-5D04-0140-0832-62880892D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182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657CC-F746-C1FB-BC3C-A5B051F6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3D5D8-3B05-FB22-3884-F440D619A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579BB-51DE-ED4C-67A5-506AA50FD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B436C-1DBE-285B-EFCE-94BFDBDD2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7F49D-815A-9C23-2DD3-BED227E3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642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F9B5-4E24-6B4E-7E1C-3F16344F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083FD-9E77-B32B-5C18-7EF6174A8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29124-9A7A-8A52-63F6-908E3A8AB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C267E-3511-5512-0AFD-2383E0D3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60566-2058-D9CA-4CAD-A6CFD26E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557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E56FB-4980-2FE6-6A59-FC053149B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5089D-2754-F0D0-89C0-D1C282ED1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0B41C-5715-9DE6-292B-81A038148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21812-D76F-1967-B08D-B18FE2F7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B6DAAC-07BA-E282-7A82-A80ED5A4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84F84-5AFE-65A5-295C-D636F5A03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4368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C4D72-44D5-CEBB-09BB-F975A61C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7CA10-5FD0-1F9C-342E-2F415B93D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76A08-83A7-E400-FBC8-0F42AFD91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AC5D8-F628-D5ED-D4E7-B6601F56F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E0CCB2-9B11-06CC-D22A-D89B54112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B62BB-CDC4-2188-4D4D-62A89B2C9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CD91AE-B188-D086-691A-4BD5BC96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68A89D-791C-4F1C-4081-6A04D9B1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2148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D4B36-C488-F3E6-6DC2-313E6641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8AC4B-A942-804E-80B3-166FFD59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C1BA4-71E2-DE0D-9BB8-EA0FB6A6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15CD5-0035-A472-6649-8E8A4AE5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58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3DD076-01CE-A6B9-539E-B1D235B3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3029C-106F-0598-F2C5-04838C289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B3B41-EB38-6242-D17A-E1DFBFFB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38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71FF-5A4F-D46C-F7B7-CBC4DD3E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DB62-D62A-6F4E-2323-E3841573F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E318A-79A4-A5AC-6AD3-A9DD55F97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1C518-E73E-DB06-C871-EA8AE01A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907C0-2BF6-40F9-AEC9-D0E4A286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C5D12-0F58-AFA9-2FAB-EFBEF9600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202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E8D61-62BA-F8C3-5A71-69009F781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FF6D14-1732-C404-16F1-76545AA0C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05B23-8ADB-6C66-F2D4-8E2AF31FA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38AD2-FCF1-DF6D-AF69-1C7621664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48CAD-D280-DCC9-4254-F6108BAF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B8A28-C7FC-F20F-1397-C2556DA7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40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57AFC8-1021-4B80-6032-7CC59EEEA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97B35-0412-2B74-6DBF-CC8D799EE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58E79-D077-4347-A63C-E46193534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D4B9-E40E-43D2-8173-79DAE7C950AA}" type="datetimeFigureOut">
              <a:rPr lang="fr-BE" smtClean="0"/>
              <a:t>03-10-25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9FBC4-964A-6098-08FD-2E0D8F844E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B3F48-A832-0EE0-1B9B-C21E8E4F8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86FF3-C99A-4AFF-9BDC-4C4C1AE768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702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8.xml"/><Relationship Id="rId7" Type="http://schemas.openxmlformats.org/officeDocument/2006/relationships/customXml" Target="../ink/ink2.xml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20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customXml" Target="../ink/ink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11" Type="http://schemas.openxmlformats.org/officeDocument/2006/relationships/image" Target="../media/image19.png"/><Relationship Id="rId5" Type="http://schemas.openxmlformats.org/officeDocument/2006/relationships/image" Target="../media/image16.png"/><Relationship Id="rId10" Type="http://schemas.openxmlformats.org/officeDocument/2006/relationships/customXml" Target="../ink/ink8.xml"/><Relationship Id="rId4" Type="http://schemas.openxmlformats.org/officeDocument/2006/relationships/customXml" Target="../ink/ink5.xml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customXml" Target="../ink/ink13.xml"/><Relationship Id="rId3" Type="http://schemas.openxmlformats.org/officeDocument/2006/relationships/image" Target="../media/image12.emf"/><Relationship Id="rId7" Type="http://schemas.openxmlformats.org/officeDocument/2006/relationships/customXml" Target="../ink/ink10.xml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customXml" Target="../ink/ink12.xml"/><Relationship Id="rId5" Type="http://schemas.openxmlformats.org/officeDocument/2006/relationships/customXml" Target="../ink/ink9.xml"/><Relationship Id="rId15" Type="http://schemas.openxmlformats.org/officeDocument/2006/relationships/customXml" Target="../ink/ink14.xml"/><Relationship Id="rId10" Type="http://schemas.openxmlformats.org/officeDocument/2006/relationships/image" Target="../media/image28.png"/><Relationship Id="rId4" Type="http://schemas.openxmlformats.org/officeDocument/2006/relationships/image" Target="../media/image13.emf"/><Relationship Id="rId9" Type="http://schemas.openxmlformats.org/officeDocument/2006/relationships/customXml" Target="../ink/ink11.xml"/><Relationship Id="rId1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ic.oup.com/psychsocgerontology/article-abstract/80/1/gbae183/7888916?redirectedFrom=fulltext&amp;login=fals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dataservice.ac.uk/" TargetMode="External"/><Relationship Id="rId4" Type="http://schemas.openxmlformats.org/officeDocument/2006/relationships/hyperlink" Target="g2aging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4E49C-5F24-743F-C19E-94F38AB51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2863"/>
            <a:ext cx="9144000" cy="1258887"/>
          </a:xfrm>
        </p:spPr>
        <p:txBody>
          <a:bodyPr/>
          <a:lstStyle/>
          <a:p>
            <a:r>
              <a:rPr lang="fr-FR" dirty="0" err="1"/>
              <a:t>Ageing</a:t>
            </a:r>
            <a:r>
              <a:rPr lang="fr-FR" dirty="0"/>
              <a:t> fast and slow</a:t>
            </a:r>
            <a:endParaRPr lang="fr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5FC666-ADEC-FFA0-DBCD-F37469783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08723"/>
            <a:ext cx="9144000" cy="836612"/>
          </a:xfrm>
        </p:spPr>
        <p:txBody>
          <a:bodyPr>
            <a:normAutofit fontScale="92500"/>
          </a:bodyPr>
          <a:lstStyle/>
          <a:p>
            <a:r>
              <a:rPr lang="en-GB" sz="2800" b="1" dirty="0">
                <a:effectLst/>
                <a:ea typeface="Calibri" panose="020F0502020204030204" pitchFamily="34" charset="0"/>
              </a:rPr>
              <a:t>A longitudinal examination of the gap between subjective age and chronological age, and the role of functional limitations </a:t>
            </a:r>
            <a:endParaRPr lang="fr-BE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C6934E-4376-D74C-1A16-27E301002615}"/>
              </a:ext>
            </a:extLst>
          </p:cNvPr>
          <p:cNvSpPr txBox="1"/>
          <p:nvPr/>
        </p:nvSpPr>
        <p:spPr>
          <a:xfrm>
            <a:off x="1524000" y="4697416"/>
            <a:ext cx="93821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El-Mouksitou Akinocho</a:t>
            </a:r>
          </a:p>
          <a:p>
            <a:r>
              <a:rPr lang="fr-FR" sz="2000" dirty="0"/>
              <a:t>Prof Dr Bram Vanhoutte</a:t>
            </a:r>
          </a:p>
          <a:p>
            <a:endParaRPr lang="fr-FR" sz="2000" dirty="0"/>
          </a:p>
          <a:p>
            <a:r>
              <a:rPr lang="fr-FR" sz="2000" dirty="0" err="1"/>
              <a:t>School</a:t>
            </a:r>
            <a:r>
              <a:rPr lang="fr-FR" sz="2000" dirty="0"/>
              <a:t> of Public </a:t>
            </a:r>
            <a:r>
              <a:rPr lang="fr-FR" sz="2000" dirty="0" err="1"/>
              <a:t>Health</a:t>
            </a:r>
            <a:r>
              <a:rPr lang="fr-FR" sz="2000" dirty="0"/>
              <a:t>, Université Libre de Bruxelles</a:t>
            </a:r>
            <a:endParaRPr lang="fr-BE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D8454D-2E9A-7FF6-432D-B754B569F9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40" y="123867"/>
            <a:ext cx="3973069" cy="9742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EE1E0C-6A93-FD18-787F-F79422303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0391" y="5267325"/>
            <a:ext cx="1400794" cy="13889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52ADF7-CE97-777E-048D-B76AA141151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657" t="6265" b="7753"/>
          <a:stretch/>
        </p:blipFill>
        <p:spPr>
          <a:xfrm>
            <a:off x="10356427" y="5267325"/>
            <a:ext cx="1689616" cy="138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561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017"/>
    </mc:Choice>
    <mc:Fallback>
      <p:transition spd="slow" advTm="2801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E8C0F-44AC-D79B-D068-EE62821F5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CDC06-F193-E6FC-7992-C24DA87F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RQ1+RQ2:  Age </a:t>
            </a:r>
            <a:r>
              <a:rPr lang="fr-FR" dirty="0" err="1"/>
              <a:t>vector</a:t>
            </a:r>
            <a:r>
              <a:rPr lang="fr-FR" dirty="0"/>
              <a:t> graphs (</a:t>
            </a:r>
            <a:r>
              <a:rPr lang="fr-FR" dirty="0" err="1"/>
              <a:t>Mirowsky</a:t>
            </a:r>
            <a:r>
              <a:rPr lang="fr-FR" dirty="0"/>
              <a:t> &amp; Kim 2007) </a:t>
            </a:r>
            <a:r>
              <a:rPr lang="fr-FR" dirty="0" err="1"/>
              <a:t>based</a:t>
            </a:r>
            <a:r>
              <a:rPr lang="fr-FR" dirty="0"/>
              <a:t> on </a:t>
            </a:r>
            <a:r>
              <a:rPr lang="fr-FR" dirty="0" err="1"/>
              <a:t>random</a:t>
            </a:r>
            <a:r>
              <a:rPr lang="fr-FR" dirty="0"/>
              <a:t> intercept </a:t>
            </a:r>
            <a:r>
              <a:rPr lang="fr-FR" dirty="0" err="1"/>
              <a:t>multilevel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 </a:t>
            </a:r>
            <a:r>
              <a:rPr lang="fr-FR" dirty="0" err="1"/>
              <a:t>models</a:t>
            </a:r>
            <a:r>
              <a:rPr lang="fr-FR" dirty="0"/>
              <a:t> </a:t>
            </a:r>
          </a:p>
          <a:p>
            <a:pPr lvl="1"/>
            <a:endParaRPr lang="fr-FR" dirty="0"/>
          </a:p>
          <a:p>
            <a:r>
              <a:rPr lang="fr-FR" dirty="0"/>
              <a:t>RQ3: </a:t>
            </a:r>
            <a:r>
              <a:rPr lang="fr-FR" dirty="0" err="1"/>
              <a:t>Within</a:t>
            </a:r>
            <a:r>
              <a:rPr lang="fr-FR" dirty="0"/>
              <a:t> </a:t>
            </a:r>
            <a:r>
              <a:rPr lang="fr-FR" dirty="0" err="1"/>
              <a:t>person</a:t>
            </a:r>
            <a:r>
              <a:rPr lang="fr-FR" dirty="0"/>
              <a:t> </a:t>
            </a:r>
            <a:r>
              <a:rPr lang="fr-FR" dirty="0" err="1"/>
              <a:t>fixed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model of </a:t>
            </a:r>
            <a:r>
              <a:rPr lang="fr-FR" dirty="0" err="1"/>
              <a:t>onset</a:t>
            </a:r>
            <a:r>
              <a:rPr lang="fr-FR" dirty="0"/>
              <a:t> of </a:t>
            </a:r>
            <a:r>
              <a:rPr lang="fr-FR" dirty="0" err="1"/>
              <a:t>functional</a:t>
            </a:r>
            <a:r>
              <a:rPr lang="fr-FR" dirty="0"/>
              <a:t> limitations  </a:t>
            </a:r>
          </a:p>
          <a:p>
            <a:pPr lvl="1"/>
            <a:endParaRPr lang="fr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BF9FB7-6676-6495-4B04-F7D6ED14E3F9}"/>
              </a:ext>
            </a:extLst>
          </p:cNvPr>
          <p:cNvCxnSpPr>
            <a:cxnSpLocks/>
          </p:cNvCxnSpPr>
          <p:nvPr/>
        </p:nvCxnSpPr>
        <p:spPr>
          <a:xfrm>
            <a:off x="762000" y="1392154"/>
            <a:ext cx="70675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288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880"/>
    </mc:Choice>
    <mc:Fallback>
      <p:transition spd="slow" advTm="3388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3611EC-228B-EBD5-87BD-DCF725263A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715884"/>
                <a:ext cx="9003030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fr-FR" dirty="0"/>
                  <a:t>Age </a:t>
                </a:r>
                <a:r>
                  <a:rPr lang="fr-FR" dirty="0" err="1"/>
                  <a:t>Vector</a:t>
                </a:r>
                <a:r>
                  <a:rPr lang="fr-FR" dirty="0"/>
                  <a:t> Graphs (</a:t>
                </a:r>
                <a:r>
                  <a:rPr lang="fr-FR" dirty="0" err="1"/>
                  <a:t>Mirowsky</a:t>
                </a:r>
                <a:r>
                  <a:rPr lang="fr-FR" dirty="0"/>
                  <a:t> &amp; Kim 2007)</a:t>
                </a:r>
              </a:p>
              <a:p>
                <a:endParaRPr lang="fr-FR" dirty="0"/>
              </a:p>
              <a:p>
                <a:pPr marL="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𝑡𝑖𝑚𝑒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)+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𝑐𝑜h𝑜𝑟𝑡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)+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𝑡𝑖𝑚𝑒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𝑐𝑜h𝑜𝑟𝑡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pPr marL="0" lvl="1" indent="457200"/>
                <a:endParaRPr lang="fr-FR" dirty="0"/>
              </a:p>
              <a:p>
                <a:pPr marL="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μ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𝑡𝑗</m:t>
                        </m:r>
                      </m:sub>
                    </m:sSub>
                  </m:oMath>
                </a14:m>
                <a:endParaRPr lang="fr-FR" dirty="0"/>
              </a:p>
              <a:p>
                <a:pPr marL="0" lvl="1" indent="457200"/>
                <a:endParaRPr lang="fr-FR" dirty="0"/>
              </a:p>
              <a:p>
                <a:endParaRPr lang="fr-FR" dirty="0"/>
              </a:p>
              <a:p>
                <a:r>
                  <a:rPr lang="fr-FR" dirty="0"/>
                  <a:t>Visual Tool to </a:t>
                </a:r>
                <a:r>
                  <a:rPr lang="fr-FR" dirty="0" err="1"/>
                  <a:t>interpret</a:t>
                </a:r>
                <a:r>
                  <a:rPr lang="fr-FR" dirty="0"/>
                  <a:t> </a:t>
                </a:r>
                <a:r>
                  <a:rPr lang="fr-FR" dirty="0" err="1"/>
                  <a:t>Growth</a:t>
                </a:r>
                <a:r>
                  <a:rPr lang="fr-FR" dirty="0"/>
                  <a:t> model </a:t>
                </a:r>
                <a:r>
                  <a:rPr lang="fr-FR" dirty="0" err="1"/>
                  <a:t>results</a:t>
                </a:r>
                <a:r>
                  <a:rPr lang="fr-FR" dirty="0"/>
                  <a:t> </a:t>
                </a:r>
                <a:r>
                  <a:rPr lang="fr-FR" dirty="0" err="1"/>
                  <a:t>with</a:t>
                </a:r>
                <a:r>
                  <a:rPr lang="fr-FR" dirty="0"/>
                  <a:t> </a:t>
                </a:r>
              </a:p>
              <a:p>
                <a:pPr lvl="1"/>
                <a:r>
                  <a:rPr lang="fr-FR" dirty="0"/>
                  <a:t>Age </a:t>
                </a:r>
                <a:r>
                  <a:rPr lang="fr-FR" dirty="0" err="1"/>
                  <a:t>cohort</a:t>
                </a:r>
                <a:r>
                  <a:rPr lang="fr-FR" dirty="0"/>
                  <a:t> </a:t>
                </a:r>
                <a:r>
                  <a:rPr lang="fr-FR" dirty="0" err="1"/>
                  <a:t>fixed</a:t>
                </a:r>
                <a:r>
                  <a:rPr lang="fr-FR" dirty="0"/>
                  <a:t> at first time point </a:t>
                </a:r>
              </a:p>
              <a:p>
                <a:pPr lvl="1"/>
                <a:r>
                  <a:rPr lang="fr-FR" dirty="0" err="1"/>
                  <a:t>Cohort</a:t>
                </a:r>
                <a:r>
                  <a:rPr lang="fr-FR" dirty="0"/>
                  <a:t> </a:t>
                </a:r>
                <a:r>
                  <a:rPr lang="fr-FR" dirty="0" err="1"/>
                  <a:t>specific</a:t>
                </a:r>
                <a:r>
                  <a:rPr lang="fr-FR" dirty="0"/>
                  <a:t> </a:t>
                </a:r>
                <a:r>
                  <a:rPr lang="fr-FR" dirty="0" err="1"/>
                  <a:t>evolution</a:t>
                </a:r>
                <a:r>
                  <a:rPr lang="fr-FR" dirty="0"/>
                  <a:t> over time</a:t>
                </a:r>
              </a:p>
              <a:p>
                <a:pPr lvl="1"/>
                <a:r>
                  <a:rPr lang="fr-FR" dirty="0" err="1"/>
                  <a:t>Period</a:t>
                </a:r>
                <a:r>
                  <a:rPr lang="fr-FR" dirty="0"/>
                  <a:t> </a:t>
                </a:r>
                <a:r>
                  <a:rPr lang="fr-FR" dirty="0" err="1"/>
                  <a:t>effect</a:t>
                </a:r>
                <a:r>
                  <a:rPr lang="fr-FR" dirty="0"/>
                  <a:t> </a:t>
                </a:r>
                <a:r>
                  <a:rPr lang="fr-FR" dirty="0" err="1"/>
                  <a:t>averaged</a:t>
                </a:r>
                <a:r>
                  <a:rPr lang="fr-FR" dirty="0"/>
                  <a:t> out</a:t>
                </a:r>
              </a:p>
              <a:p>
                <a:pPr marL="0" lvl="1" indent="0">
                  <a:buNone/>
                </a:pPr>
                <a:endParaRPr lang="fr-BE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3611EC-228B-EBD5-87BD-DCF725263A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715884"/>
                <a:ext cx="9003030" cy="4351338"/>
              </a:xfrm>
              <a:blipFill>
                <a:blip r:embed="rId3"/>
                <a:stretch>
                  <a:fillRect l="-1016" t="-280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18">
            <a:extLst>
              <a:ext uri="{FF2B5EF4-FFF2-40B4-BE49-F238E27FC236}">
                <a16:creationId xmlns:a16="http://schemas.microsoft.com/office/drawing/2014/main" id="{99AE45E9-CF1D-F611-C0DD-2A44A5EDF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8048" y="1681775"/>
            <a:ext cx="3553326" cy="51149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3ECCFE-DD25-61FA-8B6C-E9C9C70E7C58}"/>
              </a:ext>
            </a:extLst>
          </p:cNvPr>
          <p:cNvSpPr txBox="1"/>
          <p:nvPr/>
        </p:nvSpPr>
        <p:spPr>
          <a:xfrm rot="16200000">
            <a:off x="8787973" y="3476055"/>
            <a:ext cx="5810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Source: </a:t>
            </a:r>
            <a:r>
              <a:rPr lang="en-GB" sz="1200" dirty="0" err="1"/>
              <a:t>Mirowsky</a:t>
            </a:r>
            <a:r>
              <a:rPr lang="en-GB" sz="1200" dirty="0"/>
              <a:t>, J., &amp; Kim, J. (2007). Graphing Age Trajectories: Vector Graphs, Synthetic and Virtual Cohort Projections, and Virtual Cohort Projections, and Cross-Sectional Profiles of Depression. Sociological Methods &amp; Research, 35(4), 497-541. https://doi.org/10.1177/0049124106296015</a:t>
            </a:r>
            <a:endParaRPr lang="fr-BE" sz="1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B90559-3758-35D3-6F25-C8F6C45F2B51}"/>
              </a:ext>
            </a:extLst>
          </p:cNvPr>
          <p:cNvSpPr txBox="1">
            <a:spLocks/>
          </p:cNvSpPr>
          <p:nvPr/>
        </p:nvSpPr>
        <p:spPr>
          <a:xfrm>
            <a:off x="838200" y="3635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/>
              <a:t>Cohort</a:t>
            </a:r>
            <a:r>
              <a:rPr lang="fr-FR" dirty="0"/>
              <a:t> </a:t>
            </a:r>
            <a:r>
              <a:rPr lang="fr-FR" dirty="0" err="1"/>
              <a:t>differences</a:t>
            </a:r>
            <a:r>
              <a:rPr lang="fr-FR" dirty="0"/>
              <a:t> in the </a:t>
            </a:r>
            <a:r>
              <a:rPr lang="fr-FR" dirty="0" err="1"/>
              <a:t>age</a:t>
            </a:r>
            <a:r>
              <a:rPr lang="fr-FR" dirty="0"/>
              <a:t> gap?</a:t>
            </a:r>
            <a:endParaRPr lang="fr-BE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20F036-07C2-53C5-D902-0EB3464C2B1A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88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8084"/>
    </mc:Choice>
    <mc:Fallback>
      <p:transition spd="slow" advTm="5808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E124-A2C3-DB85-9039-61EB0C77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689" y="196733"/>
            <a:ext cx="6742193" cy="976196"/>
          </a:xfrm>
        </p:spPr>
        <p:txBody>
          <a:bodyPr>
            <a:normAutofit fontScale="90000"/>
          </a:bodyPr>
          <a:lstStyle/>
          <a:p>
            <a:r>
              <a:rPr lang="fr-FR" dirty="0"/>
              <a:t>Age </a:t>
            </a:r>
            <a:r>
              <a:rPr lang="fr-FR" dirty="0" err="1"/>
              <a:t>Vector</a:t>
            </a:r>
            <a:r>
              <a:rPr lang="fr-FR" dirty="0"/>
              <a:t> model –Age </a:t>
            </a:r>
            <a:r>
              <a:rPr lang="fr-FR" dirty="0" err="1"/>
              <a:t>effects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B359-3C7B-4206-4841-06EF520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9227" y="488002"/>
            <a:ext cx="3806416" cy="588199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Age gap </a:t>
            </a:r>
            <a:r>
              <a:rPr lang="fr-FR" dirty="0" err="1"/>
              <a:t>increases</a:t>
            </a:r>
            <a:r>
              <a:rPr lang="fr-FR" dirty="0"/>
              <a:t> over </a:t>
            </a:r>
            <a:r>
              <a:rPr lang="fr-FR" dirty="0" err="1"/>
              <a:t>age</a:t>
            </a:r>
            <a:r>
              <a:rPr lang="fr-FR" dirty="0"/>
              <a:t> for all </a:t>
            </a:r>
            <a:r>
              <a:rPr lang="fr-FR" dirty="0" err="1"/>
              <a:t>cohorts</a:t>
            </a:r>
            <a:endParaRPr lang="fr-FR" dirty="0"/>
          </a:p>
          <a:p>
            <a:pPr lvl="1"/>
            <a:r>
              <a:rPr lang="fr-FR" dirty="0"/>
              <a:t>52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W1 on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45 (-7y)</a:t>
            </a:r>
          </a:p>
          <a:p>
            <a:pPr lvl="1"/>
            <a:r>
              <a:rPr lang="fr-FR" dirty="0"/>
              <a:t>10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later</a:t>
            </a:r>
            <a:r>
              <a:rPr lang="fr-FR" dirty="0"/>
              <a:t> at 62,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about 51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70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60</a:t>
            </a:r>
          </a:p>
          <a:p>
            <a:pPr lvl="1"/>
            <a:r>
              <a:rPr lang="fr-FR" dirty="0"/>
              <a:t>10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later</a:t>
            </a:r>
            <a:r>
              <a:rPr lang="fr-FR" dirty="0"/>
              <a:t> at 80,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about 67.5</a:t>
            </a:r>
          </a:p>
          <a:p>
            <a:pPr lvl="1"/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Steepest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for </a:t>
            </a:r>
            <a:r>
              <a:rPr lang="fr-FR" dirty="0" err="1"/>
              <a:t>younger</a:t>
            </a:r>
            <a:r>
              <a:rPr lang="fr-FR" dirty="0"/>
              <a:t> </a:t>
            </a:r>
            <a:r>
              <a:rPr lang="fr-FR" dirty="0" err="1"/>
              <a:t>ages</a:t>
            </a:r>
            <a:r>
              <a:rPr lang="fr-FR" dirty="0"/>
              <a:t>, but stable gap of 10-12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65 </a:t>
            </a:r>
            <a:r>
              <a:rPr lang="fr-FR" dirty="0" err="1"/>
              <a:t>onwards</a:t>
            </a:r>
            <a:endParaRPr lang="fr-FR" dirty="0"/>
          </a:p>
          <a:p>
            <a:endParaRPr lang="fr-BE" dirty="0"/>
          </a:p>
        </p:txBody>
      </p:sp>
      <p:pic>
        <p:nvPicPr>
          <p:cNvPr id="4" name="Image 2" descr="A graph of a number of individuals&#10;&#10;Description automatically generated with medium confidence">
            <a:extLst>
              <a:ext uri="{FF2B5EF4-FFF2-40B4-BE49-F238E27FC236}">
                <a16:creationId xmlns:a16="http://schemas.microsoft.com/office/drawing/2014/main" id="{026802FE-FC81-5C15-8664-D686F5B839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14" y="1027906"/>
            <a:ext cx="7845015" cy="563336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2D59387-BF19-1368-9BEA-3882209BDE35}"/>
                  </a:ext>
                </a:extLst>
              </p14:cNvPr>
              <p14:cNvContentPartPr/>
              <p14:nvPr/>
            </p14:nvContentPartPr>
            <p14:xfrm>
              <a:off x="1267020" y="5087700"/>
              <a:ext cx="290880" cy="2854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2D59387-BF19-1368-9BEA-3882209BDE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58020" y="5078700"/>
                <a:ext cx="308520" cy="30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4803E36-C603-57B3-9C50-D1E156CF2749}"/>
                  </a:ext>
                </a:extLst>
              </p14:cNvPr>
              <p14:cNvContentPartPr/>
              <p14:nvPr/>
            </p14:nvContentPartPr>
            <p14:xfrm>
              <a:off x="2912940" y="2957940"/>
              <a:ext cx="267120" cy="234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4803E36-C603-57B3-9C50-D1E156CF274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904300" y="2949300"/>
                <a:ext cx="284760" cy="25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273A209-EB70-4F22-C0CD-7A39565C7E62}"/>
                  </a:ext>
                </a:extLst>
              </p14:cNvPr>
              <p14:cNvContentPartPr/>
              <p14:nvPr/>
            </p14:nvContentPartPr>
            <p14:xfrm>
              <a:off x="4364858" y="3212262"/>
              <a:ext cx="262080" cy="220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273A209-EB70-4F22-C0CD-7A39565C7E6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356218" y="3203622"/>
                <a:ext cx="27972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0F9DA67-C40A-23AC-ED83-17AB32B4128A}"/>
                  </a:ext>
                </a:extLst>
              </p14:cNvPr>
              <p14:cNvContentPartPr/>
              <p14:nvPr/>
            </p14:nvContentPartPr>
            <p14:xfrm>
              <a:off x="5973338" y="1928142"/>
              <a:ext cx="226080" cy="15192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0F9DA67-C40A-23AC-ED83-17AB32B4128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964338" y="1919502"/>
                <a:ext cx="243720" cy="169560"/>
              </a:xfrm>
              <a:prstGeom prst="rect">
                <a:avLst/>
              </a:prstGeom>
            </p:spPr>
          </p:pic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CAD31FC-F3B0-38BA-5618-CD6D2296EA42}"/>
              </a:ext>
            </a:extLst>
          </p:cNvPr>
          <p:cNvCxnSpPr>
            <a:cxnSpLocks/>
          </p:cNvCxnSpPr>
          <p:nvPr/>
        </p:nvCxnSpPr>
        <p:spPr>
          <a:xfrm>
            <a:off x="881113" y="959017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6817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2904"/>
    </mc:Choice>
    <mc:Fallback>
      <p:transition spd="slow" advTm="92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E124-A2C3-DB85-9039-61EB0C77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689" y="196733"/>
            <a:ext cx="7328477" cy="976196"/>
          </a:xfrm>
        </p:spPr>
        <p:txBody>
          <a:bodyPr>
            <a:normAutofit fontScale="90000"/>
          </a:bodyPr>
          <a:lstStyle/>
          <a:p>
            <a:r>
              <a:rPr lang="fr-FR" dirty="0"/>
              <a:t>Age </a:t>
            </a:r>
            <a:r>
              <a:rPr lang="fr-FR" dirty="0" err="1"/>
              <a:t>Vector</a:t>
            </a:r>
            <a:r>
              <a:rPr lang="fr-FR" dirty="0"/>
              <a:t> model – </a:t>
            </a:r>
            <a:r>
              <a:rPr lang="fr-FR" dirty="0" err="1"/>
              <a:t>Cohort</a:t>
            </a:r>
            <a:r>
              <a:rPr lang="fr-FR" dirty="0"/>
              <a:t> </a:t>
            </a:r>
            <a:r>
              <a:rPr lang="fr-FR" dirty="0" err="1"/>
              <a:t>effects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B359-3C7B-4206-4841-06EF520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5584" y="546502"/>
            <a:ext cx="3806416" cy="5881995"/>
          </a:xfrm>
        </p:spPr>
        <p:txBody>
          <a:bodyPr>
            <a:normAutofit lnSpcReduction="10000"/>
          </a:bodyPr>
          <a:lstStyle/>
          <a:p>
            <a:r>
              <a:rPr lang="fr-FR" dirty="0" err="1"/>
              <a:t>Increase</a:t>
            </a:r>
            <a:r>
              <a:rPr lang="fr-FR" dirty="0"/>
              <a:t> in </a:t>
            </a:r>
            <a:r>
              <a:rPr lang="fr-FR" dirty="0" err="1"/>
              <a:t>age</a:t>
            </a:r>
            <a:r>
              <a:rPr lang="fr-FR" dirty="0"/>
              <a:t> gap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cohorts</a:t>
            </a:r>
            <a:endParaRPr lang="fr-FR" dirty="0"/>
          </a:p>
          <a:p>
            <a:pPr lvl="1"/>
            <a:r>
              <a:rPr lang="fr-FR" dirty="0"/>
              <a:t>60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2004 on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51 (-9y)</a:t>
            </a:r>
          </a:p>
          <a:p>
            <a:pPr lvl="1"/>
            <a:r>
              <a:rPr lang="fr-FR" dirty="0"/>
              <a:t>10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later</a:t>
            </a:r>
            <a:r>
              <a:rPr lang="fr-FR" dirty="0"/>
              <a:t>, 60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about 49 (-11y)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80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2004 </a:t>
            </a:r>
            <a:r>
              <a:rPr lang="fr-FR" dirty="0" err="1"/>
              <a:t>feel</a:t>
            </a:r>
            <a:r>
              <a:rPr lang="fr-FR" dirty="0"/>
              <a:t> 70</a:t>
            </a:r>
          </a:p>
          <a:p>
            <a:pPr lvl="1"/>
            <a:r>
              <a:rPr lang="fr-FR" dirty="0"/>
              <a:t>10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later</a:t>
            </a:r>
            <a:r>
              <a:rPr lang="fr-FR" dirty="0"/>
              <a:t>, 80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olds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67.5</a:t>
            </a:r>
          </a:p>
          <a:p>
            <a:pPr lvl="1"/>
            <a:endParaRPr lang="fr-FR" dirty="0"/>
          </a:p>
          <a:p>
            <a:r>
              <a:rPr lang="fr-FR" dirty="0" err="1"/>
              <a:t>Later</a:t>
            </a:r>
            <a:r>
              <a:rPr lang="fr-FR" dirty="0"/>
              <a:t> </a:t>
            </a:r>
            <a:r>
              <a:rPr lang="fr-FR" dirty="0" err="1"/>
              <a:t>born</a:t>
            </a:r>
            <a:r>
              <a:rPr lang="fr-FR" dirty="0"/>
              <a:t> </a:t>
            </a:r>
            <a:r>
              <a:rPr lang="fr-FR" dirty="0" err="1"/>
              <a:t>cohorts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</a:t>
            </a:r>
            <a:r>
              <a:rPr lang="fr-FR" dirty="0" err="1"/>
              <a:t>younger</a:t>
            </a:r>
            <a:endParaRPr lang="fr-FR" dirty="0"/>
          </a:p>
          <a:p>
            <a:endParaRPr lang="fr-BE" dirty="0"/>
          </a:p>
        </p:txBody>
      </p:sp>
      <p:pic>
        <p:nvPicPr>
          <p:cNvPr id="4" name="Image 2" descr="A graph of a number of individuals&#10;&#10;Description automatically generated with medium confidence">
            <a:extLst>
              <a:ext uri="{FF2B5EF4-FFF2-40B4-BE49-F238E27FC236}">
                <a16:creationId xmlns:a16="http://schemas.microsoft.com/office/drawing/2014/main" id="{026802FE-FC81-5C15-8664-D686F5B839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14" y="1027906"/>
            <a:ext cx="7845015" cy="563336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08336EE-035A-347B-5F4B-1806D48E4956}"/>
                  </a:ext>
                </a:extLst>
              </p14:cNvPr>
              <p14:cNvContentPartPr/>
              <p14:nvPr/>
            </p14:nvContentPartPr>
            <p14:xfrm>
              <a:off x="2649420" y="3917340"/>
              <a:ext cx="187920" cy="2340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08336EE-035A-347B-5F4B-1806D48E49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40420" y="3908700"/>
                <a:ext cx="205560" cy="2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4839ACB-1000-8119-6100-BF1AA0521FBF}"/>
                  </a:ext>
                </a:extLst>
              </p14:cNvPr>
              <p14:cNvContentPartPr/>
              <p14:nvPr/>
            </p14:nvContentPartPr>
            <p14:xfrm>
              <a:off x="2812140" y="3039660"/>
              <a:ext cx="205920" cy="2318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4839ACB-1000-8119-6100-BF1AA0521FB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03140" y="3030660"/>
                <a:ext cx="22356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81565EC-36FE-3159-039F-4DB4945E8D7C}"/>
                  </a:ext>
                </a:extLst>
              </p14:cNvPr>
              <p14:cNvContentPartPr/>
              <p14:nvPr/>
            </p14:nvContentPartPr>
            <p14:xfrm>
              <a:off x="6022260" y="3337740"/>
              <a:ext cx="184320" cy="149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81565EC-36FE-3159-039F-4DB4945E8D7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13260" y="3328740"/>
                <a:ext cx="201960" cy="1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55E5F66-4397-AA5C-877B-5D67C345B2CA}"/>
                  </a:ext>
                </a:extLst>
              </p14:cNvPr>
              <p14:cNvContentPartPr/>
              <p14:nvPr/>
            </p14:nvContentPartPr>
            <p14:xfrm>
              <a:off x="6294060" y="1906380"/>
              <a:ext cx="182520" cy="1839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55E5F66-4397-AA5C-877B-5D67C345B2C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285420" y="1897740"/>
                <a:ext cx="200160" cy="201600"/>
              </a:xfrm>
              <a:prstGeom prst="rect">
                <a:avLst/>
              </a:prstGeom>
            </p:spPr>
          </p:pic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0D29882-59D9-1028-46BA-046BBF06A7D6}"/>
              </a:ext>
            </a:extLst>
          </p:cNvPr>
          <p:cNvCxnSpPr>
            <a:cxnSpLocks/>
          </p:cNvCxnSpPr>
          <p:nvPr/>
        </p:nvCxnSpPr>
        <p:spPr>
          <a:xfrm>
            <a:off x="778042" y="1027906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01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5220"/>
    </mc:Choice>
    <mc:Fallback>
      <p:transition spd="slow" advTm="5522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16AF-ADC7-3161-0155-151D31C2D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Socio-demographic influences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8C063-61DE-CB74-2F86-3196191C6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7016"/>
            <a:ext cx="10515600" cy="4344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+</a:t>
            </a:r>
            <a:r>
              <a:rPr lang="en-GB" dirty="0" err="1"/>
              <a:t>ve</a:t>
            </a:r>
            <a:r>
              <a:rPr lang="en-GB" dirty="0"/>
              <a:t> effect: larger gap between chronological and subjective age (feeling younger)</a:t>
            </a:r>
            <a:endParaRPr lang="fr-B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2C390B-0CD8-ABA9-DC83-295D3A242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863" y="1825625"/>
            <a:ext cx="5487831" cy="40075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5DCB50-8F98-BDC8-6587-06C2FEB2D1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9076" y="1971304"/>
            <a:ext cx="5288341" cy="386183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2B25C3-BAA5-CB0B-B902-AAC96FE5A7A4}"/>
              </a:ext>
            </a:extLst>
          </p:cNvPr>
          <p:cNvCxnSpPr/>
          <p:nvPr/>
        </p:nvCxnSpPr>
        <p:spPr>
          <a:xfrm flipV="1">
            <a:off x="10105901" y="1971304"/>
            <a:ext cx="0" cy="3455720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F4860750-3515-568B-45F8-B8E39DAC9856}"/>
                  </a:ext>
                </a:extLst>
              </p14:cNvPr>
              <p14:cNvContentPartPr/>
              <p14:nvPr/>
            </p14:nvContentPartPr>
            <p14:xfrm>
              <a:off x="1405260" y="3439980"/>
              <a:ext cx="356040" cy="118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4860750-3515-568B-45F8-B8E39DAC985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51620" y="3331980"/>
                <a:ext cx="463680" cy="22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4E1772B-3648-848C-F2D4-9B707EF39293}"/>
                  </a:ext>
                </a:extLst>
              </p14:cNvPr>
              <p14:cNvContentPartPr/>
              <p14:nvPr/>
            </p14:nvContentPartPr>
            <p14:xfrm>
              <a:off x="1188540" y="3920220"/>
              <a:ext cx="50184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4E1772B-3648-848C-F2D4-9B707EF3929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34540" y="3812220"/>
                <a:ext cx="609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26F1CFAE-A4C4-955D-F28B-9786BF212A4D}"/>
                  </a:ext>
                </a:extLst>
              </p14:cNvPr>
              <p14:cNvContentPartPr/>
              <p14:nvPr/>
            </p14:nvContentPartPr>
            <p14:xfrm>
              <a:off x="1165500" y="4821660"/>
              <a:ext cx="597960" cy="252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26F1CFAE-A4C4-955D-F28B-9786BF212A4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11860" y="4714020"/>
                <a:ext cx="705600" cy="24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91CF78F-21F9-C92A-624B-3A6BBC2C99B7}"/>
                  </a:ext>
                </a:extLst>
              </p14:cNvPr>
              <p14:cNvContentPartPr/>
              <p14:nvPr/>
            </p14:nvContentPartPr>
            <p14:xfrm>
              <a:off x="7052220" y="3509100"/>
              <a:ext cx="277560" cy="234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91CF78F-21F9-C92A-624B-3A6BBC2C99B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998220" y="3401100"/>
                <a:ext cx="385200" cy="23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BA45DE7-CBA2-7558-69F7-6B1DB3FF36FD}"/>
                  </a:ext>
                </a:extLst>
              </p14:cNvPr>
              <p14:cNvContentPartPr/>
              <p14:nvPr/>
            </p14:nvContentPartPr>
            <p14:xfrm>
              <a:off x="6869340" y="3988980"/>
              <a:ext cx="4629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BA45DE7-CBA2-7558-69F7-6B1DB3FF36F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815340" y="3880980"/>
                <a:ext cx="5706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9754A11F-7723-451B-F910-5A0841F04C0F}"/>
                  </a:ext>
                </a:extLst>
              </p14:cNvPr>
              <p14:cNvContentPartPr/>
              <p14:nvPr/>
            </p14:nvContentPartPr>
            <p14:xfrm>
              <a:off x="6891660" y="4891140"/>
              <a:ext cx="468000" cy="349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9754A11F-7723-451B-F910-5A0841F04C0F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838020" y="4783500"/>
                <a:ext cx="575640" cy="250560"/>
              </a:xfrm>
              <a:prstGeom prst="rect">
                <a:avLst/>
              </a:prstGeom>
            </p:spPr>
          </p:pic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84B6AFB-E86B-1997-6E13-F92138C4FC94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707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4677"/>
    </mc:Choice>
    <mc:Fallback>
      <p:transition spd="slow" advTm="7467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9DBA1-9011-B3F2-C503-676D205C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Functional</a:t>
            </a:r>
            <a:r>
              <a:rPr lang="nl-BE" dirty="0"/>
              <a:t> health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6AE9B-E7C7-FCCB-4802-34108F67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/>
              <a:t>Very large </a:t>
            </a:r>
            <a:r>
              <a:rPr lang="nl-BE" dirty="0" err="1"/>
              <a:t>effects</a:t>
            </a:r>
            <a:r>
              <a:rPr lang="nl-BE" dirty="0"/>
              <a:t> on </a:t>
            </a:r>
            <a:r>
              <a:rPr lang="nl-BE" dirty="0" err="1"/>
              <a:t>subjective</a:t>
            </a:r>
            <a:r>
              <a:rPr lang="nl-BE" dirty="0"/>
              <a:t> </a:t>
            </a:r>
            <a:r>
              <a:rPr lang="nl-BE" dirty="0" err="1"/>
              <a:t>age</a:t>
            </a:r>
            <a:r>
              <a:rPr lang="nl-BE" dirty="0"/>
              <a:t> gap (-3 / -6 </a:t>
            </a:r>
            <a:r>
              <a:rPr lang="nl-BE" dirty="0" err="1"/>
              <a:t>years</a:t>
            </a:r>
            <a:r>
              <a:rPr lang="nl-BE" dirty="0"/>
              <a:t> ) in </a:t>
            </a:r>
            <a:r>
              <a:rPr lang="nl-BE" dirty="0" err="1"/>
              <a:t>multilevel</a:t>
            </a:r>
            <a:r>
              <a:rPr lang="nl-BE" dirty="0"/>
              <a:t> model </a:t>
            </a:r>
            <a:r>
              <a:rPr lang="nl-BE" dirty="0" err="1"/>
              <a:t>for</a:t>
            </a:r>
            <a:r>
              <a:rPr lang="nl-BE" dirty="0"/>
              <a:t> having a functional disability</a:t>
            </a:r>
          </a:p>
          <a:p>
            <a:endParaRPr lang="nl-BE" dirty="0"/>
          </a:p>
          <a:p>
            <a:pPr marL="0" indent="0">
              <a:buNone/>
            </a:pPr>
            <a:r>
              <a:rPr lang="nl-BE" dirty="0"/>
              <a:t>But mixture of 2 </a:t>
            </a:r>
            <a:r>
              <a:rPr lang="nl-BE" dirty="0" err="1"/>
              <a:t>mechanisms</a:t>
            </a:r>
            <a:endParaRPr lang="nl-BE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nl-BE" dirty="0" err="1"/>
              <a:t>Selection</a:t>
            </a:r>
            <a:r>
              <a:rPr lang="nl-BE" dirty="0"/>
              <a:t> into functional </a:t>
            </a:r>
            <a:r>
              <a:rPr lang="nl-BE" dirty="0" err="1"/>
              <a:t>disability</a:t>
            </a:r>
            <a:r>
              <a:rPr lang="nl-BE" dirty="0"/>
              <a:t> </a:t>
            </a:r>
            <a:r>
              <a:rPr lang="nl-BE" dirty="0" err="1"/>
              <a:t>group</a:t>
            </a:r>
            <a:r>
              <a:rPr lang="nl-BE" dirty="0"/>
              <a:t> (</a:t>
            </a:r>
            <a:r>
              <a:rPr lang="nl-BE" dirty="0" err="1"/>
              <a:t>lower</a:t>
            </a:r>
            <a:r>
              <a:rPr lang="nl-BE" dirty="0"/>
              <a:t> SA gap </a:t>
            </a:r>
            <a:r>
              <a:rPr lang="nl-BE" dirty="0" err="1"/>
              <a:t>already</a:t>
            </a:r>
            <a:r>
              <a:rPr lang="nl-BE" dirty="0"/>
              <a:t> </a:t>
            </a:r>
            <a:r>
              <a:rPr lang="nl-BE" dirty="0" err="1"/>
              <a:t>before</a:t>
            </a:r>
            <a:r>
              <a:rPr lang="nl-BE" dirty="0"/>
              <a:t> </a:t>
            </a:r>
            <a:r>
              <a:rPr lang="nl-BE" dirty="0" err="1"/>
              <a:t>onset</a:t>
            </a:r>
            <a:r>
              <a:rPr lang="nl-BE" dirty="0"/>
              <a:t>)  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BE" dirty="0" err="1"/>
              <a:t>Actual</a:t>
            </a:r>
            <a:r>
              <a:rPr lang="fr-BE" dirty="0"/>
              <a:t> </a:t>
            </a:r>
            <a:r>
              <a:rPr lang="fr-BE" dirty="0" err="1"/>
              <a:t>onset</a:t>
            </a:r>
            <a:r>
              <a:rPr lang="fr-BE" dirty="0"/>
              <a:t> of </a:t>
            </a:r>
            <a:r>
              <a:rPr lang="fr-BE" dirty="0" err="1"/>
              <a:t>functional</a:t>
            </a:r>
            <a:r>
              <a:rPr lang="fr-BE" dirty="0"/>
              <a:t> </a:t>
            </a:r>
            <a:r>
              <a:rPr lang="fr-BE" dirty="0" err="1"/>
              <a:t>disability</a:t>
            </a:r>
            <a:r>
              <a:rPr lang="fr-BE" dirty="0"/>
              <a:t> (Causal </a:t>
            </a:r>
            <a:r>
              <a:rPr lang="fr-BE" dirty="0" err="1"/>
              <a:t>effect</a:t>
            </a:r>
            <a:r>
              <a:rPr lang="fr-BE" dirty="0"/>
              <a:t>)</a:t>
            </a:r>
            <a:endParaRPr lang="nl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4B32EFD-5437-005F-294C-BEF53B4FB2FC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88151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586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332"/>
    </mc:Choice>
    <mc:Fallback>
      <p:transition spd="slow" advTm="38332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FEE5-2B15-6861-A51C-A523BE8C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Fixed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</a:t>
            </a:r>
            <a:r>
              <a:rPr lang="fr-FR" dirty="0" err="1"/>
              <a:t>models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986A8-19BB-46C9-DC13-2DE29ACE9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132522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fr-B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5861B3-983F-4EA3-A2A9-54F893F98F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05987"/>
              </p:ext>
            </p:extLst>
          </p:nvPr>
        </p:nvGraphicFramePr>
        <p:xfrm>
          <a:off x="1085897" y="409182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65981898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8165708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401160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IADL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ADL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654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 1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-1.25(.26)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-0.60 (.27)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96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 2+ 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-2.58(.34)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-2.46 (.34)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61973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3C8B77-8EB0-4712-F9A4-742331BE032D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B03B3BB-D34F-83F3-0AC0-0F4EE91A9E25}"/>
              </a:ext>
            </a:extLst>
          </p:cNvPr>
          <p:cNvSpPr txBox="1"/>
          <p:nvPr/>
        </p:nvSpPr>
        <p:spPr>
          <a:xfrm>
            <a:off x="356559" y="1983313"/>
            <a:ext cx="100382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To isolate the effect on onset of functional limitations, we only examining within person change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This substantially reduces the sample to those with changes in (</a:t>
            </a:r>
            <a:r>
              <a:rPr lang="en-GB" sz="2800" dirty="0" err="1"/>
              <a:t>i</a:t>
            </a:r>
            <a:r>
              <a:rPr lang="en-GB" sz="2800" dirty="0"/>
              <a:t>)</a:t>
            </a:r>
            <a:r>
              <a:rPr lang="en-GB" sz="2800" dirty="0" err="1"/>
              <a:t>adl</a:t>
            </a:r>
            <a:r>
              <a:rPr lang="en-GB" sz="2800" dirty="0"/>
              <a:t> (from about 20.000 to 13.000)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487133-2E22-EC44-C20E-BBEE3AE65C6F}"/>
              </a:ext>
            </a:extLst>
          </p:cNvPr>
          <p:cNvSpPr txBox="1"/>
          <p:nvPr/>
        </p:nvSpPr>
        <p:spPr>
          <a:xfrm>
            <a:off x="356559" y="5496965"/>
            <a:ext cx="100382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While there is a clear and significant effect of onset of a limitation on the SA gap, it is less than half of the total effect </a:t>
            </a:r>
          </a:p>
        </p:txBody>
      </p:sp>
    </p:spTree>
    <p:extLst>
      <p:ext uri="{BB962C8B-B14F-4D97-AF65-F5344CB8AC3E}">
        <p14:creationId xmlns:p14="http://schemas.microsoft.com/office/powerpoint/2010/main" val="4029781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114"/>
    </mc:Choice>
    <mc:Fallback>
      <p:transition spd="slow" advTm="97114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71A7-4CC4-A50F-E6D3-C9EC5FED6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737BA-C0F7-CD67-3CC1-033D83ADB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Subjective </a:t>
            </a:r>
            <a:r>
              <a:rPr lang="fr-FR" dirty="0" err="1"/>
              <a:t>ageing</a:t>
            </a:r>
            <a:r>
              <a:rPr lang="fr-FR" dirty="0"/>
              <a:t> </a:t>
            </a:r>
            <a:r>
              <a:rPr lang="fr-FR" dirty="0" err="1"/>
              <a:t>happens</a:t>
            </a:r>
            <a:r>
              <a:rPr lang="fr-FR" dirty="0"/>
              <a:t> on </a:t>
            </a:r>
            <a:r>
              <a:rPr lang="fr-FR" dirty="0" err="1"/>
              <a:t>average</a:t>
            </a:r>
            <a:r>
              <a:rPr lang="fr-FR" dirty="0"/>
              <a:t> about a </a:t>
            </a:r>
            <a:r>
              <a:rPr lang="fr-FR" dirty="0" err="1"/>
              <a:t>third</a:t>
            </a:r>
            <a:r>
              <a:rPr lang="fr-FR" dirty="0"/>
              <a:t> to a quarter </a:t>
            </a:r>
            <a:r>
              <a:rPr lang="fr-FR" dirty="0" err="1"/>
              <a:t>slower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</a:t>
            </a:r>
            <a:r>
              <a:rPr lang="fr-FR" dirty="0" err="1"/>
              <a:t>chronological</a:t>
            </a:r>
            <a:r>
              <a:rPr lang="fr-FR" dirty="0"/>
              <a:t> </a:t>
            </a:r>
            <a:r>
              <a:rPr lang="fr-FR" dirty="0" err="1"/>
              <a:t>ageing</a:t>
            </a:r>
            <a:r>
              <a:rPr lang="fr-FR" dirty="0"/>
              <a:t> in </a:t>
            </a:r>
            <a:r>
              <a:rPr lang="fr-FR" dirty="0" err="1"/>
              <a:t>later</a:t>
            </a:r>
            <a:r>
              <a:rPr lang="fr-FR" dirty="0"/>
              <a:t> life</a:t>
            </a:r>
          </a:p>
          <a:p>
            <a:endParaRPr lang="fr-FR" dirty="0"/>
          </a:p>
          <a:p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increasing</a:t>
            </a:r>
            <a:r>
              <a:rPr lang="fr-FR" dirty="0"/>
              <a:t> </a:t>
            </a:r>
            <a:r>
              <a:rPr lang="fr-FR" dirty="0" err="1"/>
              <a:t>age</a:t>
            </a:r>
            <a:r>
              <a:rPr lang="fr-FR" dirty="0"/>
              <a:t> , gap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chronologic</a:t>
            </a:r>
            <a:r>
              <a:rPr lang="fr-FR" dirty="0"/>
              <a:t> and subjective </a:t>
            </a:r>
            <a:r>
              <a:rPr lang="fr-FR" dirty="0" err="1"/>
              <a:t>age</a:t>
            </a:r>
            <a:r>
              <a:rPr lang="fr-FR" dirty="0"/>
              <a:t> </a:t>
            </a:r>
            <a:r>
              <a:rPr lang="fr-FR" dirty="0" err="1"/>
              <a:t>increases</a:t>
            </a:r>
            <a:r>
              <a:rPr lang="fr-FR" dirty="0"/>
              <a:t>, and for </a:t>
            </a:r>
            <a:r>
              <a:rPr lang="fr-FR" dirty="0" err="1"/>
              <a:t>younger</a:t>
            </a:r>
            <a:r>
              <a:rPr lang="fr-FR" dirty="0"/>
              <a:t> </a:t>
            </a:r>
            <a:r>
              <a:rPr lang="fr-FR" dirty="0" err="1"/>
              <a:t>cohorts</a:t>
            </a:r>
            <a:r>
              <a:rPr lang="fr-FR" dirty="0"/>
              <a:t> </a:t>
            </a:r>
            <a:r>
              <a:rPr lang="fr-FR" dirty="0" err="1"/>
              <a:t>even</a:t>
            </a:r>
            <a:r>
              <a:rPr lang="fr-FR" dirty="0"/>
              <a:t> more </a:t>
            </a:r>
            <a:r>
              <a:rPr lang="fr-FR" dirty="0" err="1"/>
              <a:t>so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key </a:t>
            </a:r>
            <a:r>
              <a:rPr lang="fr-FR" dirty="0" err="1"/>
              <a:t>determinant</a:t>
            </a:r>
            <a:r>
              <a:rPr lang="fr-FR" dirty="0"/>
              <a:t> of how </a:t>
            </a:r>
            <a:r>
              <a:rPr lang="fr-FR" dirty="0" err="1"/>
              <a:t>old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, </a:t>
            </a:r>
            <a:r>
              <a:rPr lang="fr-FR" dirty="0" err="1"/>
              <a:t>especially</a:t>
            </a:r>
            <a:r>
              <a:rPr lang="fr-FR" dirty="0"/>
              <a:t> in </a:t>
            </a:r>
            <a:r>
              <a:rPr lang="fr-FR" dirty="0" err="1"/>
              <a:t>early</a:t>
            </a:r>
            <a:r>
              <a:rPr lang="fr-FR" dirty="0"/>
              <a:t> </a:t>
            </a:r>
            <a:r>
              <a:rPr lang="fr-FR" dirty="0" err="1"/>
              <a:t>old</a:t>
            </a:r>
            <a:r>
              <a:rPr lang="fr-FR" dirty="0"/>
              <a:t> </a:t>
            </a:r>
            <a:r>
              <a:rPr lang="fr-FR" dirty="0" err="1"/>
              <a:t>age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Onset</a:t>
            </a:r>
            <a:r>
              <a:rPr lang="fr-FR" dirty="0"/>
              <a:t> of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health</a:t>
            </a:r>
            <a:r>
              <a:rPr lang="fr-FR" dirty="0"/>
              <a:t> issues </a:t>
            </a:r>
            <a:r>
              <a:rPr lang="fr-FR" dirty="0" err="1"/>
              <a:t>makes</a:t>
            </a:r>
            <a:r>
              <a:rPr lang="fr-FR" dirty="0"/>
              <a:t> us </a:t>
            </a:r>
            <a:r>
              <a:rPr lang="fr-FR" dirty="0" err="1"/>
              <a:t>age</a:t>
            </a:r>
            <a:r>
              <a:rPr lang="fr-FR" dirty="0"/>
              <a:t> (</a:t>
            </a:r>
            <a:r>
              <a:rPr lang="fr-FR" dirty="0" err="1"/>
              <a:t>subjectively</a:t>
            </a:r>
            <a:r>
              <a:rPr lang="fr-FR" dirty="0"/>
              <a:t>) 1 to 2,5 </a:t>
            </a:r>
            <a:r>
              <a:rPr lang="fr-FR" dirty="0" err="1"/>
              <a:t>years</a:t>
            </a:r>
            <a:r>
              <a:rPr lang="fr-FR" dirty="0"/>
              <a:t> ‘</a:t>
            </a:r>
            <a:r>
              <a:rPr lang="fr-FR" dirty="0" err="1"/>
              <a:t>overnight</a:t>
            </a:r>
            <a:r>
              <a:rPr lang="fr-FR" dirty="0"/>
              <a:t>’</a:t>
            </a:r>
            <a:endParaRPr lang="fr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96E5E0A-56E2-8D8C-382A-C24DA40A0B20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295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922"/>
    </mc:Choice>
    <mc:Fallback>
      <p:transition spd="slow" advTm="33922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C6DD5-FD64-B212-B32D-E32BE7AA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Limitations and future research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92310-1D70-8496-093F-AF25C01F5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Influence of attrition and selection effects on trajectories?</a:t>
            </a:r>
          </a:p>
          <a:p>
            <a:endParaRPr lang="en-GB" dirty="0"/>
          </a:p>
          <a:p>
            <a:r>
              <a:rPr lang="en-GB" dirty="0"/>
              <a:t>Potential for mental marker of age, similar to subjective health status</a:t>
            </a:r>
          </a:p>
          <a:p>
            <a:endParaRPr lang="en-GB" dirty="0"/>
          </a:p>
          <a:p>
            <a:r>
              <a:rPr lang="en-GB" dirty="0"/>
              <a:t>Future work:</a:t>
            </a:r>
          </a:p>
          <a:p>
            <a:pPr lvl="1"/>
            <a:r>
              <a:rPr lang="en-GB" dirty="0"/>
              <a:t>Explore variability of subjective age trajectories</a:t>
            </a:r>
          </a:p>
          <a:p>
            <a:pPr lvl="1"/>
            <a:r>
              <a:rPr lang="en-GB" dirty="0"/>
              <a:t>Study links with the life course </a:t>
            </a:r>
          </a:p>
          <a:p>
            <a:pPr lvl="2"/>
            <a:r>
              <a:rPr lang="en-GB" dirty="0"/>
              <a:t>Divorce in later life makes you feel younger </a:t>
            </a:r>
          </a:p>
          <a:p>
            <a:endParaRPr lang="en-GB" dirty="0"/>
          </a:p>
          <a:p>
            <a:r>
              <a:rPr lang="en-GB" dirty="0"/>
              <a:t>Please find the published paper </a:t>
            </a:r>
            <a:r>
              <a:rPr lang="en-GB" dirty="0">
                <a:hlinkClick r:id="rId3"/>
              </a:rPr>
              <a:t>here</a:t>
            </a:r>
            <a:endParaRPr lang="en-GB" dirty="0"/>
          </a:p>
          <a:p>
            <a:endParaRPr lang="fr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99033A-AA97-5E63-796B-93652A1C080F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4771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259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170"/>
    </mc:Choice>
    <mc:Fallback>
      <p:transition spd="slow" advTm="3917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D2523-F15A-BE4F-0901-79DB3A86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Subjective </a:t>
            </a:r>
            <a:r>
              <a:rPr lang="fr-FR" dirty="0" err="1"/>
              <a:t>age</a:t>
            </a:r>
            <a:r>
              <a:rPr lang="fr-FR" dirty="0"/>
              <a:t> – How </a:t>
            </a:r>
            <a:r>
              <a:rPr lang="fr-FR" dirty="0" err="1"/>
              <a:t>old</a:t>
            </a:r>
            <a:r>
              <a:rPr lang="fr-FR" dirty="0"/>
              <a:t> do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?</a:t>
            </a:r>
            <a:endParaRPr lang="fr-B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0033F7-4973-6A2B-D2E1-A95C0D61656F}"/>
              </a:ext>
            </a:extLst>
          </p:cNvPr>
          <p:cNvSpPr txBox="1"/>
          <p:nvPr/>
        </p:nvSpPr>
        <p:spPr>
          <a:xfrm>
            <a:off x="666750" y="2105025"/>
            <a:ext cx="49880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Age </a:t>
            </a:r>
            <a:r>
              <a:rPr lang="fr-FR" sz="2400" dirty="0" err="1"/>
              <a:t>is</a:t>
            </a:r>
            <a:r>
              <a:rPr lang="fr-FR" sz="2400" dirty="0"/>
              <a:t> not </a:t>
            </a:r>
            <a:r>
              <a:rPr lang="fr-FR" sz="2400" dirty="0" err="1"/>
              <a:t>only</a:t>
            </a:r>
            <a:r>
              <a:rPr lang="fr-FR" sz="2400" dirty="0"/>
              <a:t> an objective </a:t>
            </a:r>
            <a:r>
              <a:rPr lang="fr-FR" sz="2400" dirty="0" err="1"/>
              <a:t>characteristic</a:t>
            </a:r>
            <a:r>
              <a:rPr lang="fr-FR" sz="2400" dirty="0"/>
              <a:t>, but a key aspect of </a:t>
            </a:r>
            <a:r>
              <a:rPr lang="fr-FR" sz="2400" dirty="0" err="1"/>
              <a:t>identity</a:t>
            </a:r>
            <a:r>
              <a:rPr lang="fr-FR" sz="2400" dirty="0"/>
              <a:t>. </a:t>
            </a:r>
          </a:p>
          <a:p>
            <a:endParaRPr lang="fr-FR" sz="2400" dirty="0"/>
          </a:p>
          <a:p>
            <a:r>
              <a:rPr lang="fr-FR" sz="2400" dirty="0"/>
              <a:t>Age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internalised</a:t>
            </a:r>
            <a:r>
              <a:rPr lang="fr-FR" sz="2400" dirty="0"/>
              <a:t> as a mental state, </a:t>
            </a:r>
            <a:r>
              <a:rPr lang="fr-FR" sz="2400" dirty="0" err="1"/>
              <a:t>independent</a:t>
            </a:r>
            <a:r>
              <a:rPr lang="fr-FR" sz="2400" dirty="0"/>
              <a:t> of </a:t>
            </a:r>
            <a:r>
              <a:rPr lang="fr-FR" sz="2400" dirty="0" err="1"/>
              <a:t>chronological</a:t>
            </a:r>
            <a:r>
              <a:rPr lang="fr-FR" sz="2400" dirty="0"/>
              <a:t> </a:t>
            </a:r>
            <a:r>
              <a:rPr lang="fr-FR" sz="2400" dirty="0" err="1"/>
              <a:t>age</a:t>
            </a:r>
            <a:r>
              <a:rPr lang="fr-FR" sz="2400" dirty="0"/>
              <a:t>.</a:t>
            </a:r>
          </a:p>
          <a:p>
            <a:endParaRPr lang="fr-FR" sz="2400" dirty="0"/>
          </a:p>
          <a:p>
            <a:r>
              <a:rPr lang="fr-FR" sz="2400" dirty="0"/>
              <a:t>Age </a:t>
            </a:r>
            <a:r>
              <a:rPr lang="fr-FR" sz="2400" dirty="0" err="1"/>
              <a:t>norms</a:t>
            </a:r>
            <a:r>
              <a:rPr lang="fr-FR" sz="2400" dirty="0"/>
              <a:t> are pervasive, as </a:t>
            </a:r>
            <a:r>
              <a:rPr lang="fr-FR" sz="2400" dirty="0" err="1"/>
              <a:t>well</a:t>
            </a:r>
            <a:r>
              <a:rPr lang="fr-FR" sz="2400" dirty="0"/>
              <a:t> as </a:t>
            </a:r>
            <a:r>
              <a:rPr lang="fr-FR" sz="2400" dirty="0" err="1"/>
              <a:t>general</a:t>
            </a:r>
            <a:r>
              <a:rPr lang="fr-FR" sz="2400" dirty="0"/>
              <a:t> stigma </a:t>
            </a:r>
            <a:r>
              <a:rPr lang="fr-FR" sz="2400" dirty="0" err="1"/>
              <a:t>around</a:t>
            </a:r>
            <a:r>
              <a:rPr lang="fr-FR" sz="2400" dirty="0"/>
              <a:t> </a:t>
            </a:r>
            <a:r>
              <a:rPr lang="fr-FR" sz="2400" dirty="0" err="1"/>
              <a:t>ageing</a:t>
            </a:r>
            <a:r>
              <a:rPr lang="fr-FR" sz="2400" dirty="0"/>
              <a:t>, </a:t>
            </a:r>
            <a:r>
              <a:rPr lang="fr-FR" sz="2400" dirty="0" err="1"/>
              <a:t>so</a:t>
            </a:r>
            <a:r>
              <a:rPr lang="fr-FR" sz="2400" dirty="0"/>
              <a:t> </a:t>
            </a:r>
            <a:r>
              <a:rPr lang="fr-FR" sz="2400" dirty="0" err="1"/>
              <a:t>most</a:t>
            </a:r>
            <a:r>
              <a:rPr lang="fr-FR" sz="2400" dirty="0"/>
              <a:t> people </a:t>
            </a:r>
            <a:r>
              <a:rPr lang="fr-FR" sz="2400" dirty="0" err="1"/>
              <a:t>feel</a:t>
            </a:r>
            <a:r>
              <a:rPr lang="fr-FR" sz="2400" dirty="0"/>
              <a:t> a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age</a:t>
            </a:r>
            <a:r>
              <a:rPr lang="fr-FR" sz="2400" dirty="0"/>
              <a:t> </a:t>
            </a:r>
            <a:r>
              <a:rPr lang="fr-FR" sz="2400" dirty="0" err="1"/>
              <a:t>than</a:t>
            </a:r>
            <a:r>
              <a:rPr lang="fr-FR" sz="2400" dirty="0"/>
              <a:t> </a:t>
            </a:r>
            <a:r>
              <a:rPr lang="fr-FR" sz="2400" dirty="0" err="1"/>
              <a:t>they</a:t>
            </a:r>
            <a:r>
              <a:rPr lang="fr-FR" sz="2400" dirty="0"/>
              <a:t> are.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956B64-E107-36BA-DE09-E67636238716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88071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n old person looking at himself in the mirror&#10;&#10;Description automatically generated">
            <a:extLst>
              <a:ext uri="{FF2B5EF4-FFF2-40B4-BE49-F238E27FC236}">
                <a16:creationId xmlns:a16="http://schemas.microsoft.com/office/drawing/2014/main" id="{0995861D-A0D3-51B7-8324-5F61890A1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639" y="1960897"/>
            <a:ext cx="590550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39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475"/>
    </mc:Choice>
    <mc:Fallback>
      <p:transition spd="slow" advTm="2547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D2523-F15A-BE4F-0901-79DB3A86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591800" cy="1325563"/>
          </a:xfrm>
        </p:spPr>
        <p:txBody>
          <a:bodyPr/>
          <a:lstStyle/>
          <a:p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subjective </a:t>
            </a:r>
            <a:r>
              <a:rPr lang="fr-FR" dirty="0" err="1"/>
              <a:t>age</a:t>
            </a:r>
            <a:r>
              <a:rPr lang="fr-FR" dirty="0"/>
              <a:t> relevant?</a:t>
            </a:r>
            <a:endParaRPr lang="fr-B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0033F7-4973-6A2B-D2E1-A95C0D61656F}"/>
              </a:ext>
            </a:extLst>
          </p:cNvPr>
          <p:cNvSpPr txBox="1"/>
          <p:nvPr/>
        </p:nvSpPr>
        <p:spPr>
          <a:xfrm>
            <a:off x="714374" y="1690688"/>
            <a:ext cx="1097280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sz="2400" dirty="0" err="1">
                <a:latin typeface="Calibri "/>
              </a:rPr>
              <a:t>Remarkable</a:t>
            </a:r>
            <a:r>
              <a:rPr lang="nl-BE" sz="2400" dirty="0">
                <a:latin typeface="Calibri "/>
              </a:rPr>
              <a:t> absence in mainstream </a:t>
            </a:r>
            <a:r>
              <a:rPr lang="nl-BE" sz="2400" dirty="0" err="1">
                <a:latin typeface="Calibri "/>
              </a:rPr>
              <a:t>social</a:t>
            </a:r>
            <a:r>
              <a:rPr lang="nl-BE" sz="2400" dirty="0">
                <a:latin typeface="Calibri "/>
              </a:rPr>
              <a:t> </a:t>
            </a:r>
            <a:r>
              <a:rPr lang="nl-BE" sz="2400" dirty="0" err="1">
                <a:latin typeface="Calibri "/>
              </a:rPr>
              <a:t>sciences</a:t>
            </a:r>
            <a:r>
              <a:rPr lang="nl-BE" sz="2400" dirty="0">
                <a:latin typeface="Calibri "/>
              </a:rPr>
              <a:t> of </a:t>
            </a:r>
            <a:r>
              <a:rPr lang="nl-BE" sz="2400" dirty="0" err="1">
                <a:latin typeface="Calibri "/>
              </a:rPr>
              <a:t>theorising</a:t>
            </a:r>
            <a:r>
              <a:rPr lang="nl-BE" sz="2400" dirty="0">
                <a:latin typeface="Calibri "/>
              </a:rPr>
              <a:t> </a:t>
            </a:r>
            <a:r>
              <a:rPr lang="nl-BE" sz="2400" dirty="0" err="1">
                <a:latin typeface="Calibri "/>
              </a:rPr>
              <a:t>age</a:t>
            </a:r>
            <a:r>
              <a:rPr lang="nl-BE" sz="2400" dirty="0">
                <a:latin typeface="Calibri "/>
              </a:rPr>
              <a:t> and </a:t>
            </a:r>
            <a:r>
              <a:rPr lang="nl-BE" sz="2400" dirty="0" err="1">
                <a:latin typeface="Calibri "/>
              </a:rPr>
              <a:t>its</a:t>
            </a:r>
            <a:r>
              <a:rPr lang="nl-BE" sz="2400" dirty="0">
                <a:latin typeface="Calibri "/>
              </a:rPr>
              <a:t> </a:t>
            </a:r>
            <a:r>
              <a:rPr lang="nl-BE" sz="2400" dirty="0" err="1">
                <a:latin typeface="Calibri "/>
              </a:rPr>
              <a:t>measurement</a:t>
            </a:r>
            <a:r>
              <a:rPr lang="nl-BE" sz="2400" dirty="0">
                <a:latin typeface="Calibri "/>
              </a:rPr>
              <a:t> in a </a:t>
            </a:r>
            <a:r>
              <a:rPr lang="nl-BE" sz="2400" dirty="0" err="1">
                <a:latin typeface="Calibri "/>
              </a:rPr>
              <a:t>multidimensional</a:t>
            </a:r>
            <a:r>
              <a:rPr lang="nl-BE" sz="2400" dirty="0">
                <a:latin typeface="Calibri "/>
              </a:rPr>
              <a:t> way (</a:t>
            </a:r>
            <a:r>
              <a:rPr lang="nl-BE" sz="2400" dirty="0" err="1">
                <a:latin typeface="Calibri "/>
              </a:rPr>
              <a:t>Johfre</a:t>
            </a:r>
            <a:r>
              <a:rPr lang="nl-BE" sz="2400" dirty="0">
                <a:latin typeface="Calibri "/>
              </a:rPr>
              <a:t> and </a:t>
            </a:r>
            <a:r>
              <a:rPr lang="nl-BE" sz="2400" dirty="0" err="1">
                <a:latin typeface="Calibri "/>
              </a:rPr>
              <a:t>Saperstein</a:t>
            </a:r>
            <a:r>
              <a:rPr lang="nl-BE" sz="2400" dirty="0">
                <a:latin typeface="Calibri "/>
              </a:rPr>
              <a:t> 2023, Barrett 2022).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It shifts the </a:t>
            </a:r>
            <a:r>
              <a:rPr lang="fr-FR" sz="2400" dirty="0" err="1"/>
              <a:t>study</a:t>
            </a:r>
            <a:r>
              <a:rPr lang="fr-FR" sz="2400" dirty="0"/>
              <a:t> of ‘</a:t>
            </a:r>
            <a:r>
              <a:rPr lang="fr-FR" sz="2400" dirty="0" err="1"/>
              <a:t>ageing</a:t>
            </a:r>
            <a:r>
              <a:rPr lang="fr-FR" sz="2400" dirty="0"/>
              <a:t>’ </a:t>
            </a:r>
            <a:r>
              <a:rPr lang="fr-FR" sz="2400" dirty="0" err="1"/>
              <a:t>from</a:t>
            </a:r>
            <a:r>
              <a:rPr lang="fr-FR" sz="2400" dirty="0"/>
              <a:t> a </a:t>
            </a:r>
            <a:r>
              <a:rPr lang="fr-FR" sz="2400" dirty="0" err="1"/>
              <a:t>medicalised</a:t>
            </a:r>
            <a:r>
              <a:rPr lang="fr-FR" sz="2400" dirty="0"/>
              <a:t> </a:t>
            </a:r>
            <a:r>
              <a:rPr lang="fr-FR" sz="2400" dirty="0" err="1"/>
              <a:t>biosocial</a:t>
            </a:r>
            <a:r>
              <a:rPr lang="fr-FR" sz="2400" dirty="0"/>
              <a:t> perspective to a more psychosocial </a:t>
            </a:r>
            <a:r>
              <a:rPr lang="fr-FR" sz="2400" dirty="0" err="1"/>
              <a:t>view</a:t>
            </a:r>
            <a:r>
              <a:rPr lang="fr-FR" sz="2400" dirty="0"/>
              <a:t> of </a:t>
            </a:r>
            <a:r>
              <a:rPr lang="fr-FR" sz="2400" dirty="0" err="1"/>
              <a:t>age</a:t>
            </a:r>
            <a:r>
              <a:rPr lang="fr-FR" sz="2400" dirty="0"/>
              <a:t> as a construction.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/>
              <a:t>Internalised</a:t>
            </a:r>
            <a:r>
              <a:rPr lang="fr-FR" sz="2400" dirty="0"/>
              <a:t> dispositions can </a:t>
            </a:r>
            <a:r>
              <a:rPr lang="fr-FR" sz="2400" dirty="0" err="1"/>
              <a:t>be</a:t>
            </a:r>
            <a:r>
              <a:rPr lang="fr-FR" sz="2400" dirty="0"/>
              <a:t> as important as an objective </a:t>
            </a:r>
            <a:r>
              <a:rPr lang="fr-FR" sz="2400" dirty="0" err="1"/>
              <a:t>indictors</a:t>
            </a:r>
            <a:r>
              <a:rPr lang="fr-FR" sz="2400" dirty="0"/>
              <a:t> (</a:t>
            </a:r>
            <a:r>
              <a:rPr lang="fr-FR" sz="2400" dirty="0" err="1"/>
              <a:t>eg</a:t>
            </a:r>
            <a:r>
              <a:rPr lang="fr-FR" sz="2400" dirty="0"/>
              <a:t>. Self </a:t>
            </a:r>
            <a:r>
              <a:rPr lang="fr-FR" sz="2400" dirty="0" err="1"/>
              <a:t>rated</a:t>
            </a:r>
            <a:r>
              <a:rPr lang="fr-FR" sz="2400" dirty="0"/>
              <a:t> </a:t>
            </a:r>
            <a:r>
              <a:rPr lang="fr-FR" sz="2400" dirty="0" err="1"/>
              <a:t>health</a:t>
            </a:r>
            <a:r>
              <a:rPr lang="fr-FR" sz="2400" dirty="0"/>
              <a:t>, subjective social </a:t>
            </a:r>
            <a:r>
              <a:rPr lang="fr-FR" sz="2400" dirty="0" err="1"/>
              <a:t>status</a:t>
            </a:r>
            <a:r>
              <a:rPr lang="fr-FR" sz="2400" dirty="0"/>
              <a:t>), and </a:t>
            </a:r>
            <a:r>
              <a:rPr lang="fr-FR" sz="2400" dirty="0" err="1"/>
              <a:t>sometimes</a:t>
            </a:r>
            <a:r>
              <a:rPr lang="fr-FR" sz="2400" dirty="0"/>
              <a:t> carry more </a:t>
            </a:r>
            <a:r>
              <a:rPr lang="fr-FR" sz="2400" dirty="0" err="1"/>
              <a:t>predictive</a:t>
            </a:r>
            <a:r>
              <a:rPr lang="fr-FR" sz="2400" dirty="0"/>
              <a:t> power. </a:t>
            </a:r>
          </a:p>
          <a:p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A </a:t>
            </a:r>
            <a:r>
              <a:rPr lang="fr-FR" sz="2400" dirty="0" err="1"/>
              <a:t>robust</a:t>
            </a:r>
            <a:r>
              <a:rPr lang="fr-FR" sz="2400" dirty="0"/>
              <a:t> association </a:t>
            </a:r>
            <a:r>
              <a:rPr lang="fr-FR" sz="2400" dirty="0" err="1"/>
              <a:t>between</a:t>
            </a:r>
            <a:r>
              <a:rPr lang="fr-FR" sz="2400" dirty="0"/>
              <a:t> </a:t>
            </a:r>
            <a:r>
              <a:rPr lang="fr-FR" sz="2400" dirty="0" err="1"/>
              <a:t>lower</a:t>
            </a:r>
            <a:r>
              <a:rPr lang="fr-FR" sz="2400" dirty="0"/>
              <a:t> subjective </a:t>
            </a:r>
            <a:r>
              <a:rPr lang="fr-FR" sz="2400" dirty="0" err="1"/>
              <a:t>age</a:t>
            </a:r>
            <a:r>
              <a:rPr lang="fr-FR" sz="2400" dirty="0"/>
              <a:t> and </a:t>
            </a:r>
            <a:r>
              <a:rPr lang="fr-FR" sz="2400" dirty="0" err="1"/>
              <a:t>various</a:t>
            </a:r>
            <a:r>
              <a:rPr lang="fr-FR" sz="2400" dirty="0"/>
              <a:t> </a:t>
            </a:r>
            <a:r>
              <a:rPr lang="fr-FR" sz="2400" dirty="0" err="1"/>
              <a:t>health</a:t>
            </a:r>
            <a:r>
              <a:rPr lang="fr-FR" sz="2400" dirty="0"/>
              <a:t> </a:t>
            </a:r>
            <a:r>
              <a:rPr lang="fr-FR" sz="2400" dirty="0" err="1"/>
              <a:t>outcomes</a:t>
            </a:r>
            <a:r>
              <a:rPr lang="fr-FR" sz="2400" dirty="0"/>
              <a:t> </a:t>
            </a:r>
            <a:r>
              <a:rPr lang="fr-FR" sz="2400" dirty="0" err="1"/>
              <a:t>exists</a:t>
            </a:r>
            <a:r>
              <a:rPr lang="fr-FR" sz="2400" dirty="0"/>
              <a:t>  (</a:t>
            </a:r>
            <a:r>
              <a:rPr lang="fr-FR" sz="2400" dirty="0" err="1"/>
              <a:t>Westerhof</a:t>
            </a:r>
            <a:r>
              <a:rPr lang="fr-FR" sz="2400" dirty="0"/>
              <a:t> et al 2014, </a:t>
            </a:r>
            <a:r>
              <a:rPr lang="fr-FR" sz="2400" dirty="0" err="1"/>
              <a:t>Westerhof</a:t>
            </a:r>
            <a:r>
              <a:rPr lang="fr-FR" sz="2400" dirty="0"/>
              <a:t> et al 2023).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lvl="1"/>
            <a:r>
              <a:rPr lang="fr-FR" sz="2400" dirty="0"/>
              <a:t> 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  <a:p>
            <a:r>
              <a:rPr lang="fr-FR" dirty="0"/>
              <a:t> </a:t>
            </a:r>
            <a:endParaRPr lang="fr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7A7770D-ECA7-4338-3E9E-D8491A94C7EB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88071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610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8732"/>
    </mc:Choice>
    <mc:Fallback>
      <p:transition spd="slow" advTm="5873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E8E1B-3F8E-F686-4E22-48D492845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584" y="279149"/>
            <a:ext cx="10515600" cy="1325563"/>
          </a:xfrm>
        </p:spPr>
        <p:txBody>
          <a:bodyPr/>
          <a:lstStyle/>
          <a:p>
            <a:r>
              <a:rPr lang="fr-FR" dirty="0" err="1"/>
              <a:t>Cohort</a:t>
            </a:r>
            <a:r>
              <a:rPr lang="fr-FR" dirty="0"/>
              <a:t> </a:t>
            </a:r>
            <a:r>
              <a:rPr lang="fr-FR" dirty="0" err="1"/>
              <a:t>differences</a:t>
            </a:r>
            <a:r>
              <a:rPr lang="fr-FR" dirty="0"/>
              <a:t> in the </a:t>
            </a:r>
            <a:r>
              <a:rPr lang="fr-FR" dirty="0" err="1"/>
              <a:t>age</a:t>
            </a:r>
            <a:r>
              <a:rPr lang="fr-FR" dirty="0"/>
              <a:t> gap ?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BEC4C-8B4E-6F1A-FE55-55DF5B510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3" y="1696997"/>
            <a:ext cx="11291507" cy="447996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800" dirty="0" err="1"/>
              <a:t>Each</a:t>
            </a:r>
            <a:r>
              <a:rPr lang="fr-FR" sz="2800" dirty="0"/>
              <a:t> </a:t>
            </a:r>
            <a:r>
              <a:rPr lang="fr-FR" sz="2800" dirty="0" err="1"/>
              <a:t>cohort</a:t>
            </a:r>
            <a:r>
              <a:rPr lang="fr-FR" sz="2800" dirty="0"/>
              <a:t> </a:t>
            </a:r>
            <a:r>
              <a:rPr lang="fr-FR" sz="2800" dirty="0" err="1"/>
              <a:t>ages</a:t>
            </a:r>
            <a:r>
              <a:rPr lang="fr-FR" sz="2800" dirty="0"/>
              <a:t> </a:t>
            </a:r>
            <a:r>
              <a:rPr lang="fr-FR" sz="2800" dirty="0" err="1"/>
              <a:t>under</a:t>
            </a:r>
            <a:r>
              <a:rPr lang="fr-FR" sz="2800" dirty="0"/>
              <a:t> unique </a:t>
            </a:r>
            <a:r>
              <a:rPr lang="fr-FR" sz="2800" dirty="0" err="1"/>
              <a:t>historical</a:t>
            </a:r>
            <a:r>
              <a:rPr lang="fr-FR" sz="2800" dirty="0"/>
              <a:t> conditions, </a:t>
            </a:r>
            <a:r>
              <a:rPr lang="fr-FR" sz="2800" dirty="0" err="1"/>
              <a:t>so</a:t>
            </a:r>
            <a:r>
              <a:rPr lang="fr-FR" sz="2800" dirty="0"/>
              <a:t> </a:t>
            </a:r>
            <a:r>
              <a:rPr lang="fr-FR" sz="2800" dirty="0" err="1"/>
              <a:t>it’s</a:t>
            </a:r>
            <a:r>
              <a:rPr lang="fr-FR" sz="2800" dirty="0"/>
              <a:t> </a:t>
            </a:r>
            <a:r>
              <a:rPr lang="fr-FR" sz="2800" dirty="0" err="1"/>
              <a:t>likely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they</a:t>
            </a:r>
            <a:r>
              <a:rPr lang="fr-FR" sz="2800" dirty="0"/>
              <a:t> </a:t>
            </a:r>
            <a:r>
              <a:rPr lang="fr-FR" sz="2800" dirty="0" err="1"/>
              <a:t>will</a:t>
            </a:r>
            <a:r>
              <a:rPr lang="fr-FR" sz="2800" dirty="0"/>
              <a:t> </a:t>
            </a:r>
            <a:r>
              <a:rPr lang="fr-FR" sz="2800" dirty="0" err="1"/>
              <a:t>age</a:t>
            </a:r>
            <a:r>
              <a:rPr lang="fr-FR" sz="2800" dirty="0"/>
              <a:t> </a:t>
            </a:r>
            <a:r>
              <a:rPr lang="fr-FR" sz="2800" dirty="0" err="1"/>
              <a:t>differently</a:t>
            </a:r>
            <a:endParaRPr lang="fr-FR" sz="2800" dirty="0"/>
          </a:p>
          <a:p>
            <a:endParaRPr lang="fr-FR" sz="2800" dirty="0"/>
          </a:p>
          <a:p>
            <a:pPr marL="0" indent="0">
              <a:buNone/>
            </a:pPr>
            <a:r>
              <a:rPr lang="fr-FR" sz="2800" dirty="0" err="1"/>
              <a:t>Cohort</a:t>
            </a:r>
            <a:r>
              <a:rPr lang="fr-FR" sz="2800" dirty="0"/>
              <a:t> </a:t>
            </a:r>
            <a:r>
              <a:rPr lang="fr-FR" sz="2800" dirty="0" err="1"/>
              <a:t>differences</a:t>
            </a:r>
            <a:r>
              <a:rPr lang="fr-FR" sz="2800" dirty="0"/>
              <a:t> </a:t>
            </a:r>
            <a:r>
              <a:rPr lang="fr-FR" sz="2800" dirty="0" err="1"/>
              <a:t>imply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- Physical </a:t>
            </a:r>
            <a:r>
              <a:rPr lang="fr-FR" sz="2800" dirty="0" err="1"/>
              <a:t>differences</a:t>
            </a:r>
            <a:r>
              <a:rPr lang="fr-FR" sz="2800" dirty="0"/>
              <a:t> in </a:t>
            </a:r>
            <a:r>
              <a:rPr lang="fr-FR" sz="2800" dirty="0" err="1"/>
              <a:t>health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- Cultural </a:t>
            </a:r>
            <a:r>
              <a:rPr lang="fr-FR" sz="2800" dirty="0" err="1"/>
              <a:t>differences</a:t>
            </a:r>
            <a:r>
              <a:rPr lang="fr-FR" sz="2800" dirty="0"/>
              <a:t> about </a:t>
            </a:r>
            <a:r>
              <a:rPr lang="fr-FR" sz="2800" dirty="0" err="1"/>
              <a:t>age</a:t>
            </a:r>
            <a:r>
              <a:rPr lang="fr-FR" sz="2800" dirty="0"/>
              <a:t> </a:t>
            </a:r>
            <a:r>
              <a:rPr lang="fr-FR" sz="2800" dirty="0" err="1"/>
              <a:t>norms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- </a:t>
            </a:r>
            <a:r>
              <a:rPr lang="fr-FR" sz="2800" dirty="0" err="1"/>
              <a:t>Material</a:t>
            </a:r>
            <a:r>
              <a:rPr lang="fr-FR" sz="2800" dirty="0"/>
              <a:t> </a:t>
            </a:r>
            <a:r>
              <a:rPr lang="fr-FR" sz="2800" dirty="0" err="1"/>
              <a:t>differences</a:t>
            </a:r>
            <a:r>
              <a:rPr lang="fr-FR" sz="2800" dirty="0"/>
              <a:t> in living conditions (</a:t>
            </a:r>
            <a:r>
              <a:rPr lang="fr-FR" sz="2800" dirty="0" err="1"/>
              <a:t>Gersdorf</a:t>
            </a:r>
            <a:r>
              <a:rPr lang="fr-FR" sz="2800" dirty="0"/>
              <a:t> et al 2020)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dirty="0"/>
              <a:t>But the </a:t>
            </a:r>
            <a:r>
              <a:rPr lang="fr-FR" dirty="0" err="1"/>
              <a:t>context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changes:</a:t>
            </a:r>
          </a:p>
          <a:p>
            <a:pPr marL="0" indent="0">
              <a:buNone/>
            </a:pPr>
            <a:r>
              <a:rPr lang="fr-FR" sz="2800" dirty="0"/>
              <a:t>-Digitalisation (</a:t>
            </a:r>
            <a:r>
              <a:rPr lang="fr-FR" sz="2800" dirty="0" err="1"/>
              <a:t>potentially</a:t>
            </a:r>
            <a:r>
              <a:rPr lang="fr-FR" sz="2800" dirty="0"/>
              <a:t> </a:t>
            </a:r>
            <a:r>
              <a:rPr lang="fr-FR" sz="2800" dirty="0" err="1"/>
              <a:t>making</a:t>
            </a:r>
            <a:r>
              <a:rPr lang="fr-FR" sz="2800" dirty="0"/>
              <a:t> people </a:t>
            </a:r>
            <a:r>
              <a:rPr lang="fr-FR" sz="2800" dirty="0" err="1"/>
              <a:t>feel</a:t>
            </a:r>
            <a:r>
              <a:rPr lang="fr-FR" sz="2800" dirty="0"/>
              <a:t> </a:t>
            </a:r>
            <a:r>
              <a:rPr lang="fr-FR" sz="2800" dirty="0" err="1"/>
              <a:t>older</a:t>
            </a:r>
            <a:r>
              <a:rPr lang="fr-FR" sz="2800" dirty="0"/>
              <a:t> </a:t>
            </a:r>
            <a:r>
              <a:rPr lang="fr-FR" sz="2800" dirty="0" err="1"/>
              <a:t>earlier</a:t>
            </a:r>
            <a:r>
              <a:rPr lang="fr-FR" sz="2800" dirty="0"/>
              <a:t>) (</a:t>
            </a:r>
            <a:r>
              <a:rPr lang="fr-FR" sz="2800" dirty="0" err="1"/>
              <a:t>Caspi</a:t>
            </a:r>
            <a:r>
              <a:rPr lang="fr-FR" sz="2800" dirty="0"/>
              <a:t>, </a:t>
            </a:r>
            <a:r>
              <a:rPr lang="fr-FR" sz="2800" dirty="0" err="1"/>
              <a:t>Daniël</a:t>
            </a:r>
            <a:r>
              <a:rPr lang="fr-FR" sz="2800" dirty="0"/>
              <a:t> &amp; </a:t>
            </a:r>
            <a:r>
              <a:rPr lang="fr-FR" sz="2800" dirty="0" err="1"/>
              <a:t>Kavé</a:t>
            </a:r>
            <a:r>
              <a:rPr lang="fr-FR" sz="2800" dirty="0"/>
              <a:t> 2019)</a:t>
            </a:r>
          </a:p>
          <a:p>
            <a:pPr marL="0" indent="0">
              <a:buNone/>
            </a:pPr>
            <a:r>
              <a:rPr lang="fr-FR" sz="2800" dirty="0"/>
              <a:t>-</a:t>
            </a:r>
            <a:r>
              <a:rPr lang="fr-FR" sz="2800" dirty="0" err="1"/>
              <a:t>Ageism</a:t>
            </a:r>
            <a:r>
              <a:rPr lang="fr-FR" sz="2800" dirty="0"/>
              <a:t> </a:t>
            </a:r>
            <a:r>
              <a:rPr lang="fr-FR" sz="2800" dirty="0" err="1"/>
              <a:t>potentially</a:t>
            </a:r>
            <a:r>
              <a:rPr lang="fr-FR" sz="2800" dirty="0"/>
              <a:t> more rampant (COVID, Biden)  (Wahl et al 2022)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F98B6-1973-02F5-9E7A-F1D4F6EE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6FF3-C99A-4AFF-9BDC-4C4C1AE76820}" type="slidenum">
              <a:rPr lang="fr-BE" smtClean="0"/>
              <a:t>4</a:t>
            </a:fld>
            <a:endParaRPr lang="fr-BE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C01549D-0EB9-15EE-4F85-5E2D1731B96F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88071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21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542"/>
    </mc:Choice>
    <mc:Fallback>
      <p:transition spd="slow" advTm="7054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9C29D-3142-C411-9D73-D25DD200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503" y="365125"/>
            <a:ext cx="9460535" cy="1325563"/>
          </a:xfrm>
        </p:spPr>
        <p:txBody>
          <a:bodyPr/>
          <a:lstStyle/>
          <a:p>
            <a:r>
              <a:rPr lang="fr-FR" dirty="0" err="1"/>
              <a:t>Health</a:t>
            </a:r>
            <a:r>
              <a:rPr lang="fr-FR" dirty="0"/>
              <a:t> and subjective </a:t>
            </a:r>
            <a:r>
              <a:rPr lang="fr-FR" dirty="0" err="1"/>
              <a:t>age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EA713-6833-FAB1-1D98-F1E8B01D9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91" y="1825625"/>
            <a:ext cx="11961263" cy="4351338"/>
          </a:xfrm>
        </p:spPr>
        <p:txBody>
          <a:bodyPr>
            <a:normAutofit/>
          </a:bodyPr>
          <a:lstStyle/>
          <a:p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explains</a:t>
            </a:r>
            <a:r>
              <a:rPr lang="fr-FR" dirty="0"/>
              <a:t> a large part of the variation in subjective </a:t>
            </a:r>
            <a:r>
              <a:rPr lang="fr-FR" dirty="0" err="1"/>
              <a:t>age</a:t>
            </a:r>
            <a:endParaRPr lang="fr-FR" dirty="0"/>
          </a:p>
          <a:p>
            <a:endParaRPr lang="fr-FR" dirty="0"/>
          </a:p>
          <a:p>
            <a:r>
              <a:rPr lang="fr-FR" dirty="0"/>
              <a:t>Limited </a:t>
            </a:r>
            <a:r>
              <a:rPr lang="fr-FR" u="sng" dirty="0"/>
              <a:t>longitudinal</a:t>
            </a:r>
            <a:r>
              <a:rPr lang="fr-FR" dirty="0"/>
              <a:t> </a:t>
            </a:r>
            <a:r>
              <a:rPr lang="fr-FR" dirty="0" err="1"/>
              <a:t>evidence</a:t>
            </a:r>
            <a:r>
              <a:rPr lang="fr-FR" dirty="0"/>
              <a:t> on the </a:t>
            </a:r>
            <a:r>
              <a:rPr lang="fr-FR" dirty="0" err="1"/>
              <a:t>effect</a:t>
            </a:r>
            <a:r>
              <a:rPr lang="fr-FR" dirty="0"/>
              <a:t> of </a:t>
            </a:r>
            <a:r>
              <a:rPr lang="fr-FR" dirty="0" err="1"/>
              <a:t>physical</a:t>
            </a:r>
            <a:r>
              <a:rPr lang="fr-FR" dirty="0"/>
              <a:t> </a:t>
            </a:r>
            <a:r>
              <a:rPr lang="fr-FR" dirty="0" err="1"/>
              <a:t>health</a:t>
            </a:r>
            <a:r>
              <a:rPr lang="fr-FR" dirty="0"/>
              <a:t> on subjective </a:t>
            </a:r>
            <a:r>
              <a:rPr lang="fr-FR" dirty="0" err="1"/>
              <a:t>age</a:t>
            </a:r>
            <a:endParaRPr lang="fr-FR" dirty="0"/>
          </a:p>
          <a:p>
            <a:pPr lvl="1"/>
            <a:r>
              <a:rPr lang="fr-FR" dirty="0"/>
              <a:t>But </a:t>
            </a:r>
            <a:r>
              <a:rPr lang="fr-FR" dirty="0" err="1"/>
              <a:t>clear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less</a:t>
            </a:r>
            <a:r>
              <a:rPr lang="fr-FR" dirty="0"/>
              <a:t> good </a:t>
            </a:r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 </a:t>
            </a:r>
            <a:r>
              <a:rPr lang="fr-FR" dirty="0" err="1"/>
              <a:t>associated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feeling </a:t>
            </a:r>
            <a:r>
              <a:rPr lang="fr-FR" dirty="0" err="1"/>
              <a:t>closer</a:t>
            </a:r>
            <a:r>
              <a:rPr lang="fr-FR" dirty="0"/>
              <a:t> to </a:t>
            </a:r>
            <a:r>
              <a:rPr lang="fr-FR" dirty="0" err="1"/>
              <a:t>one’s</a:t>
            </a:r>
            <a:r>
              <a:rPr lang="fr-FR" dirty="0"/>
              <a:t> </a:t>
            </a:r>
            <a:r>
              <a:rPr lang="fr-FR" dirty="0" err="1"/>
              <a:t>age</a:t>
            </a: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/>
              <a:t>Limited </a:t>
            </a:r>
            <a:r>
              <a:rPr lang="fr-FR" dirty="0" err="1"/>
              <a:t>evidence</a:t>
            </a:r>
            <a:r>
              <a:rPr lang="fr-FR" dirty="0"/>
              <a:t> about influence of cognitive versus </a:t>
            </a:r>
            <a:r>
              <a:rPr lang="fr-FR" dirty="0" err="1"/>
              <a:t>physical</a:t>
            </a:r>
            <a:r>
              <a:rPr lang="fr-FR" dirty="0"/>
              <a:t> </a:t>
            </a:r>
            <a:r>
              <a:rPr lang="fr-FR" dirty="0" err="1"/>
              <a:t>health</a:t>
            </a:r>
            <a:endParaRPr lang="fr-FR" dirty="0"/>
          </a:p>
          <a:p>
            <a:endParaRPr lang="fr-FR" dirty="0"/>
          </a:p>
          <a:p>
            <a:endParaRPr lang="fr-B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02F04D-4EA0-26F7-AD9D-250CBCD10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08" y="253606"/>
            <a:ext cx="2219635" cy="221010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D3CA4C-DB48-4B62-AF93-F7C29CDFA2A0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88071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849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248"/>
    </mc:Choice>
    <mc:Fallback>
      <p:transition spd="slow" advTm="362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6D047-8238-40DF-4FF1-4A9AA6733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Research Questions</a:t>
            </a:r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E4C4D-4589-B67F-7400-3108FCC7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How </a:t>
            </a:r>
            <a:r>
              <a:rPr lang="fr-FR" dirty="0" err="1"/>
              <a:t>does</a:t>
            </a:r>
            <a:r>
              <a:rPr lang="fr-FR" dirty="0"/>
              <a:t> the gap </a:t>
            </a:r>
            <a:r>
              <a:rPr lang="fr-FR" dirty="0" err="1"/>
              <a:t>between</a:t>
            </a:r>
            <a:r>
              <a:rPr lang="fr-FR" dirty="0"/>
              <a:t> subjective and </a:t>
            </a:r>
            <a:r>
              <a:rPr lang="fr-FR" dirty="0" err="1"/>
              <a:t>chronological</a:t>
            </a:r>
            <a:r>
              <a:rPr lang="fr-FR" dirty="0"/>
              <a:t> </a:t>
            </a:r>
            <a:r>
              <a:rPr lang="fr-FR" dirty="0" err="1"/>
              <a:t>age</a:t>
            </a:r>
            <a:r>
              <a:rPr lang="fr-FR" dirty="0"/>
              <a:t> </a:t>
            </a:r>
            <a:r>
              <a:rPr lang="fr-FR" dirty="0" err="1"/>
              <a:t>evolve</a:t>
            </a:r>
            <a:r>
              <a:rPr lang="fr-FR" dirty="0"/>
              <a:t> over time by </a:t>
            </a:r>
            <a:r>
              <a:rPr lang="fr-FR" dirty="0" err="1"/>
              <a:t>cohort</a:t>
            </a:r>
            <a:r>
              <a:rPr lang="fr-FR" dirty="0"/>
              <a:t>?</a:t>
            </a:r>
          </a:p>
          <a:p>
            <a:endParaRPr lang="fr-FR" dirty="0"/>
          </a:p>
          <a:p>
            <a:r>
              <a:rPr lang="fr-BE" dirty="0"/>
              <a:t>How do </a:t>
            </a:r>
            <a:r>
              <a:rPr lang="fr-BE" dirty="0" err="1"/>
              <a:t>functional</a:t>
            </a:r>
            <a:r>
              <a:rPr lang="fr-BE" dirty="0"/>
              <a:t> </a:t>
            </a:r>
            <a:r>
              <a:rPr lang="fr-BE" dirty="0" err="1"/>
              <a:t>health</a:t>
            </a:r>
            <a:r>
              <a:rPr lang="fr-BE" dirty="0"/>
              <a:t> issues affect the </a:t>
            </a:r>
            <a:r>
              <a:rPr lang="fr-BE" dirty="0" err="1"/>
              <a:t>evolution</a:t>
            </a:r>
            <a:r>
              <a:rPr lang="fr-BE" dirty="0"/>
              <a:t> of </a:t>
            </a:r>
            <a:r>
              <a:rPr lang="fr-BE" dirty="0" err="1"/>
              <a:t>this</a:t>
            </a:r>
            <a:r>
              <a:rPr lang="fr-BE" dirty="0"/>
              <a:t> subjective </a:t>
            </a:r>
            <a:r>
              <a:rPr lang="fr-BE" dirty="0" err="1"/>
              <a:t>age</a:t>
            </a:r>
            <a:r>
              <a:rPr lang="fr-BE" dirty="0"/>
              <a:t> gap?</a:t>
            </a:r>
          </a:p>
          <a:p>
            <a:endParaRPr lang="fr-BE" dirty="0"/>
          </a:p>
          <a:p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the impact of </a:t>
            </a:r>
            <a:r>
              <a:rPr lang="fr-BE" dirty="0" err="1"/>
              <a:t>onset</a:t>
            </a:r>
            <a:r>
              <a:rPr lang="fr-BE" dirty="0"/>
              <a:t> of a </a:t>
            </a:r>
            <a:r>
              <a:rPr lang="fr-BE" dirty="0" err="1"/>
              <a:t>functional</a:t>
            </a:r>
            <a:r>
              <a:rPr lang="fr-BE" dirty="0"/>
              <a:t> limitation on the </a:t>
            </a:r>
            <a:r>
              <a:rPr lang="fr-BE" dirty="0" err="1"/>
              <a:t>age</a:t>
            </a:r>
            <a:r>
              <a:rPr lang="fr-BE" dirty="0"/>
              <a:t> </a:t>
            </a:r>
            <a:r>
              <a:rPr lang="fr-BE" dirty="0" err="1"/>
              <a:t>differential</a:t>
            </a:r>
            <a:r>
              <a:rPr lang="fr-BE" dirty="0"/>
              <a:t>?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886B819-B802-DE83-28FF-4F5E4C8AF420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0675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313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458"/>
    </mc:Choice>
    <mc:Fallback>
      <p:transition spd="slow" advTm="2445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4C30E-DCA7-AB9C-3264-CDC44575C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Data: English longitudinal </a:t>
            </a:r>
            <a:r>
              <a:rPr lang="fr-FR" dirty="0" err="1"/>
              <a:t>study</a:t>
            </a:r>
            <a:r>
              <a:rPr lang="fr-FR" dirty="0"/>
              <a:t> of </a:t>
            </a:r>
            <a:r>
              <a:rPr lang="fr-FR" dirty="0" err="1"/>
              <a:t>ageing</a:t>
            </a:r>
            <a:endParaRPr lang="fr-B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6127B8-2FC0-E51B-A511-54A38BB0A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24274" y="903811"/>
            <a:ext cx="2871537" cy="1063915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35BC7DE-4945-64C8-AF2E-6982B8A9C1FC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950494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6E134DF-6634-6495-3757-B98DB464CBF7}"/>
              </a:ext>
            </a:extLst>
          </p:cNvPr>
          <p:cNvSpPr txBox="1"/>
          <p:nvPr/>
        </p:nvSpPr>
        <p:spPr>
          <a:xfrm>
            <a:off x="838200" y="1823135"/>
            <a:ext cx="1063493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/>
              <a:t>Longitudinal panel </a:t>
            </a:r>
            <a:r>
              <a:rPr lang="nl-BE" sz="2400" dirty="0" err="1"/>
              <a:t>study</a:t>
            </a:r>
            <a:r>
              <a:rPr lang="nl-BE" sz="2400" dirty="0"/>
              <a:t> of </a:t>
            </a:r>
            <a:r>
              <a:rPr lang="nl-BE" sz="2400" dirty="0" err="1"/>
              <a:t>about</a:t>
            </a:r>
            <a:r>
              <a:rPr lang="nl-BE" sz="2400" dirty="0"/>
              <a:t> 10,000 community </a:t>
            </a:r>
            <a:r>
              <a:rPr lang="nl-BE" sz="2400" dirty="0" err="1"/>
              <a:t>residing</a:t>
            </a:r>
            <a:r>
              <a:rPr lang="nl-BE" sz="2400" dirty="0"/>
              <a:t> </a:t>
            </a:r>
            <a:r>
              <a:rPr lang="nl-BE" sz="2400" dirty="0" err="1"/>
              <a:t>people</a:t>
            </a:r>
            <a:r>
              <a:rPr lang="nl-BE" sz="2400" dirty="0"/>
              <a:t> over 50 in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 err="1"/>
              <a:t>Biannual</a:t>
            </a:r>
            <a:r>
              <a:rPr lang="nl-BE" sz="2400" dirty="0"/>
              <a:t> data </a:t>
            </a:r>
            <a:r>
              <a:rPr lang="nl-BE" sz="2400" dirty="0" err="1"/>
              <a:t>collection</a:t>
            </a:r>
            <a:r>
              <a:rPr lang="nl-BE" sz="2400" dirty="0"/>
              <a:t> (11 waves </a:t>
            </a:r>
            <a:r>
              <a:rPr lang="nl-BE" sz="2400" dirty="0" err="1"/>
              <a:t>since</a:t>
            </a:r>
            <a:r>
              <a:rPr lang="nl-BE" sz="2400" dirty="0"/>
              <a:t> 2002, </a:t>
            </a:r>
            <a:r>
              <a:rPr lang="nl-BE" sz="2400" dirty="0" err="1"/>
              <a:t>with</a:t>
            </a:r>
            <a:r>
              <a:rPr lang="nl-BE" sz="2400" dirty="0"/>
              <a:t> nurse </a:t>
            </a:r>
            <a:r>
              <a:rPr lang="nl-BE" sz="2400" dirty="0" err="1"/>
              <a:t>visit</a:t>
            </a:r>
            <a:r>
              <a:rPr lang="nl-BE" sz="2400" dirty="0"/>
              <a:t> </a:t>
            </a:r>
            <a:r>
              <a:rPr lang="nl-BE" sz="2400" dirty="0" err="1"/>
              <a:t>every</a:t>
            </a:r>
            <a:r>
              <a:rPr lang="nl-BE" sz="2400" dirty="0"/>
              <a:t> </a:t>
            </a:r>
            <a:r>
              <a:rPr lang="nl-BE" sz="2400" dirty="0" err="1"/>
              <a:t>other</a:t>
            </a:r>
            <a:r>
              <a:rPr lang="nl-BE" sz="2400" dirty="0"/>
              <a:t> wave)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/>
              <a:t>International family of studies (HRS, ELSA, CHARLS, …) : </a:t>
            </a:r>
            <a:r>
              <a:rPr lang="nl-BE" sz="2400" dirty="0" err="1"/>
              <a:t>harmonisation</a:t>
            </a:r>
            <a:r>
              <a:rPr lang="nl-BE" sz="2400" dirty="0"/>
              <a:t> </a:t>
            </a:r>
            <a:r>
              <a:rPr lang="nl-BE" sz="2400" dirty="0" err="1"/>
              <a:t>through</a:t>
            </a:r>
            <a:r>
              <a:rPr lang="nl-BE" sz="2400" dirty="0"/>
              <a:t> </a:t>
            </a:r>
            <a:r>
              <a:rPr lang="nl-BE" sz="2400" dirty="0" err="1"/>
              <a:t>publicly</a:t>
            </a:r>
            <a:r>
              <a:rPr lang="nl-BE" sz="2400" dirty="0"/>
              <a:t> </a:t>
            </a:r>
            <a:r>
              <a:rPr lang="nl-BE" sz="2400" dirty="0" err="1"/>
              <a:t>available</a:t>
            </a:r>
            <a:r>
              <a:rPr lang="nl-BE" sz="2400" dirty="0"/>
              <a:t> code on </a:t>
            </a:r>
            <a:r>
              <a:rPr lang="nl-BE" sz="2400" dirty="0">
                <a:hlinkClick r:id="rId4" action="ppaction://hlinkfile"/>
              </a:rPr>
              <a:t>g2aging.org </a:t>
            </a:r>
            <a:endParaRPr lang="nl-B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 err="1"/>
              <a:t>Accessible</a:t>
            </a:r>
            <a:r>
              <a:rPr lang="nl-BE" sz="2400" dirty="0"/>
              <a:t> </a:t>
            </a:r>
            <a:r>
              <a:rPr lang="nl-BE" sz="2400" dirty="0" err="1"/>
              <a:t>through</a:t>
            </a:r>
            <a:r>
              <a:rPr lang="nl-BE" sz="2400" dirty="0"/>
              <a:t> </a:t>
            </a:r>
            <a:r>
              <a:rPr lang="nl-BE" sz="2400" dirty="0">
                <a:hlinkClick r:id="rId5"/>
              </a:rPr>
              <a:t>https://ukdataservice.ac.uk/</a:t>
            </a:r>
            <a:r>
              <a:rPr lang="nl-BE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153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894"/>
    </mc:Choice>
    <mc:Fallback>
      <p:transition spd="slow" advTm="5289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6B3F-CEB3-CEEE-36BF-7780AB53F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8410F-F5CE-4A31-C7EF-9B6DB8E9A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Descriptives: Subjective Age Gap </a:t>
            </a:r>
            <a:endParaRPr lang="fr-B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E2190E1-C8D7-F60F-2211-C81F1B997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987183"/>
              </p:ext>
            </p:extLst>
          </p:nvPr>
        </p:nvGraphicFramePr>
        <p:xfrm>
          <a:off x="838200" y="2192467"/>
          <a:ext cx="9682162" cy="3785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4258">
                  <a:extLst>
                    <a:ext uri="{9D8B030D-6E8A-4147-A177-3AD203B41FA5}">
                      <a16:colId xmlns:a16="http://schemas.microsoft.com/office/drawing/2014/main" val="697856979"/>
                    </a:ext>
                  </a:extLst>
                </a:gridCol>
                <a:gridCol w="1835844">
                  <a:extLst>
                    <a:ext uri="{9D8B030D-6E8A-4147-A177-3AD203B41FA5}">
                      <a16:colId xmlns:a16="http://schemas.microsoft.com/office/drawing/2014/main" val="4006016954"/>
                    </a:ext>
                  </a:extLst>
                </a:gridCol>
                <a:gridCol w="1506758">
                  <a:extLst>
                    <a:ext uri="{9D8B030D-6E8A-4147-A177-3AD203B41FA5}">
                      <a16:colId xmlns:a16="http://schemas.microsoft.com/office/drawing/2014/main" val="1719270962"/>
                    </a:ext>
                  </a:extLst>
                </a:gridCol>
                <a:gridCol w="1590582">
                  <a:extLst>
                    <a:ext uri="{9D8B030D-6E8A-4147-A177-3AD203B41FA5}">
                      <a16:colId xmlns:a16="http://schemas.microsoft.com/office/drawing/2014/main" val="1405524787"/>
                    </a:ext>
                  </a:extLst>
                </a:gridCol>
                <a:gridCol w="1594720">
                  <a:extLst>
                    <a:ext uri="{9D8B030D-6E8A-4147-A177-3AD203B41FA5}">
                      <a16:colId xmlns:a16="http://schemas.microsoft.com/office/drawing/2014/main" val="2069538652"/>
                    </a:ext>
                  </a:extLst>
                </a:gridCol>
              </a:tblGrid>
              <a:tr h="605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wave </a:t>
                      </a:r>
                      <a:r>
                        <a:rPr lang="fr-FR" sz="2000" dirty="0">
                          <a:effectLst/>
                        </a:rPr>
                        <a:t>2004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wave </a:t>
                      </a:r>
                      <a:r>
                        <a:rPr lang="fr-FR" sz="2000" dirty="0">
                          <a:effectLst/>
                        </a:rPr>
                        <a:t>2008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wave </a:t>
                      </a:r>
                      <a:r>
                        <a:rPr lang="fr-FR" sz="2000" dirty="0">
                          <a:effectLst/>
                        </a:rPr>
                        <a:t>2012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wave </a:t>
                      </a:r>
                      <a:r>
                        <a:rPr lang="fr-FR" sz="2000">
                          <a:effectLst/>
                        </a:rPr>
                        <a:t>2014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045541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Number of participants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7496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9901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9407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8613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3579300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Age in year - mean(</a:t>
                      </a:r>
                      <a:r>
                        <a:rPr lang="en-GB" sz="2000" dirty="0" err="1">
                          <a:effectLst/>
                        </a:rPr>
                        <a:t>sd</a:t>
                      </a:r>
                      <a:r>
                        <a:rPr lang="en-GB" sz="2000" dirty="0">
                          <a:effectLst/>
                        </a:rPr>
                        <a:t>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0606227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Chronological </a:t>
                      </a:r>
                      <a:r>
                        <a:rPr lang="en-GB" sz="2000" dirty="0">
                          <a:effectLst/>
                        </a:rPr>
                        <a:t>age 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65.4 (9.5)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65.3 (9.5)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66.6 (9.5)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67.4 (9.6)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1115528"/>
                  </a:ext>
                </a:extLst>
              </a:tr>
              <a:tr h="6059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Subjective age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56.5 (13.2)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54.8(15.3)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55.3 (15.1)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56.7 (14.8)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2475199"/>
                  </a:ext>
                </a:extLst>
              </a:tr>
              <a:tr h="75548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Age differential</a:t>
                      </a:r>
                      <a:endParaRPr lang="fr-BE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8,9(10.1)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10.5 (12.9)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11.3(12.7)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10.3 (12.2)</a:t>
                      </a:r>
                      <a:endParaRPr lang="fr-B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14789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2853CDD-CA20-6EA9-B738-DA017D65E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24274" y="903811"/>
            <a:ext cx="2871537" cy="1063915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4ECEB85-6BCA-88EA-AFDF-95F17935479F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950494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4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4164"/>
    </mc:Choice>
    <mc:Fallback>
      <p:transition spd="slow" advTm="3416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6D047-8238-40DF-4FF1-4A9AA6733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Measure</a:t>
            </a:r>
            <a:r>
              <a:rPr lang="fr-FR" dirty="0"/>
              <a:t>: IADL</a:t>
            </a:r>
            <a:endParaRPr lang="fr-B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886B819-B802-DE83-28FF-4F5E4C8AF420}"/>
              </a:ext>
            </a:extLst>
          </p:cNvPr>
          <p:cNvCxnSpPr>
            <a:cxnSpLocks/>
          </p:cNvCxnSpPr>
          <p:nvPr/>
        </p:nvCxnSpPr>
        <p:spPr>
          <a:xfrm>
            <a:off x="762000" y="1552575"/>
            <a:ext cx="70675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FC846E-3281-846F-3250-FE6A6D9EA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AD3864-450B-D351-936A-77F738961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15" y="2367423"/>
            <a:ext cx="4621367" cy="3267741"/>
          </a:xfrm>
          <a:prstGeom prst="rect">
            <a:avLst/>
          </a:prstGeom>
        </p:spPr>
      </p:pic>
      <p:pic>
        <p:nvPicPr>
          <p:cNvPr id="10" name="Content Placeholder 8" descr="A screenshot of a computer&#10;&#10;Description automatically generated">
            <a:extLst>
              <a:ext uri="{FF2B5EF4-FFF2-40B4-BE49-F238E27FC236}">
                <a16:creationId xmlns:a16="http://schemas.microsoft.com/office/drawing/2014/main" id="{5A6FBDAE-31EA-133B-11EB-6B851297B1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19" y="1552575"/>
            <a:ext cx="4282322" cy="544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958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861"/>
    </mc:Choice>
    <mc:Fallback>
      <p:transition spd="slow" advTm="4986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8|25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C8EFA6C1EBFD4B936F0F2EBE1AA9C8" ma:contentTypeVersion="21" ma:contentTypeDescription="Create a new document." ma:contentTypeScope="" ma:versionID="fb76b4e99caa43ea8b6e265529fa01cd">
  <xsd:schema xmlns:xsd="http://www.w3.org/2001/XMLSchema" xmlns:xs="http://www.w3.org/2001/XMLSchema" xmlns:p="http://schemas.microsoft.com/office/2006/metadata/properties" xmlns:ns1="http://schemas.microsoft.com/sharepoint/v3" xmlns:ns2="08ae39de-3828-4cc0-932a-325af8f56847" xmlns:ns3="b0981e6f-52f3-40ac-b3a5-7f76cc7539d2" targetNamespace="http://schemas.microsoft.com/office/2006/metadata/properties" ma:root="true" ma:fieldsID="93376cf55288cd901de693586160eb62" ns1:_="" ns2:_="" ns3:_="">
    <xsd:import namespace="http://schemas.microsoft.com/sharepoint/v3"/>
    <xsd:import namespace="08ae39de-3828-4cc0-932a-325af8f56847"/>
    <xsd:import namespace="b0981e6f-52f3-40ac-b3a5-7f76cc7539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ae39de-3828-4cc0-932a-325af8f568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981e6f-52f3-40ac-b3a5-7f76cc7539d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e9fef9c-b668-4da6-8590-81b5de9e0a58}" ma:internalName="TaxCatchAll" ma:showField="CatchAllData" ma:web="b0981e6f-52f3-40ac-b3a5-7f76cc7539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b0981e6f-52f3-40ac-b3a5-7f76cc7539d2" xsi:nil="true"/>
    <_ip_UnifiedCompliancePolicyProperties xmlns="http://schemas.microsoft.com/sharepoint/v3" xsi:nil="true"/>
    <lcf76f155ced4ddcb4097134ff3c332f xmlns="08ae39de-3828-4cc0-932a-325af8f56847">
      <Terms xmlns="http://schemas.microsoft.com/office/infopath/2007/PartnerControls"/>
    </lcf76f155ced4ddcb4097134ff3c332f>
    <SharedWithUsers xmlns="b0981e6f-52f3-40ac-b3a5-7f76cc7539d2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EE0E871-EA89-453F-A8D0-EFBDD8426BB7}"/>
</file>

<file path=customXml/itemProps2.xml><?xml version="1.0" encoding="utf-8"?>
<ds:datastoreItem xmlns:ds="http://schemas.openxmlformats.org/officeDocument/2006/customXml" ds:itemID="{8E9BDEF8-16FC-4C2F-929D-98786FE0224D}"/>
</file>

<file path=customXml/itemProps3.xml><?xml version="1.0" encoding="utf-8"?>
<ds:datastoreItem xmlns:ds="http://schemas.openxmlformats.org/officeDocument/2006/customXml" ds:itemID="{1673C6FE-88D3-49B3-A968-750908CD1AD2}"/>
</file>

<file path=docProps/app.xml><?xml version="1.0" encoding="utf-8"?>
<Properties xmlns="http://schemas.openxmlformats.org/officeDocument/2006/extended-properties" xmlns:vt="http://schemas.openxmlformats.org/officeDocument/2006/docPropsVTypes">
  <TotalTime>7904</TotalTime>
  <Words>2330</Words>
  <Application>Microsoft Office PowerPoint</Application>
  <PresentationFormat>Widescreen</PresentationFormat>
  <Paragraphs>201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Aptos</vt:lpstr>
      <vt:lpstr>Arial</vt:lpstr>
      <vt:lpstr>Calibri</vt:lpstr>
      <vt:lpstr>Calibri </vt:lpstr>
      <vt:lpstr>Calibri Light</vt:lpstr>
      <vt:lpstr>Cambria Math</vt:lpstr>
      <vt:lpstr>Symbol</vt:lpstr>
      <vt:lpstr>Office Theme</vt:lpstr>
      <vt:lpstr>Ageing fast and slow</vt:lpstr>
      <vt:lpstr>Subjective age – How old do you feel?</vt:lpstr>
      <vt:lpstr>Why is subjective age relevant?</vt:lpstr>
      <vt:lpstr>Cohort differences in the age gap ?</vt:lpstr>
      <vt:lpstr>Health and subjective age</vt:lpstr>
      <vt:lpstr>Research Questions</vt:lpstr>
      <vt:lpstr>Data: English longitudinal study of ageing</vt:lpstr>
      <vt:lpstr>Descriptives: Subjective Age Gap </vt:lpstr>
      <vt:lpstr>Functional Health Measure: IADL</vt:lpstr>
      <vt:lpstr>Methods</vt:lpstr>
      <vt:lpstr>PowerPoint Presentation</vt:lpstr>
      <vt:lpstr>Age Vector model –Age effects</vt:lpstr>
      <vt:lpstr>Age Vector model – Cohort effects</vt:lpstr>
      <vt:lpstr>Socio-demographic influences</vt:lpstr>
      <vt:lpstr>Functional health</vt:lpstr>
      <vt:lpstr>Fixed Effects models</vt:lpstr>
      <vt:lpstr>Conclusions</vt:lpstr>
      <vt:lpstr>Limitations and future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Ageing fast and slow</dc:title>
  <dc:creator>VANHOUTTE Bram</dc:creator>
  <cp:lastModifiedBy>VANHOUTTE Bram</cp:lastModifiedBy>
  <cp:revision>34</cp:revision>
  <dcterms:created xsi:type="dcterms:W3CDTF">2023-09-20T12:10:03Z</dcterms:created>
  <dcterms:modified xsi:type="dcterms:W3CDTF">2025-10-03T15:09:15Z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0x010100E2C8EFA6C1EBFD4B936F0F2EBE1AA9C8</vt:lpwstr>
  </property>
  <property fmtid="{D5CDD505-2E9C-101B-9397-08002B2CF9AE}" pid="3" name="Order">
    <vt:r8>204200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